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ppt" ContentType="application/vnd.ms-powerpoi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75" r:id="rId5"/>
    <p:sldId id="264" r:id="rId6"/>
    <p:sldId id="265" r:id="rId7"/>
    <p:sldId id="263" r:id="rId8"/>
    <p:sldId id="260" r:id="rId9"/>
    <p:sldId id="266" r:id="rId10"/>
    <p:sldId id="280" r:id="rId11"/>
    <p:sldId id="273" r:id="rId12"/>
    <p:sldId id="277" r:id="rId13"/>
    <p:sldId id="272" r:id="rId14"/>
    <p:sldId id="274" r:id="rId15"/>
    <p:sldId id="267" r:id="rId16"/>
    <p:sldId id="262" r:id="rId17"/>
    <p:sldId id="271" r:id="rId18"/>
    <p:sldId id="270" r:id="rId19"/>
    <p:sldId id="269" r:id="rId20"/>
    <p:sldId id="268" r:id="rId21"/>
    <p:sldId id="279" r:id="rId22"/>
    <p:sldId id="278" r:id="rId23"/>
    <p:sldId id="276" r:id="rId2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330" y="-132"/>
      </p:cViewPr>
      <p:guideLst>
        <p:guide orient="horz" pos="1534"/>
        <p:guide orient="horz" pos="2024"/>
        <p:guide pos="5559"/>
        <p:guide pos="183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796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1B793BC-2132-44F8-847E-2EE63F11F3A4}" type="datetimeFigureOut">
              <a:rPr lang="de-DE"/>
              <a:pPr>
                <a:defRPr/>
              </a:pPr>
              <a:t>05.10.2011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D39D5E2-7F46-45DB-90AD-D4E03EBD935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70618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6" descr="Wissenschaftl_Info_ab_Willkommen.bmp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5910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2 Fotos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Profile\fsv\Desktop\hzb_logo_cmyk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0"/>
            <a:ext cx="125888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 cap="all" baseline="0"/>
            </a:lvl1pPr>
          </a:lstStyle>
          <a:p>
            <a:r>
              <a:rPr lang="de-DE" dirty="0" smtClean="0"/>
              <a:t>Titelmasterformat durch Klicken</a:t>
            </a:r>
            <a:endParaRPr lang="de-DE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82A5A-B59D-4ACA-A900-0760C765515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16397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nhalt mit 2 Fotos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49200" y="1018800"/>
            <a:ext cx="8671689" cy="82510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800"/>
              </a:lnSpc>
              <a:defRPr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3143240" y="2435224"/>
            <a:ext cx="5000660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800"/>
              </a:lnSpc>
              <a:defRPr sz="1400" b="0" cap="none" baseline="0">
                <a:solidFill>
                  <a:schemeClr val="tx1"/>
                </a:solidFill>
              </a:defRPr>
            </a:lvl1pPr>
            <a:lvl2pPr>
              <a:lnSpc>
                <a:spcPts val="2400"/>
              </a:lnSpc>
              <a:buFont typeface="Arial" pitchFamily="34" charset="0"/>
              <a:buChar char="•"/>
              <a:defRPr b="1"/>
            </a:lvl2pPr>
          </a:lstStyle>
          <a:p>
            <a:pPr lvl="0"/>
            <a:r>
              <a:rPr lang="de-DE" dirty="0" smtClean="0"/>
              <a:t>Textmasterformate durch Klicken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3836386" y="3429000"/>
            <a:ext cx="5236208" cy="785818"/>
          </a:xfrm>
          <a:prstGeom prst="rect">
            <a:avLst/>
          </a:prstGeom>
        </p:spPr>
        <p:txBody>
          <a:bodyPr>
            <a:noAutofit/>
          </a:bodyPr>
          <a:lstStyle>
            <a:lvl1pPr marL="265113" indent="-265113" defTabSz="358775">
              <a:lnSpc>
                <a:spcPts val="2400"/>
              </a:lnSpc>
              <a:buFont typeface="Arial" pitchFamily="34" charset="0"/>
              <a:buChar char="•"/>
              <a:defRPr sz="1800" b="1" cap="none">
                <a:solidFill>
                  <a:schemeClr val="tx1"/>
                </a:solidFill>
              </a:defRPr>
            </a:lvl1pPr>
            <a:lvl2pPr marL="265113" indent="-265113" defTabSz="358775">
              <a:lnSpc>
                <a:spcPts val="2400"/>
              </a:lnSpc>
              <a:buFont typeface="Arial" pitchFamily="34" charset="0"/>
              <a:buChar char="•"/>
              <a:defRPr sz="1800" b="1" cap="none">
                <a:solidFill>
                  <a:schemeClr val="tx1"/>
                </a:solidFill>
              </a:defRPr>
            </a:lvl2pPr>
            <a:lvl3pPr marL="265113" indent="-265113" defTabSz="358775">
              <a:lnSpc>
                <a:spcPts val="2400"/>
              </a:lnSpc>
              <a:buFont typeface="Arial" pitchFamily="34" charset="0"/>
              <a:buChar char="•"/>
              <a:defRPr sz="1800" b="1" cap="none">
                <a:solidFill>
                  <a:schemeClr val="tx1"/>
                </a:solidFill>
              </a:defRPr>
            </a:lvl3pPr>
            <a:lvl4pPr marL="265113" indent="-265113" defTabSz="358775">
              <a:lnSpc>
                <a:spcPts val="2400"/>
              </a:lnSpc>
              <a:buFont typeface="Arial" pitchFamily="34" charset="0"/>
              <a:buChar char="•"/>
              <a:defRPr sz="1800" b="1" cap="none">
                <a:solidFill>
                  <a:schemeClr val="tx1"/>
                </a:solidFill>
              </a:defRPr>
            </a:lvl4pPr>
            <a:lvl5pPr marL="265113" indent="-265113" defTabSz="358775">
              <a:lnSpc>
                <a:spcPts val="2400"/>
              </a:lnSpc>
              <a:buFont typeface="Arial" pitchFamily="34" charset="0"/>
              <a:buChar char="•"/>
              <a:defRPr sz="1800" b="1" cap="none"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5ACDB-0C3F-4005-B414-C0D0212F4A8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3508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nhalt mit 2 Fotos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49200" y="1018800"/>
            <a:ext cx="8671689" cy="82510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800"/>
              </a:lnSpc>
              <a:defRPr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3143240" y="2435224"/>
            <a:ext cx="5000660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800"/>
              </a:lnSpc>
              <a:defRPr sz="1400" b="0" cap="none" baseline="0">
                <a:solidFill>
                  <a:schemeClr val="tx1"/>
                </a:solidFill>
              </a:defRPr>
            </a:lvl1pPr>
            <a:lvl2pPr>
              <a:lnSpc>
                <a:spcPts val="2400"/>
              </a:lnSpc>
              <a:buFont typeface="Arial" pitchFamily="34" charset="0"/>
              <a:buChar char="•"/>
              <a:defRPr b="1"/>
            </a:lvl2pPr>
          </a:lstStyle>
          <a:p>
            <a:pPr lvl="0"/>
            <a:r>
              <a:rPr lang="de-DE" dirty="0" smtClean="0"/>
              <a:t>Textmasterformate durch Klicken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3836386" y="3429000"/>
            <a:ext cx="5236208" cy="785818"/>
          </a:xfrm>
          <a:prstGeom prst="rect">
            <a:avLst/>
          </a:prstGeom>
        </p:spPr>
        <p:txBody>
          <a:bodyPr>
            <a:noAutofit/>
          </a:bodyPr>
          <a:lstStyle>
            <a:lvl1pPr marL="265113" indent="-265113" defTabSz="358775">
              <a:lnSpc>
                <a:spcPts val="2400"/>
              </a:lnSpc>
              <a:buFont typeface="Arial" pitchFamily="34" charset="0"/>
              <a:buChar char="•"/>
              <a:defRPr sz="1800" b="1" cap="none">
                <a:solidFill>
                  <a:schemeClr val="tx1"/>
                </a:solidFill>
              </a:defRPr>
            </a:lvl1pPr>
            <a:lvl2pPr marL="265113" indent="-265113" defTabSz="358775">
              <a:lnSpc>
                <a:spcPts val="2400"/>
              </a:lnSpc>
              <a:buFont typeface="Arial" pitchFamily="34" charset="0"/>
              <a:buChar char="•"/>
              <a:defRPr sz="1800" b="1" cap="none">
                <a:solidFill>
                  <a:schemeClr val="tx1"/>
                </a:solidFill>
              </a:defRPr>
            </a:lvl2pPr>
            <a:lvl3pPr marL="265113" indent="-265113" defTabSz="358775">
              <a:lnSpc>
                <a:spcPts val="2400"/>
              </a:lnSpc>
              <a:buFont typeface="Arial" pitchFamily="34" charset="0"/>
              <a:buChar char="•"/>
              <a:defRPr sz="1800" b="1" cap="none">
                <a:solidFill>
                  <a:schemeClr val="tx1"/>
                </a:solidFill>
              </a:defRPr>
            </a:lvl3pPr>
            <a:lvl4pPr marL="265113" indent="-265113" defTabSz="358775">
              <a:lnSpc>
                <a:spcPts val="2400"/>
              </a:lnSpc>
              <a:buFont typeface="Arial" pitchFamily="34" charset="0"/>
              <a:buChar char="•"/>
              <a:defRPr sz="1800" b="1" cap="none">
                <a:solidFill>
                  <a:schemeClr val="tx1"/>
                </a:solidFill>
              </a:defRPr>
            </a:lvl4pPr>
            <a:lvl5pPr marL="265113" indent="-265113" defTabSz="358775">
              <a:lnSpc>
                <a:spcPts val="2400"/>
              </a:lnSpc>
              <a:buFont typeface="Arial" pitchFamily="34" charset="0"/>
              <a:buChar char="•"/>
              <a:defRPr sz="1800" b="1" cap="none"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5ACDB-0C3F-4005-B414-C0D0212F4A8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29603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nhalt mit 2 Fotos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49200" y="1018800"/>
            <a:ext cx="8671689" cy="82510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800"/>
              </a:lnSpc>
              <a:defRPr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3143240" y="2435224"/>
            <a:ext cx="5000660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800"/>
              </a:lnSpc>
              <a:defRPr sz="1400" b="0" cap="none" baseline="0">
                <a:solidFill>
                  <a:schemeClr val="tx1"/>
                </a:solidFill>
              </a:defRPr>
            </a:lvl1pPr>
            <a:lvl2pPr>
              <a:lnSpc>
                <a:spcPts val="2400"/>
              </a:lnSpc>
              <a:buFont typeface="Arial" pitchFamily="34" charset="0"/>
              <a:buChar char="•"/>
              <a:defRPr b="1"/>
            </a:lvl2pPr>
          </a:lstStyle>
          <a:p>
            <a:pPr lvl="0"/>
            <a:r>
              <a:rPr lang="de-DE" dirty="0" smtClean="0"/>
              <a:t>Textmasterformate durch Klicken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3836386" y="3429000"/>
            <a:ext cx="5236208" cy="785818"/>
          </a:xfrm>
          <a:prstGeom prst="rect">
            <a:avLst/>
          </a:prstGeom>
        </p:spPr>
        <p:txBody>
          <a:bodyPr>
            <a:noAutofit/>
          </a:bodyPr>
          <a:lstStyle>
            <a:lvl1pPr marL="265113" indent="-265113" defTabSz="358775">
              <a:lnSpc>
                <a:spcPts val="2400"/>
              </a:lnSpc>
              <a:buFont typeface="Arial" pitchFamily="34" charset="0"/>
              <a:buChar char="•"/>
              <a:defRPr sz="1800" b="1" cap="none">
                <a:solidFill>
                  <a:schemeClr val="tx1"/>
                </a:solidFill>
              </a:defRPr>
            </a:lvl1pPr>
            <a:lvl2pPr marL="265113" indent="-265113" defTabSz="358775">
              <a:lnSpc>
                <a:spcPts val="2400"/>
              </a:lnSpc>
              <a:buFont typeface="Arial" pitchFamily="34" charset="0"/>
              <a:buChar char="•"/>
              <a:defRPr sz="1800" b="1" cap="none">
                <a:solidFill>
                  <a:schemeClr val="tx1"/>
                </a:solidFill>
              </a:defRPr>
            </a:lvl2pPr>
            <a:lvl3pPr marL="265113" indent="-265113" defTabSz="358775">
              <a:lnSpc>
                <a:spcPts val="2400"/>
              </a:lnSpc>
              <a:buFont typeface="Arial" pitchFamily="34" charset="0"/>
              <a:buChar char="•"/>
              <a:defRPr sz="1800" b="1" cap="none">
                <a:solidFill>
                  <a:schemeClr val="tx1"/>
                </a:solidFill>
              </a:defRPr>
            </a:lvl3pPr>
            <a:lvl4pPr marL="265113" indent="-265113" defTabSz="358775">
              <a:lnSpc>
                <a:spcPts val="2400"/>
              </a:lnSpc>
              <a:buFont typeface="Arial" pitchFamily="34" charset="0"/>
              <a:buChar char="•"/>
              <a:defRPr sz="1800" b="1" cap="none">
                <a:solidFill>
                  <a:schemeClr val="tx1"/>
                </a:solidFill>
              </a:defRPr>
            </a:lvl4pPr>
            <a:lvl5pPr marL="265113" indent="-265113" defTabSz="358775">
              <a:lnSpc>
                <a:spcPts val="2400"/>
              </a:lnSpc>
              <a:buFont typeface="Arial" pitchFamily="34" charset="0"/>
              <a:buChar char="•"/>
              <a:defRPr sz="1800" b="1" cap="none"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5ACDB-0C3F-4005-B414-C0D0212F4A8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31024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800100" y="142875"/>
            <a:ext cx="822960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HIER STEHT EIN KOLUMNENTITEL IN VERSALIEN 14 PT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96088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00589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ADE0733-5590-4ADA-86E3-A50EA3EE81E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  <p:pic>
        <p:nvPicPr>
          <p:cNvPr id="1028" name="Grafik 8" descr="Wissenschaftl_Info_a_Kopf.bmp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2" descr="d:\Profile\fsv\Desktop\hzb_logo_cmyk.jp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0"/>
            <a:ext cx="125888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400" b="1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5156200" indent="-5156200" algn="l" rtl="0" eaLnBrk="0" fontAlgn="base" hangingPunct="0">
        <a:lnSpc>
          <a:spcPts val="2800"/>
        </a:lnSpc>
        <a:spcBef>
          <a:spcPct val="20000"/>
        </a:spcBef>
        <a:spcAft>
          <a:spcPct val="0"/>
        </a:spcAft>
        <a:buFont typeface="Arial" charset="0"/>
        <a:defRPr sz="2100" b="1" kern="1200" cap="all">
          <a:solidFill>
            <a:srgbClr val="00589C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5922963" indent="-1809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tabLst>
          <a:tab pos="1169988" algn="l"/>
        </a:tabLst>
        <a:defRPr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3248025" algn="l" rtl="0" eaLnBrk="0" fontAlgn="base" hangingPunct="0">
        <a:spcBef>
          <a:spcPct val="20000"/>
        </a:spcBef>
        <a:spcAft>
          <a:spcPct val="0"/>
        </a:spcAft>
        <a:buFont typeface="Arial" charset="0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7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1.emf"/><Relationship Id="rId4" Type="http://schemas.openxmlformats.org/officeDocument/2006/relationships/oleObject" Target="../embeddings/Microsoft_PowerPoint_97-2003-Pr_sentation1.ppt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Untertitel 2"/>
          <p:cNvSpPr>
            <a:spLocks noGrp="1"/>
          </p:cNvSpPr>
          <p:nvPr>
            <p:ph type="subTitle" idx="4294967295"/>
          </p:nvPr>
        </p:nvSpPr>
        <p:spPr bwMode="auto">
          <a:xfrm>
            <a:off x="1928813" y="3143250"/>
            <a:ext cx="6858000" cy="152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indent="0" eaLnBrk="1" hangingPunct="1">
              <a:lnSpc>
                <a:spcPts val="2400"/>
              </a:lnSpc>
            </a:pPr>
            <a:r>
              <a:rPr lang="de-DE" sz="3200" cap="none" dirty="0">
                <a:solidFill>
                  <a:schemeClr val="bg1"/>
                </a:solidFill>
                <a:latin typeface="Arial" charset="0"/>
                <a:cs typeface="Arial" charset="0"/>
              </a:rPr>
              <a:t>Wolfgang Anders, </a:t>
            </a:r>
          </a:p>
          <a:p>
            <a:pPr marL="0" indent="0" eaLnBrk="1" hangingPunct="1">
              <a:lnSpc>
                <a:spcPts val="2400"/>
              </a:lnSpc>
            </a:pPr>
            <a:r>
              <a:rPr lang="de-DE" sz="1800" cap="none" dirty="0">
                <a:solidFill>
                  <a:schemeClr val="bg1"/>
                </a:solidFill>
                <a:latin typeface="Arial" charset="0"/>
                <a:cs typeface="Arial" charset="0"/>
              </a:rPr>
              <a:t>Helmholtz-Zentrum Berlin </a:t>
            </a:r>
            <a:r>
              <a:rPr lang="de-DE" sz="1800" cap="none" dirty="0" err="1">
                <a:solidFill>
                  <a:schemeClr val="bg1"/>
                </a:solidFill>
                <a:latin typeface="Arial" charset="0"/>
                <a:cs typeface="Arial" charset="0"/>
              </a:rPr>
              <a:t>for</a:t>
            </a:r>
            <a:r>
              <a:rPr lang="de-DE" sz="1800" cap="none" dirty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r>
              <a:rPr lang="de-DE" sz="1800" cap="none" dirty="0" err="1">
                <a:solidFill>
                  <a:schemeClr val="bg1"/>
                </a:solidFill>
                <a:latin typeface="Arial" charset="0"/>
                <a:cs typeface="Arial" charset="0"/>
              </a:rPr>
              <a:t>materials</a:t>
            </a:r>
            <a:r>
              <a:rPr lang="de-DE" sz="1800" cap="none" dirty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r>
              <a:rPr lang="de-DE" sz="1800" cap="none" dirty="0" err="1">
                <a:solidFill>
                  <a:schemeClr val="bg1"/>
                </a:solidFill>
                <a:latin typeface="Arial" charset="0"/>
                <a:cs typeface="Arial" charset="0"/>
              </a:rPr>
              <a:t>and</a:t>
            </a:r>
            <a:r>
              <a:rPr lang="de-DE" sz="1800" cap="none" dirty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r>
              <a:rPr lang="de-DE" sz="1800" cap="none" dirty="0" err="1">
                <a:solidFill>
                  <a:schemeClr val="bg1"/>
                </a:solidFill>
                <a:latin typeface="Arial" charset="0"/>
                <a:cs typeface="Arial" charset="0"/>
              </a:rPr>
              <a:t>energy</a:t>
            </a:r>
            <a:r>
              <a:rPr lang="de-DE" sz="1800" cap="none" dirty="0">
                <a:solidFill>
                  <a:schemeClr val="bg1"/>
                </a:solidFill>
                <a:latin typeface="Arial" charset="0"/>
                <a:cs typeface="Arial" charset="0"/>
              </a:rPr>
              <a:t> (HZB)</a:t>
            </a:r>
          </a:p>
          <a:p>
            <a:pPr marL="0" indent="0" eaLnBrk="1" hangingPunct="1">
              <a:lnSpc>
                <a:spcPts val="2400"/>
              </a:lnSpc>
            </a:pPr>
            <a:endParaRPr lang="de-DE" sz="2400" cap="none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0" indent="0" eaLnBrk="1" hangingPunct="1">
              <a:lnSpc>
                <a:spcPts val="2400"/>
              </a:lnSpc>
            </a:pPr>
            <a:r>
              <a:rPr lang="de-DE" sz="2400" cap="none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ESLS-RF Meeting 5.-6.10.2011 ESRF</a:t>
            </a:r>
          </a:p>
        </p:txBody>
      </p:sp>
      <p:sp>
        <p:nvSpPr>
          <p:cNvPr id="4099" name="Titel 1"/>
          <p:cNvSpPr>
            <a:spLocks noGrp="1"/>
          </p:cNvSpPr>
          <p:nvPr>
            <p:ph type="ctrTitle" idx="4294967295"/>
          </p:nvPr>
        </p:nvSpPr>
        <p:spPr>
          <a:xfrm>
            <a:off x="1000125" y="1928813"/>
            <a:ext cx="7604323" cy="785812"/>
          </a:xfrm>
        </p:spPr>
        <p:txBody>
          <a:bodyPr/>
          <a:lstStyle/>
          <a:p>
            <a:pPr eaLnBrk="1" hangingPunct="1"/>
            <a:r>
              <a:rPr lang="de-DE" sz="2800" dirty="0" smtClean="0">
                <a:solidFill>
                  <a:srgbClr val="00589C"/>
                </a:solidFill>
                <a:latin typeface="Arial" charset="0"/>
                <a:cs typeface="Arial" charset="0"/>
              </a:rPr>
              <a:t>Status </a:t>
            </a:r>
            <a:r>
              <a:rPr lang="de-DE" sz="2800" dirty="0" err="1" smtClean="0">
                <a:solidFill>
                  <a:srgbClr val="00589C"/>
                </a:solidFill>
                <a:latin typeface="Arial" charset="0"/>
                <a:cs typeface="Arial" charset="0"/>
              </a:rPr>
              <a:t>of</a:t>
            </a:r>
            <a:r>
              <a:rPr lang="de-DE" sz="2800" dirty="0" smtClean="0">
                <a:solidFill>
                  <a:srgbClr val="00589C"/>
                </a:solidFill>
                <a:latin typeface="Arial" charset="0"/>
                <a:cs typeface="Arial" charset="0"/>
              </a:rPr>
              <a:t> RF </a:t>
            </a:r>
            <a:r>
              <a:rPr lang="de-DE" sz="2800" dirty="0" err="1" smtClean="0">
                <a:solidFill>
                  <a:srgbClr val="00589C"/>
                </a:solidFill>
                <a:latin typeface="Arial" charset="0"/>
                <a:cs typeface="Arial" charset="0"/>
              </a:rPr>
              <a:t>at</a:t>
            </a:r>
            <a:r>
              <a:rPr lang="de-DE" sz="2800" dirty="0" smtClean="0">
                <a:solidFill>
                  <a:srgbClr val="00589C"/>
                </a:solidFill>
                <a:latin typeface="Arial" charset="0"/>
                <a:cs typeface="Arial" charset="0"/>
              </a:rPr>
              <a:t> HZB </a:t>
            </a:r>
            <a:r>
              <a:rPr lang="de-DE" sz="2800" dirty="0" err="1" smtClean="0">
                <a:solidFill>
                  <a:srgbClr val="00589C"/>
                </a:solidFill>
                <a:latin typeface="Arial" charset="0"/>
                <a:cs typeface="Arial" charset="0"/>
              </a:rPr>
              <a:t>and</a:t>
            </a:r>
            <a:r>
              <a:rPr lang="de-DE" sz="2800" dirty="0" smtClean="0">
                <a:solidFill>
                  <a:srgbClr val="00589C"/>
                </a:solidFill>
                <a:latin typeface="Arial" charset="0"/>
                <a:cs typeface="Arial" charset="0"/>
              </a:rPr>
              <a:t> SRF </a:t>
            </a:r>
            <a:r>
              <a:rPr lang="de-DE" sz="2800" dirty="0" err="1" smtClean="0">
                <a:solidFill>
                  <a:srgbClr val="00589C"/>
                </a:solidFill>
                <a:latin typeface="Arial" charset="0"/>
                <a:cs typeface="Arial" charset="0"/>
              </a:rPr>
              <a:t>at</a:t>
            </a:r>
            <a:r>
              <a:rPr lang="de-DE" sz="2800" dirty="0" smtClean="0">
                <a:solidFill>
                  <a:srgbClr val="00589C"/>
                </a:solidFill>
                <a:latin typeface="Arial" charset="0"/>
                <a:cs typeface="Arial" charset="0"/>
              </a:rPr>
              <a:t> B</a:t>
            </a:r>
            <a:r>
              <a:rPr lang="de-DE" sz="2800" i="1" dirty="0" smtClean="0">
                <a:solidFill>
                  <a:srgbClr val="00589C"/>
                </a:solidFill>
                <a:latin typeface="Arial" charset="0"/>
                <a:cs typeface="Arial" charset="0"/>
              </a:rPr>
              <a:t>ERL</a:t>
            </a:r>
            <a:r>
              <a:rPr lang="de-DE" sz="2800" dirty="0" smtClean="0">
                <a:solidFill>
                  <a:srgbClr val="00589C"/>
                </a:solidFill>
                <a:latin typeface="Arial" charset="0"/>
                <a:cs typeface="Arial" charset="0"/>
              </a:rPr>
              <a:t>inPro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Berlinpro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082A5A-B59D-4ACA-A900-0760C765515E}" type="slidenum">
              <a:rPr lang="de-DE" smtClean="0"/>
              <a:pPr>
                <a:defRPr/>
              </a:pPr>
              <a:t>10</a:t>
            </a:fld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59632" y="1124073"/>
            <a:ext cx="6264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589C"/>
                </a:solidFill>
              </a:rPr>
              <a:t>B</a:t>
            </a:r>
            <a:r>
              <a:rPr lang="en-US" sz="2400" i="1" dirty="0" smtClean="0">
                <a:solidFill>
                  <a:srgbClr val="00589C"/>
                </a:solidFill>
              </a:rPr>
              <a:t>ERL</a:t>
            </a:r>
            <a:r>
              <a:rPr lang="en-US" sz="2400" dirty="0" smtClean="0">
                <a:solidFill>
                  <a:srgbClr val="00589C"/>
                </a:solidFill>
              </a:rPr>
              <a:t>inPro is an energy recovery linac as a demonstrator to show, that ERL technology is able to fit to requirements for future light sources.</a:t>
            </a:r>
          </a:p>
        </p:txBody>
      </p:sp>
      <p:pic>
        <p:nvPicPr>
          <p:cNvPr id="7170" name="Picture 2" descr="d:\Profile\fsv\Desktop\Daten_HZB\BERLinPro\Logo_BERLinPro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6" b="54320"/>
          <a:stretch/>
        </p:blipFill>
        <p:spPr bwMode="auto">
          <a:xfrm>
            <a:off x="866798" y="4030981"/>
            <a:ext cx="6657530" cy="208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539552" y="6391200"/>
            <a:ext cx="7272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Funded by Helmholtz-</a:t>
            </a:r>
            <a:r>
              <a:rPr lang="en-US" sz="1200" dirty="0" err="1" smtClean="0"/>
              <a:t>Gemeinschaft</a:t>
            </a:r>
            <a:r>
              <a:rPr lang="en-US" sz="1200" dirty="0" smtClean="0"/>
              <a:t>, </a:t>
            </a:r>
            <a:r>
              <a:rPr lang="en-US" sz="1200" dirty="0"/>
              <a:t>Land </a:t>
            </a:r>
            <a:r>
              <a:rPr lang="en-US" sz="1200" dirty="0" smtClean="0"/>
              <a:t>Berlin </a:t>
            </a:r>
            <a:r>
              <a:rPr lang="en-US" sz="1200" dirty="0"/>
              <a:t>and</a:t>
            </a:r>
            <a:r>
              <a:rPr lang="en-US" sz="1200" dirty="0" smtClean="0"/>
              <a:t> Helmholtz-Zentrum Berlin</a:t>
            </a:r>
            <a:endParaRPr lang="en-US" sz="1200" dirty="0"/>
          </a:p>
        </p:txBody>
      </p:sp>
      <p:sp>
        <p:nvSpPr>
          <p:cNvPr id="7" name="Textfeld 6"/>
          <p:cNvSpPr txBox="1"/>
          <p:nvPr/>
        </p:nvSpPr>
        <p:spPr>
          <a:xfrm>
            <a:off x="1259632" y="2636912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rgbClr val="00589C"/>
              </a:solidFill>
            </a:endParaRPr>
          </a:p>
          <a:p>
            <a:r>
              <a:rPr lang="en-US" sz="2400" dirty="0" smtClean="0">
                <a:solidFill>
                  <a:srgbClr val="00589C"/>
                </a:solidFill>
              </a:rPr>
              <a:t>B</a:t>
            </a:r>
            <a:r>
              <a:rPr lang="en-US" sz="2400" i="1" dirty="0" smtClean="0">
                <a:solidFill>
                  <a:srgbClr val="00589C"/>
                </a:solidFill>
              </a:rPr>
              <a:t>ERL</a:t>
            </a:r>
            <a:r>
              <a:rPr lang="en-US" sz="2400" dirty="0" smtClean="0">
                <a:solidFill>
                  <a:srgbClr val="00589C"/>
                </a:solidFill>
              </a:rPr>
              <a:t>inPro is a funded project 2011-2015</a:t>
            </a:r>
          </a:p>
          <a:p>
            <a:r>
              <a:rPr lang="en-US" sz="2400" dirty="0" smtClean="0">
                <a:solidFill>
                  <a:srgbClr val="00589C"/>
                </a:solidFill>
              </a:rPr>
              <a:t>to be realized at the HZB</a:t>
            </a:r>
            <a:endParaRPr lang="en-US" sz="2400" dirty="0">
              <a:solidFill>
                <a:srgbClr val="0058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11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Beampower</a:t>
            </a:r>
            <a:r>
              <a:rPr lang="en-US" dirty="0" smtClean="0"/>
              <a:t> storage ring </a:t>
            </a:r>
            <a:r>
              <a:rPr lang="en-US" dirty="0" smtClean="0">
                <a:sym typeface="Wingdings" pitchFamily="2" charset="2"/>
              </a:rPr>
              <a:t>linac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082A5A-B59D-4ACA-A900-0760C765515E}" type="slidenum">
              <a:rPr lang="de-DE" smtClean="0"/>
              <a:pPr>
                <a:defRPr/>
              </a:pPr>
              <a:t>11</a:t>
            </a:fld>
            <a:endParaRPr lang="de-DE" dirty="0"/>
          </a:p>
        </p:txBody>
      </p:sp>
      <p:sp>
        <p:nvSpPr>
          <p:cNvPr id="4" name="Rectangle 11"/>
          <p:cNvSpPr txBox="1">
            <a:spLocks noChangeArrowheads="1"/>
          </p:cNvSpPr>
          <p:nvPr/>
        </p:nvSpPr>
        <p:spPr>
          <a:xfrm>
            <a:off x="7035800" y="6308725"/>
            <a:ext cx="19050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algn="r" rtl="0" eaLnBrk="0" fontAlgn="auto" hangingPunct="0">
              <a:spcBef>
                <a:spcPts val="0"/>
              </a:spcBef>
              <a:spcAft>
                <a:spcPts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BE575E99-9094-4328-A5A9-1148521C5C21}" type="slidenum">
              <a:rPr lang="de-DE" smtClean="0">
                <a:solidFill>
                  <a:srgbClr val="BDCD00"/>
                </a:solidFill>
              </a:rPr>
              <a:pPr/>
              <a:t>11</a:t>
            </a:fld>
            <a:endParaRPr lang="de-DE" smtClean="0">
              <a:solidFill>
                <a:srgbClr val="BDCD00"/>
              </a:solidFill>
            </a:endParaRPr>
          </a:p>
        </p:txBody>
      </p:sp>
      <p:sp>
        <p:nvSpPr>
          <p:cNvPr id="5" name="Line 55"/>
          <p:cNvSpPr>
            <a:spLocks noChangeShapeType="1"/>
          </p:cNvSpPr>
          <p:nvPr/>
        </p:nvSpPr>
        <p:spPr bwMode="auto">
          <a:xfrm flipV="1">
            <a:off x="6924675" y="2024063"/>
            <a:ext cx="0" cy="37449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Rectangle 56"/>
          <p:cNvSpPr>
            <a:spLocks noChangeArrowheads="1"/>
          </p:cNvSpPr>
          <p:nvPr/>
        </p:nvSpPr>
        <p:spPr bwMode="auto">
          <a:xfrm>
            <a:off x="6780213" y="2095500"/>
            <a:ext cx="288925" cy="863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1284288" y="1951038"/>
            <a:ext cx="1714500" cy="1736725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1238250" y="1884363"/>
            <a:ext cx="1800225" cy="1857375"/>
            <a:chOff x="1663" y="1128"/>
            <a:chExt cx="2540" cy="2588"/>
          </a:xfrm>
        </p:grpSpPr>
        <p:sp>
          <p:nvSpPr>
            <p:cNvPr id="9" name="Arc 10"/>
            <p:cNvSpPr>
              <a:spLocks/>
            </p:cNvSpPr>
            <p:nvPr/>
          </p:nvSpPr>
          <p:spPr bwMode="auto">
            <a:xfrm rot="181922">
              <a:off x="2954" y="1410"/>
              <a:ext cx="1067" cy="1055"/>
            </a:xfrm>
            <a:custGeom>
              <a:avLst/>
              <a:gdLst>
                <a:gd name="T0" fmla="*/ 41 w 18175"/>
                <a:gd name="T1" fmla="*/ 0 h 17978"/>
                <a:gd name="T2" fmla="*/ 63 w 18175"/>
                <a:gd name="T3" fmla="*/ 22 h 17978"/>
                <a:gd name="T4" fmla="*/ 0 w 18175"/>
                <a:gd name="T5" fmla="*/ 62 h 17978"/>
                <a:gd name="T6" fmla="*/ 0 60000 65536"/>
                <a:gd name="T7" fmla="*/ 0 60000 65536"/>
                <a:gd name="T8" fmla="*/ 0 60000 65536"/>
                <a:gd name="T9" fmla="*/ 0 w 18175"/>
                <a:gd name="T10" fmla="*/ 0 h 17978"/>
                <a:gd name="T11" fmla="*/ 18175 w 18175"/>
                <a:gd name="T12" fmla="*/ 17978 h 179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175" h="17978" fill="none" extrusionOk="0">
                  <a:moveTo>
                    <a:pt x="11972" y="0"/>
                  </a:moveTo>
                  <a:cubicBezTo>
                    <a:pt x="14453" y="1651"/>
                    <a:pt x="16564" y="3798"/>
                    <a:pt x="18174" y="6306"/>
                  </a:cubicBezTo>
                </a:path>
                <a:path w="18175" h="17978" stroke="0" extrusionOk="0">
                  <a:moveTo>
                    <a:pt x="11972" y="0"/>
                  </a:moveTo>
                  <a:cubicBezTo>
                    <a:pt x="14453" y="1651"/>
                    <a:pt x="16564" y="3798"/>
                    <a:pt x="18174" y="6306"/>
                  </a:cubicBezTo>
                  <a:lnTo>
                    <a:pt x="0" y="179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Arc 11"/>
            <p:cNvSpPr>
              <a:spLocks/>
            </p:cNvSpPr>
            <p:nvPr/>
          </p:nvSpPr>
          <p:spPr bwMode="auto">
            <a:xfrm rot="181922" flipH="1">
              <a:off x="1877" y="1348"/>
              <a:ext cx="1081" cy="1049"/>
            </a:xfrm>
            <a:custGeom>
              <a:avLst/>
              <a:gdLst>
                <a:gd name="T0" fmla="*/ 42 w 18391"/>
                <a:gd name="T1" fmla="*/ 0 h 17865"/>
                <a:gd name="T2" fmla="*/ 64 w 18391"/>
                <a:gd name="T3" fmla="*/ 23 h 17865"/>
                <a:gd name="T4" fmla="*/ 0 w 18391"/>
                <a:gd name="T5" fmla="*/ 62 h 17865"/>
                <a:gd name="T6" fmla="*/ 0 60000 65536"/>
                <a:gd name="T7" fmla="*/ 0 60000 65536"/>
                <a:gd name="T8" fmla="*/ 0 60000 65536"/>
                <a:gd name="T9" fmla="*/ 0 w 18391"/>
                <a:gd name="T10" fmla="*/ 0 h 17865"/>
                <a:gd name="T11" fmla="*/ 18391 w 18391"/>
                <a:gd name="T12" fmla="*/ 17865 h 178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391" h="17865" fill="none" extrusionOk="0">
                  <a:moveTo>
                    <a:pt x="12140" y="0"/>
                  </a:moveTo>
                  <a:cubicBezTo>
                    <a:pt x="14662" y="1713"/>
                    <a:pt x="16791" y="3940"/>
                    <a:pt x="18390" y="6536"/>
                  </a:cubicBezTo>
                </a:path>
                <a:path w="18391" h="17865" stroke="0" extrusionOk="0">
                  <a:moveTo>
                    <a:pt x="12140" y="0"/>
                  </a:moveTo>
                  <a:cubicBezTo>
                    <a:pt x="14662" y="1713"/>
                    <a:pt x="16791" y="3940"/>
                    <a:pt x="18390" y="6536"/>
                  </a:cubicBezTo>
                  <a:lnTo>
                    <a:pt x="0" y="17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Arc 12"/>
            <p:cNvSpPr>
              <a:spLocks/>
            </p:cNvSpPr>
            <p:nvPr/>
          </p:nvSpPr>
          <p:spPr bwMode="auto">
            <a:xfrm rot="181922" flipH="1" flipV="1">
              <a:off x="1820" y="2395"/>
              <a:ext cx="1086" cy="1085"/>
            </a:xfrm>
            <a:custGeom>
              <a:avLst/>
              <a:gdLst>
                <a:gd name="T0" fmla="*/ 39 w 18470"/>
                <a:gd name="T1" fmla="*/ 0 h 18467"/>
                <a:gd name="T2" fmla="*/ 64 w 18470"/>
                <a:gd name="T3" fmla="*/ 25 h 18467"/>
                <a:gd name="T4" fmla="*/ 0 w 18470"/>
                <a:gd name="T5" fmla="*/ 64 h 18467"/>
                <a:gd name="T6" fmla="*/ 0 60000 65536"/>
                <a:gd name="T7" fmla="*/ 0 60000 65536"/>
                <a:gd name="T8" fmla="*/ 0 60000 65536"/>
                <a:gd name="T9" fmla="*/ 0 w 18470"/>
                <a:gd name="T10" fmla="*/ 0 h 18467"/>
                <a:gd name="T11" fmla="*/ 18470 w 18470"/>
                <a:gd name="T12" fmla="*/ 18467 h 1846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70" h="18467" fill="none" extrusionOk="0">
                  <a:moveTo>
                    <a:pt x="11204" y="-1"/>
                  </a:moveTo>
                  <a:cubicBezTo>
                    <a:pt x="14175" y="1802"/>
                    <a:pt x="16668" y="4296"/>
                    <a:pt x="18470" y="7267"/>
                  </a:cubicBezTo>
                </a:path>
                <a:path w="18470" h="18467" stroke="0" extrusionOk="0">
                  <a:moveTo>
                    <a:pt x="11204" y="-1"/>
                  </a:moveTo>
                  <a:cubicBezTo>
                    <a:pt x="14175" y="1802"/>
                    <a:pt x="16668" y="4296"/>
                    <a:pt x="18470" y="7267"/>
                  </a:cubicBezTo>
                  <a:lnTo>
                    <a:pt x="0" y="184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Arc 13"/>
            <p:cNvSpPr>
              <a:spLocks/>
            </p:cNvSpPr>
            <p:nvPr/>
          </p:nvSpPr>
          <p:spPr bwMode="auto">
            <a:xfrm rot="181922" flipV="1">
              <a:off x="2904" y="2459"/>
              <a:ext cx="1087" cy="1066"/>
            </a:xfrm>
            <a:custGeom>
              <a:avLst/>
              <a:gdLst>
                <a:gd name="T0" fmla="*/ 40 w 18500"/>
                <a:gd name="T1" fmla="*/ 0 h 18151"/>
                <a:gd name="T2" fmla="*/ 64 w 18500"/>
                <a:gd name="T3" fmla="*/ 24 h 18151"/>
                <a:gd name="T4" fmla="*/ 0 w 18500"/>
                <a:gd name="T5" fmla="*/ 63 h 18151"/>
                <a:gd name="T6" fmla="*/ 0 60000 65536"/>
                <a:gd name="T7" fmla="*/ 0 60000 65536"/>
                <a:gd name="T8" fmla="*/ 0 60000 65536"/>
                <a:gd name="T9" fmla="*/ 0 w 18500"/>
                <a:gd name="T10" fmla="*/ 0 h 18151"/>
                <a:gd name="T11" fmla="*/ 18500 w 18500"/>
                <a:gd name="T12" fmla="*/ 18151 h 181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500" h="18151" fill="none" extrusionOk="0">
                  <a:moveTo>
                    <a:pt x="11709" y="-1"/>
                  </a:moveTo>
                  <a:cubicBezTo>
                    <a:pt x="14476" y="1785"/>
                    <a:pt x="16799" y="4180"/>
                    <a:pt x="18499" y="7001"/>
                  </a:cubicBezTo>
                </a:path>
                <a:path w="18500" h="18151" stroke="0" extrusionOk="0">
                  <a:moveTo>
                    <a:pt x="11709" y="-1"/>
                  </a:moveTo>
                  <a:cubicBezTo>
                    <a:pt x="14476" y="1785"/>
                    <a:pt x="16799" y="4180"/>
                    <a:pt x="18499" y="7001"/>
                  </a:cubicBezTo>
                  <a:lnTo>
                    <a:pt x="0" y="181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Arc 14"/>
            <p:cNvSpPr>
              <a:spLocks/>
            </p:cNvSpPr>
            <p:nvPr/>
          </p:nvSpPr>
          <p:spPr bwMode="auto">
            <a:xfrm rot="2700000">
              <a:off x="3142" y="1908"/>
              <a:ext cx="1067" cy="1055"/>
            </a:xfrm>
            <a:custGeom>
              <a:avLst/>
              <a:gdLst>
                <a:gd name="T0" fmla="*/ 41 w 18175"/>
                <a:gd name="T1" fmla="*/ 0 h 17978"/>
                <a:gd name="T2" fmla="*/ 63 w 18175"/>
                <a:gd name="T3" fmla="*/ 22 h 17978"/>
                <a:gd name="T4" fmla="*/ 0 w 18175"/>
                <a:gd name="T5" fmla="*/ 62 h 17978"/>
                <a:gd name="T6" fmla="*/ 0 60000 65536"/>
                <a:gd name="T7" fmla="*/ 0 60000 65536"/>
                <a:gd name="T8" fmla="*/ 0 60000 65536"/>
                <a:gd name="T9" fmla="*/ 0 w 18175"/>
                <a:gd name="T10" fmla="*/ 0 h 17978"/>
                <a:gd name="T11" fmla="*/ 18175 w 18175"/>
                <a:gd name="T12" fmla="*/ 17978 h 179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175" h="17978" fill="none" extrusionOk="0">
                  <a:moveTo>
                    <a:pt x="11972" y="0"/>
                  </a:moveTo>
                  <a:cubicBezTo>
                    <a:pt x="14453" y="1651"/>
                    <a:pt x="16564" y="3798"/>
                    <a:pt x="18174" y="6306"/>
                  </a:cubicBezTo>
                </a:path>
                <a:path w="18175" h="17978" stroke="0" extrusionOk="0">
                  <a:moveTo>
                    <a:pt x="11972" y="0"/>
                  </a:moveTo>
                  <a:cubicBezTo>
                    <a:pt x="14453" y="1651"/>
                    <a:pt x="16564" y="3798"/>
                    <a:pt x="18174" y="6306"/>
                  </a:cubicBezTo>
                  <a:lnTo>
                    <a:pt x="0" y="179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Arc 15"/>
            <p:cNvSpPr>
              <a:spLocks/>
            </p:cNvSpPr>
            <p:nvPr/>
          </p:nvSpPr>
          <p:spPr bwMode="auto">
            <a:xfrm rot="2700000" flipH="1">
              <a:off x="2405" y="1128"/>
              <a:ext cx="1067" cy="1076"/>
            </a:xfrm>
            <a:custGeom>
              <a:avLst/>
              <a:gdLst>
                <a:gd name="T0" fmla="*/ 39 w 18154"/>
                <a:gd name="T1" fmla="*/ 0 h 18327"/>
                <a:gd name="T2" fmla="*/ 63 w 18154"/>
                <a:gd name="T3" fmla="*/ 23 h 18327"/>
                <a:gd name="T4" fmla="*/ 0 w 18154"/>
                <a:gd name="T5" fmla="*/ 63 h 18327"/>
                <a:gd name="T6" fmla="*/ 0 60000 65536"/>
                <a:gd name="T7" fmla="*/ 0 60000 65536"/>
                <a:gd name="T8" fmla="*/ 0 60000 65536"/>
                <a:gd name="T9" fmla="*/ 0 w 18154"/>
                <a:gd name="T10" fmla="*/ 0 h 18327"/>
                <a:gd name="T11" fmla="*/ 18154 w 18154"/>
                <a:gd name="T12" fmla="*/ 18327 h 183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154" h="18327" fill="none" extrusionOk="0">
                  <a:moveTo>
                    <a:pt x="11431" y="0"/>
                  </a:moveTo>
                  <a:cubicBezTo>
                    <a:pt x="14133" y="1685"/>
                    <a:pt x="16428" y="3946"/>
                    <a:pt x="18153" y="6622"/>
                  </a:cubicBezTo>
                </a:path>
                <a:path w="18154" h="18327" stroke="0" extrusionOk="0">
                  <a:moveTo>
                    <a:pt x="11431" y="0"/>
                  </a:moveTo>
                  <a:cubicBezTo>
                    <a:pt x="14133" y="1685"/>
                    <a:pt x="16428" y="3946"/>
                    <a:pt x="18153" y="6622"/>
                  </a:cubicBezTo>
                  <a:lnTo>
                    <a:pt x="0" y="183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rc 16"/>
            <p:cNvSpPr>
              <a:spLocks/>
            </p:cNvSpPr>
            <p:nvPr/>
          </p:nvSpPr>
          <p:spPr bwMode="auto">
            <a:xfrm rot="2700000" flipH="1" flipV="1">
              <a:off x="1642" y="1891"/>
              <a:ext cx="1086" cy="1044"/>
            </a:xfrm>
            <a:custGeom>
              <a:avLst/>
              <a:gdLst>
                <a:gd name="T0" fmla="*/ 42 w 18470"/>
                <a:gd name="T1" fmla="*/ 0 h 17765"/>
                <a:gd name="T2" fmla="*/ 64 w 18470"/>
                <a:gd name="T3" fmla="*/ 23 h 17765"/>
                <a:gd name="T4" fmla="*/ 0 w 18470"/>
                <a:gd name="T5" fmla="*/ 61 h 17765"/>
                <a:gd name="T6" fmla="*/ 0 60000 65536"/>
                <a:gd name="T7" fmla="*/ 0 60000 65536"/>
                <a:gd name="T8" fmla="*/ 0 60000 65536"/>
                <a:gd name="T9" fmla="*/ 0 w 18470"/>
                <a:gd name="T10" fmla="*/ 0 h 17765"/>
                <a:gd name="T11" fmla="*/ 18470 w 18470"/>
                <a:gd name="T12" fmla="*/ 17765 h 177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70" h="17765" fill="none" extrusionOk="0">
                  <a:moveTo>
                    <a:pt x="12286" y="0"/>
                  </a:moveTo>
                  <a:cubicBezTo>
                    <a:pt x="14787" y="1729"/>
                    <a:pt x="16893" y="3966"/>
                    <a:pt x="18470" y="6565"/>
                  </a:cubicBezTo>
                </a:path>
                <a:path w="18470" h="17765" stroke="0" extrusionOk="0">
                  <a:moveTo>
                    <a:pt x="12286" y="0"/>
                  </a:moveTo>
                  <a:cubicBezTo>
                    <a:pt x="14787" y="1729"/>
                    <a:pt x="16893" y="3966"/>
                    <a:pt x="18470" y="6565"/>
                  </a:cubicBezTo>
                  <a:lnTo>
                    <a:pt x="0" y="177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Arc 17"/>
            <p:cNvSpPr>
              <a:spLocks/>
            </p:cNvSpPr>
            <p:nvPr/>
          </p:nvSpPr>
          <p:spPr bwMode="auto">
            <a:xfrm rot="2700000" flipV="1">
              <a:off x="2401" y="2650"/>
              <a:ext cx="1060" cy="1066"/>
            </a:xfrm>
            <a:custGeom>
              <a:avLst/>
              <a:gdLst>
                <a:gd name="T0" fmla="*/ 40 w 18036"/>
                <a:gd name="T1" fmla="*/ 0 h 18151"/>
                <a:gd name="T2" fmla="*/ 62 w 18036"/>
                <a:gd name="T3" fmla="*/ 22 h 18151"/>
                <a:gd name="T4" fmla="*/ 0 w 18036"/>
                <a:gd name="T5" fmla="*/ 63 h 18151"/>
                <a:gd name="T6" fmla="*/ 0 60000 65536"/>
                <a:gd name="T7" fmla="*/ 0 60000 65536"/>
                <a:gd name="T8" fmla="*/ 0 60000 65536"/>
                <a:gd name="T9" fmla="*/ 0 w 18036"/>
                <a:gd name="T10" fmla="*/ 0 h 18151"/>
                <a:gd name="T11" fmla="*/ 18036 w 18036"/>
                <a:gd name="T12" fmla="*/ 18151 h 181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036" h="18151" fill="none" extrusionOk="0">
                  <a:moveTo>
                    <a:pt x="11709" y="-1"/>
                  </a:moveTo>
                  <a:cubicBezTo>
                    <a:pt x="14230" y="1626"/>
                    <a:pt x="16384" y="3760"/>
                    <a:pt x="18035" y="6265"/>
                  </a:cubicBezTo>
                </a:path>
                <a:path w="18036" h="18151" stroke="0" extrusionOk="0">
                  <a:moveTo>
                    <a:pt x="11709" y="-1"/>
                  </a:moveTo>
                  <a:cubicBezTo>
                    <a:pt x="14230" y="1626"/>
                    <a:pt x="16384" y="3760"/>
                    <a:pt x="18035" y="6265"/>
                  </a:cubicBezTo>
                  <a:lnTo>
                    <a:pt x="0" y="181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1330325" y="1997075"/>
            <a:ext cx="1625600" cy="1646238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 flipV="1">
            <a:off x="1344613" y="2608263"/>
            <a:ext cx="4762" cy="3571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 flipV="1">
            <a:off x="1476375" y="2120900"/>
            <a:ext cx="238125" cy="2317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958975" y="2019300"/>
            <a:ext cx="3746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>
            <a:off x="2620963" y="2159000"/>
            <a:ext cx="238125" cy="2667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22"/>
          <p:cNvSpPr>
            <a:spLocks noChangeShapeType="1"/>
          </p:cNvSpPr>
          <p:nvPr/>
        </p:nvSpPr>
        <p:spPr bwMode="auto">
          <a:xfrm>
            <a:off x="2936875" y="2655888"/>
            <a:ext cx="1588" cy="3460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Line 23"/>
          <p:cNvSpPr>
            <a:spLocks noChangeShapeType="1"/>
          </p:cNvSpPr>
          <p:nvPr/>
        </p:nvSpPr>
        <p:spPr bwMode="auto">
          <a:xfrm flipH="1">
            <a:off x="2536825" y="3276600"/>
            <a:ext cx="279400" cy="2603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24"/>
          <p:cNvSpPr>
            <a:spLocks noChangeShapeType="1"/>
          </p:cNvSpPr>
          <p:nvPr/>
        </p:nvSpPr>
        <p:spPr bwMode="auto">
          <a:xfrm flipH="1">
            <a:off x="1960563" y="3622675"/>
            <a:ext cx="34448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25"/>
          <p:cNvSpPr>
            <a:spLocks noChangeShapeType="1"/>
          </p:cNvSpPr>
          <p:nvPr/>
        </p:nvSpPr>
        <p:spPr bwMode="auto">
          <a:xfrm flipH="1" flipV="1">
            <a:off x="1419225" y="3200400"/>
            <a:ext cx="265113" cy="2936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Oval 6"/>
          <p:cNvSpPr>
            <a:spLocks noChangeArrowheads="1"/>
          </p:cNvSpPr>
          <p:nvPr/>
        </p:nvSpPr>
        <p:spPr bwMode="auto">
          <a:xfrm>
            <a:off x="1362075" y="2030413"/>
            <a:ext cx="1558925" cy="1577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27" name="Oval 7"/>
          <p:cNvSpPr>
            <a:spLocks noChangeArrowheads="1"/>
          </p:cNvSpPr>
          <p:nvPr/>
        </p:nvSpPr>
        <p:spPr bwMode="auto">
          <a:xfrm>
            <a:off x="2120900" y="2798763"/>
            <a:ext cx="41275" cy="41275"/>
          </a:xfrm>
          <a:prstGeom prst="ellipse">
            <a:avLst/>
          </a:prstGeom>
          <a:solidFill>
            <a:srgbClr val="296A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grpSp>
        <p:nvGrpSpPr>
          <p:cNvPr id="28" name="Group 51"/>
          <p:cNvGrpSpPr>
            <a:grpSpLocks/>
          </p:cNvGrpSpPr>
          <p:nvPr/>
        </p:nvGrpSpPr>
        <p:grpSpPr bwMode="auto">
          <a:xfrm>
            <a:off x="1958975" y="3524250"/>
            <a:ext cx="304800" cy="298450"/>
            <a:chOff x="1599" y="3514"/>
            <a:chExt cx="532" cy="476"/>
          </a:xfrm>
        </p:grpSpPr>
        <p:grpSp>
          <p:nvGrpSpPr>
            <p:cNvPr id="29" name="Group 26"/>
            <p:cNvGrpSpPr>
              <a:grpSpLocks/>
            </p:cNvGrpSpPr>
            <p:nvPr/>
          </p:nvGrpSpPr>
          <p:grpSpPr bwMode="auto">
            <a:xfrm>
              <a:off x="1692" y="3633"/>
              <a:ext cx="339" cy="228"/>
              <a:chOff x="1986" y="1543"/>
              <a:chExt cx="1973" cy="1327"/>
            </a:xfrm>
          </p:grpSpPr>
          <p:grpSp>
            <p:nvGrpSpPr>
              <p:cNvPr id="31" name="Group 27"/>
              <p:cNvGrpSpPr>
                <a:grpSpLocks/>
              </p:cNvGrpSpPr>
              <p:nvPr/>
            </p:nvGrpSpPr>
            <p:grpSpPr bwMode="auto">
              <a:xfrm>
                <a:off x="1986" y="1543"/>
                <a:ext cx="1973" cy="1327"/>
                <a:chOff x="1986" y="1543"/>
                <a:chExt cx="1973" cy="1327"/>
              </a:xfrm>
            </p:grpSpPr>
            <p:sp>
              <p:nvSpPr>
                <p:cNvPr id="39" name="Oval 28"/>
                <p:cNvSpPr>
                  <a:spLocks noChangeArrowheads="1"/>
                </p:cNvSpPr>
                <p:nvPr/>
              </p:nvSpPr>
              <p:spPr bwMode="auto">
                <a:xfrm>
                  <a:off x="2621" y="1543"/>
                  <a:ext cx="772" cy="1327"/>
                </a:xfrm>
                <a:prstGeom prst="ellipse">
                  <a:avLst/>
                </a:prstGeom>
                <a:solidFill>
                  <a:srgbClr val="C0C0C0"/>
                </a:solidFill>
                <a:ln w="3810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40" name="Rectangle 29"/>
                <p:cNvSpPr>
                  <a:spLocks noChangeArrowheads="1"/>
                </p:cNvSpPr>
                <p:nvPr/>
              </p:nvSpPr>
              <p:spPr bwMode="auto">
                <a:xfrm>
                  <a:off x="2056" y="2001"/>
                  <a:ext cx="1903" cy="412"/>
                </a:xfrm>
                <a:prstGeom prst="rect">
                  <a:avLst/>
                </a:pr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41" name="Arc 30"/>
                <p:cNvSpPr>
                  <a:spLocks/>
                </p:cNvSpPr>
                <p:nvPr/>
              </p:nvSpPr>
              <p:spPr bwMode="auto">
                <a:xfrm>
                  <a:off x="1986" y="1883"/>
                  <a:ext cx="298" cy="678"/>
                </a:xfrm>
                <a:custGeom>
                  <a:avLst/>
                  <a:gdLst>
                    <a:gd name="T0" fmla="*/ 1 w 43200"/>
                    <a:gd name="T1" fmla="*/ 0 h 43200"/>
                    <a:gd name="T2" fmla="*/ 0 w 43200"/>
                    <a:gd name="T3" fmla="*/ 1 h 43200"/>
                    <a:gd name="T4" fmla="*/ 1 w 43200"/>
                    <a:gd name="T5" fmla="*/ 5 h 43200"/>
                    <a:gd name="T6" fmla="*/ 0 60000 65536"/>
                    <a:gd name="T7" fmla="*/ 0 60000 65536"/>
                    <a:gd name="T8" fmla="*/ 0 60000 65536"/>
                    <a:gd name="T9" fmla="*/ 0 w 43200"/>
                    <a:gd name="T10" fmla="*/ 0 h 43200"/>
                    <a:gd name="T11" fmla="*/ 43200 w 43200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3200" h="43200" fill="none" extrusionOk="0">
                      <a:moveTo>
                        <a:pt x="21599" y="0"/>
                      </a:move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33529"/>
                        <a:pt x="33529" y="43200"/>
                        <a:pt x="21600" y="43200"/>
                      </a:cubicBez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-1" y="14565"/>
                        <a:pt x="3425" y="7972"/>
                        <a:pt x="9179" y="3927"/>
                      </a:cubicBezTo>
                    </a:path>
                    <a:path w="43200" h="43200" stroke="0" extrusionOk="0">
                      <a:moveTo>
                        <a:pt x="21599" y="0"/>
                      </a:move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33529"/>
                        <a:pt x="33529" y="43200"/>
                        <a:pt x="21600" y="43200"/>
                      </a:cubicBez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-1" y="14565"/>
                        <a:pt x="3425" y="7972"/>
                        <a:pt x="9179" y="3927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 type="stealth" w="lg" len="lg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2" name="Line 31"/>
              <p:cNvSpPr>
                <a:spLocks noChangeShapeType="1"/>
              </p:cNvSpPr>
              <p:nvPr/>
            </p:nvSpPr>
            <p:spPr bwMode="auto">
              <a:xfrm>
                <a:off x="3363" y="2004"/>
                <a:ext cx="596" cy="0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Line 32"/>
              <p:cNvSpPr>
                <a:spLocks noChangeShapeType="1"/>
              </p:cNvSpPr>
              <p:nvPr/>
            </p:nvSpPr>
            <p:spPr bwMode="auto">
              <a:xfrm>
                <a:off x="3363" y="2411"/>
                <a:ext cx="596" cy="0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Line 33"/>
              <p:cNvSpPr>
                <a:spLocks noChangeShapeType="1"/>
              </p:cNvSpPr>
              <p:nvPr/>
            </p:nvSpPr>
            <p:spPr bwMode="auto">
              <a:xfrm>
                <a:off x="2054" y="2003"/>
                <a:ext cx="596" cy="0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Line 34"/>
              <p:cNvSpPr>
                <a:spLocks noChangeShapeType="1"/>
              </p:cNvSpPr>
              <p:nvPr/>
            </p:nvSpPr>
            <p:spPr bwMode="auto">
              <a:xfrm>
                <a:off x="2055" y="2410"/>
                <a:ext cx="596" cy="0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Rectangle 35"/>
              <p:cNvSpPr>
                <a:spLocks noChangeArrowheads="1"/>
              </p:cNvSpPr>
              <p:nvPr/>
            </p:nvSpPr>
            <p:spPr bwMode="auto">
              <a:xfrm>
                <a:off x="3682" y="1820"/>
                <a:ext cx="133" cy="196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>
                  <a:latin typeface="Arial" charset="0"/>
                </a:endParaRPr>
              </a:p>
            </p:txBody>
          </p:sp>
          <p:sp>
            <p:nvSpPr>
              <p:cNvPr id="37" name="Line 36"/>
              <p:cNvSpPr>
                <a:spLocks noChangeShapeType="1"/>
              </p:cNvSpPr>
              <p:nvPr/>
            </p:nvSpPr>
            <p:spPr bwMode="auto">
              <a:xfrm flipV="1">
                <a:off x="3681" y="1818"/>
                <a:ext cx="0" cy="198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Line 37"/>
              <p:cNvSpPr>
                <a:spLocks noChangeShapeType="1"/>
              </p:cNvSpPr>
              <p:nvPr/>
            </p:nvSpPr>
            <p:spPr bwMode="auto">
              <a:xfrm flipV="1">
                <a:off x="3803" y="1823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0" name="Oval 48"/>
            <p:cNvSpPr>
              <a:spLocks noChangeArrowheads="1"/>
            </p:cNvSpPr>
            <p:nvPr/>
          </p:nvSpPr>
          <p:spPr bwMode="auto">
            <a:xfrm>
              <a:off x="1599" y="3514"/>
              <a:ext cx="532" cy="47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Arial" charset="0"/>
              </a:endParaRPr>
            </a:p>
          </p:txBody>
        </p:sp>
      </p:grpSp>
      <p:sp>
        <p:nvSpPr>
          <p:cNvPr id="42" name="Freeform 38"/>
          <p:cNvSpPr>
            <a:spLocks/>
          </p:cNvSpPr>
          <p:nvPr/>
        </p:nvSpPr>
        <p:spPr bwMode="auto">
          <a:xfrm rot="760838">
            <a:off x="2406650" y="2128838"/>
            <a:ext cx="1568450" cy="307975"/>
          </a:xfrm>
          <a:custGeom>
            <a:avLst/>
            <a:gdLst>
              <a:gd name="T0" fmla="*/ 0 w 1838"/>
              <a:gd name="T1" fmla="*/ 102658 h 447"/>
              <a:gd name="T2" fmla="*/ 1568450 w 1838"/>
              <a:gd name="T3" fmla="*/ 0 h 447"/>
              <a:gd name="T4" fmla="*/ 1568450 w 1838"/>
              <a:gd name="T5" fmla="*/ 307975 h 447"/>
              <a:gd name="T6" fmla="*/ 0 w 1838"/>
              <a:gd name="T7" fmla="*/ 147442 h 447"/>
              <a:gd name="T8" fmla="*/ 0 60000 65536"/>
              <a:gd name="T9" fmla="*/ 0 60000 65536"/>
              <a:gd name="T10" fmla="*/ 0 60000 65536"/>
              <a:gd name="T11" fmla="*/ 0 60000 65536"/>
              <a:gd name="T12" fmla="*/ 0 w 1838"/>
              <a:gd name="T13" fmla="*/ 0 h 447"/>
              <a:gd name="T14" fmla="*/ 1838 w 1838"/>
              <a:gd name="T15" fmla="*/ 447 h 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38" h="447">
                <a:moveTo>
                  <a:pt x="0" y="149"/>
                </a:moveTo>
                <a:lnTo>
                  <a:pt x="1838" y="0"/>
                </a:lnTo>
                <a:lnTo>
                  <a:pt x="1838" y="447"/>
                </a:lnTo>
                <a:lnTo>
                  <a:pt x="0" y="214"/>
                </a:lnTo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39"/>
          <p:cNvSpPr>
            <a:spLocks/>
          </p:cNvSpPr>
          <p:nvPr/>
        </p:nvSpPr>
        <p:spPr bwMode="auto">
          <a:xfrm rot="3987848">
            <a:off x="2360613" y="3078162"/>
            <a:ext cx="1570038" cy="309563"/>
          </a:xfrm>
          <a:custGeom>
            <a:avLst/>
            <a:gdLst>
              <a:gd name="T0" fmla="*/ 0 w 1838"/>
              <a:gd name="T1" fmla="*/ 103188 h 447"/>
              <a:gd name="T2" fmla="*/ 1570038 w 1838"/>
              <a:gd name="T3" fmla="*/ 0 h 447"/>
              <a:gd name="T4" fmla="*/ 1570038 w 1838"/>
              <a:gd name="T5" fmla="*/ 309563 h 447"/>
              <a:gd name="T6" fmla="*/ 0 w 1838"/>
              <a:gd name="T7" fmla="*/ 148202 h 447"/>
              <a:gd name="T8" fmla="*/ 0 60000 65536"/>
              <a:gd name="T9" fmla="*/ 0 60000 65536"/>
              <a:gd name="T10" fmla="*/ 0 60000 65536"/>
              <a:gd name="T11" fmla="*/ 0 60000 65536"/>
              <a:gd name="T12" fmla="*/ 0 w 1838"/>
              <a:gd name="T13" fmla="*/ 0 h 447"/>
              <a:gd name="T14" fmla="*/ 1838 w 1838"/>
              <a:gd name="T15" fmla="*/ 447 h 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38" h="447">
                <a:moveTo>
                  <a:pt x="0" y="149"/>
                </a:moveTo>
                <a:lnTo>
                  <a:pt x="1838" y="0"/>
                </a:lnTo>
                <a:lnTo>
                  <a:pt x="1838" y="447"/>
                </a:lnTo>
                <a:lnTo>
                  <a:pt x="0" y="214"/>
                </a:lnTo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40"/>
          <p:cNvSpPr>
            <a:spLocks/>
          </p:cNvSpPr>
          <p:nvPr/>
        </p:nvSpPr>
        <p:spPr bwMode="auto">
          <a:xfrm rot="6505930">
            <a:off x="1826419" y="3666331"/>
            <a:ext cx="1570038" cy="307975"/>
          </a:xfrm>
          <a:custGeom>
            <a:avLst/>
            <a:gdLst>
              <a:gd name="T0" fmla="*/ 0 w 1838"/>
              <a:gd name="T1" fmla="*/ 102658 h 447"/>
              <a:gd name="T2" fmla="*/ 1570038 w 1838"/>
              <a:gd name="T3" fmla="*/ 0 h 447"/>
              <a:gd name="T4" fmla="*/ 1570038 w 1838"/>
              <a:gd name="T5" fmla="*/ 307975 h 447"/>
              <a:gd name="T6" fmla="*/ 0 w 1838"/>
              <a:gd name="T7" fmla="*/ 147442 h 447"/>
              <a:gd name="T8" fmla="*/ 0 60000 65536"/>
              <a:gd name="T9" fmla="*/ 0 60000 65536"/>
              <a:gd name="T10" fmla="*/ 0 60000 65536"/>
              <a:gd name="T11" fmla="*/ 0 60000 65536"/>
              <a:gd name="T12" fmla="*/ 0 w 1838"/>
              <a:gd name="T13" fmla="*/ 0 h 447"/>
              <a:gd name="T14" fmla="*/ 1838 w 1838"/>
              <a:gd name="T15" fmla="*/ 447 h 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38" h="447">
                <a:moveTo>
                  <a:pt x="0" y="149"/>
                </a:moveTo>
                <a:lnTo>
                  <a:pt x="1838" y="0"/>
                </a:lnTo>
                <a:lnTo>
                  <a:pt x="1838" y="447"/>
                </a:lnTo>
                <a:lnTo>
                  <a:pt x="0" y="214"/>
                </a:lnTo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41"/>
          <p:cNvSpPr>
            <a:spLocks/>
          </p:cNvSpPr>
          <p:nvPr/>
        </p:nvSpPr>
        <p:spPr bwMode="auto">
          <a:xfrm rot="9043739">
            <a:off x="965200" y="3770313"/>
            <a:ext cx="1570038" cy="309562"/>
          </a:xfrm>
          <a:custGeom>
            <a:avLst/>
            <a:gdLst>
              <a:gd name="T0" fmla="*/ 0 w 1838"/>
              <a:gd name="T1" fmla="*/ 103187 h 447"/>
              <a:gd name="T2" fmla="*/ 1570038 w 1838"/>
              <a:gd name="T3" fmla="*/ 0 h 447"/>
              <a:gd name="T4" fmla="*/ 1570038 w 1838"/>
              <a:gd name="T5" fmla="*/ 309562 h 447"/>
              <a:gd name="T6" fmla="*/ 0 w 1838"/>
              <a:gd name="T7" fmla="*/ 148202 h 447"/>
              <a:gd name="T8" fmla="*/ 0 60000 65536"/>
              <a:gd name="T9" fmla="*/ 0 60000 65536"/>
              <a:gd name="T10" fmla="*/ 0 60000 65536"/>
              <a:gd name="T11" fmla="*/ 0 60000 65536"/>
              <a:gd name="T12" fmla="*/ 0 w 1838"/>
              <a:gd name="T13" fmla="*/ 0 h 447"/>
              <a:gd name="T14" fmla="*/ 1838 w 1838"/>
              <a:gd name="T15" fmla="*/ 447 h 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38" h="447">
                <a:moveTo>
                  <a:pt x="0" y="149"/>
                </a:moveTo>
                <a:lnTo>
                  <a:pt x="1838" y="0"/>
                </a:lnTo>
                <a:lnTo>
                  <a:pt x="1838" y="447"/>
                </a:lnTo>
                <a:lnTo>
                  <a:pt x="0" y="214"/>
                </a:lnTo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Freeform 42"/>
          <p:cNvSpPr>
            <a:spLocks/>
          </p:cNvSpPr>
          <p:nvPr/>
        </p:nvSpPr>
        <p:spPr bwMode="auto">
          <a:xfrm rot="11438700">
            <a:off x="266700" y="3219450"/>
            <a:ext cx="1568450" cy="307975"/>
          </a:xfrm>
          <a:custGeom>
            <a:avLst/>
            <a:gdLst>
              <a:gd name="T0" fmla="*/ 0 w 1838"/>
              <a:gd name="T1" fmla="*/ 102658 h 447"/>
              <a:gd name="T2" fmla="*/ 1568450 w 1838"/>
              <a:gd name="T3" fmla="*/ 0 h 447"/>
              <a:gd name="T4" fmla="*/ 1568450 w 1838"/>
              <a:gd name="T5" fmla="*/ 307975 h 447"/>
              <a:gd name="T6" fmla="*/ 0 w 1838"/>
              <a:gd name="T7" fmla="*/ 147442 h 447"/>
              <a:gd name="T8" fmla="*/ 0 60000 65536"/>
              <a:gd name="T9" fmla="*/ 0 60000 65536"/>
              <a:gd name="T10" fmla="*/ 0 60000 65536"/>
              <a:gd name="T11" fmla="*/ 0 60000 65536"/>
              <a:gd name="T12" fmla="*/ 0 w 1838"/>
              <a:gd name="T13" fmla="*/ 0 h 447"/>
              <a:gd name="T14" fmla="*/ 1838 w 1838"/>
              <a:gd name="T15" fmla="*/ 447 h 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38" h="447">
                <a:moveTo>
                  <a:pt x="0" y="149"/>
                </a:moveTo>
                <a:lnTo>
                  <a:pt x="1838" y="0"/>
                </a:lnTo>
                <a:lnTo>
                  <a:pt x="1838" y="447"/>
                </a:lnTo>
                <a:lnTo>
                  <a:pt x="0" y="214"/>
                </a:lnTo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Freeform 43"/>
          <p:cNvSpPr>
            <a:spLocks/>
          </p:cNvSpPr>
          <p:nvPr/>
        </p:nvSpPr>
        <p:spPr bwMode="auto">
          <a:xfrm rot="14678405">
            <a:off x="302419" y="2215356"/>
            <a:ext cx="1570038" cy="307975"/>
          </a:xfrm>
          <a:custGeom>
            <a:avLst/>
            <a:gdLst>
              <a:gd name="T0" fmla="*/ 0 w 1838"/>
              <a:gd name="T1" fmla="*/ 102658 h 447"/>
              <a:gd name="T2" fmla="*/ 1570038 w 1838"/>
              <a:gd name="T3" fmla="*/ 0 h 447"/>
              <a:gd name="T4" fmla="*/ 1570038 w 1838"/>
              <a:gd name="T5" fmla="*/ 307975 h 447"/>
              <a:gd name="T6" fmla="*/ 0 w 1838"/>
              <a:gd name="T7" fmla="*/ 147442 h 447"/>
              <a:gd name="T8" fmla="*/ 0 60000 65536"/>
              <a:gd name="T9" fmla="*/ 0 60000 65536"/>
              <a:gd name="T10" fmla="*/ 0 60000 65536"/>
              <a:gd name="T11" fmla="*/ 0 60000 65536"/>
              <a:gd name="T12" fmla="*/ 0 w 1838"/>
              <a:gd name="T13" fmla="*/ 0 h 447"/>
              <a:gd name="T14" fmla="*/ 1838 w 1838"/>
              <a:gd name="T15" fmla="*/ 447 h 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38" h="447">
                <a:moveTo>
                  <a:pt x="0" y="149"/>
                </a:moveTo>
                <a:lnTo>
                  <a:pt x="1838" y="0"/>
                </a:lnTo>
                <a:lnTo>
                  <a:pt x="1838" y="447"/>
                </a:lnTo>
                <a:lnTo>
                  <a:pt x="0" y="214"/>
                </a:lnTo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Freeform 44"/>
          <p:cNvSpPr>
            <a:spLocks/>
          </p:cNvSpPr>
          <p:nvPr/>
        </p:nvSpPr>
        <p:spPr bwMode="auto">
          <a:xfrm rot="17307256">
            <a:off x="882650" y="1635126"/>
            <a:ext cx="1570037" cy="309562"/>
          </a:xfrm>
          <a:custGeom>
            <a:avLst/>
            <a:gdLst>
              <a:gd name="T0" fmla="*/ 0 w 1838"/>
              <a:gd name="T1" fmla="*/ 103187 h 447"/>
              <a:gd name="T2" fmla="*/ 1570037 w 1838"/>
              <a:gd name="T3" fmla="*/ 0 h 447"/>
              <a:gd name="T4" fmla="*/ 1570037 w 1838"/>
              <a:gd name="T5" fmla="*/ 309562 h 447"/>
              <a:gd name="T6" fmla="*/ 0 w 1838"/>
              <a:gd name="T7" fmla="*/ 148202 h 447"/>
              <a:gd name="T8" fmla="*/ 0 60000 65536"/>
              <a:gd name="T9" fmla="*/ 0 60000 65536"/>
              <a:gd name="T10" fmla="*/ 0 60000 65536"/>
              <a:gd name="T11" fmla="*/ 0 60000 65536"/>
              <a:gd name="T12" fmla="*/ 0 w 1838"/>
              <a:gd name="T13" fmla="*/ 0 h 447"/>
              <a:gd name="T14" fmla="*/ 1838 w 1838"/>
              <a:gd name="T15" fmla="*/ 447 h 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38" h="447">
                <a:moveTo>
                  <a:pt x="0" y="149"/>
                </a:moveTo>
                <a:lnTo>
                  <a:pt x="1838" y="0"/>
                </a:lnTo>
                <a:lnTo>
                  <a:pt x="1838" y="447"/>
                </a:lnTo>
                <a:lnTo>
                  <a:pt x="0" y="214"/>
                </a:lnTo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Freeform 45"/>
          <p:cNvSpPr>
            <a:spLocks/>
          </p:cNvSpPr>
          <p:nvPr/>
        </p:nvSpPr>
        <p:spPr bwMode="auto">
          <a:xfrm rot="19581204">
            <a:off x="1671638" y="1536700"/>
            <a:ext cx="1568450" cy="309563"/>
          </a:xfrm>
          <a:custGeom>
            <a:avLst/>
            <a:gdLst>
              <a:gd name="T0" fmla="*/ 0 w 1838"/>
              <a:gd name="T1" fmla="*/ 103188 h 447"/>
              <a:gd name="T2" fmla="*/ 1568450 w 1838"/>
              <a:gd name="T3" fmla="*/ 0 h 447"/>
              <a:gd name="T4" fmla="*/ 1568450 w 1838"/>
              <a:gd name="T5" fmla="*/ 309563 h 447"/>
              <a:gd name="T6" fmla="*/ 0 w 1838"/>
              <a:gd name="T7" fmla="*/ 148202 h 447"/>
              <a:gd name="T8" fmla="*/ 0 60000 65536"/>
              <a:gd name="T9" fmla="*/ 0 60000 65536"/>
              <a:gd name="T10" fmla="*/ 0 60000 65536"/>
              <a:gd name="T11" fmla="*/ 0 60000 65536"/>
              <a:gd name="T12" fmla="*/ 0 w 1838"/>
              <a:gd name="T13" fmla="*/ 0 h 447"/>
              <a:gd name="T14" fmla="*/ 1838 w 1838"/>
              <a:gd name="T15" fmla="*/ 447 h 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38" h="447">
                <a:moveTo>
                  <a:pt x="0" y="149"/>
                </a:moveTo>
                <a:lnTo>
                  <a:pt x="1838" y="0"/>
                </a:lnTo>
                <a:lnTo>
                  <a:pt x="1838" y="447"/>
                </a:lnTo>
                <a:lnTo>
                  <a:pt x="0" y="214"/>
                </a:lnTo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Rectangle 52"/>
          <p:cNvSpPr>
            <a:spLocks noChangeArrowheads="1"/>
          </p:cNvSpPr>
          <p:nvPr/>
        </p:nvSpPr>
        <p:spPr bwMode="auto">
          <a:xfrm>
            <a:off x="6780213" y="5767388"/>
            <a:ext cx="287337" cy="28733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51" name="Oval 53"/>
          <p:cNvSpPr>
            <a:spLocks noChangeArrowheads="1"/>
          </p:cNvSpPr>
          <p:nvPr/>
        </p:nvSpPr>
        <p:spPr bwMode="auto">
          <a:xfrm>
            <a:off x="2139950" y="1958975"/>
            <a:ext cx="73025" cy="71438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52" name="Rectangle 54"/>
          <p:cNvSpPr>
            <a:spLocks noChangeArrowheads="1"/>
          </p:cNvSpPr>
          <p:nvPr/>
        </p:nvSpPr>
        <p:spPr bwMode="auto">
          <a:xfrm>
            <a:off x="6853238" y="3103563"/>
            <a:ext cx="142875" cy="2519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53" name="Rectangle 57"/>
          <p:cNvSpPr>
            <a:spLocks noChangeArrowheads="1"/>
          </p:cNvSpPr>
          <p:nvPr/>
        </p:nvSpPr>
        <p:spPr bwMode="auto">
          <a:xfrm rot="3642946" flipH="1">
            <a:off x="7426325" y="1416050"/>
            <a:ext cx="431800" cy="431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54" name="AutoShape 58"/>
          <p:cNvSpPr>
            <a:spLocks noChangeArrowheads="1"/>
          </p:cNvSpPr>
          <p:nvPr/>
        </p:nvSpPr>
        <p:spPr bwMode="auto">
          <a:xfrm flipH="1">
            <a:off x="7646988" y="631825"/>
            <a:ext cx="893762" cy="957263"/>
          </a:xfrm>
          <a:prstGeom prst="cloudCallout">
            <a:avLst>
              <a:gd name="adj1" fmla="val 51241"/>
              <a:gd name="adj2" fmla="val 52815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>
              <a:latin typeface="Arial" charset="0"/>
            </a:endParaRPr>
          </a:p>
        </p:txBody>
      </p:sp>
      <p:sp>
        <p:nvSpPr>
          <p:cNvPr id="55" name="Line 59"/>
          <p:cNvSpPr>
            <a:spLocks noChangeShapeType="1"/>
          </p:cNvSpPr>
          <p:nvPr/>
        </p:nvSpPr>
        <p:spPr bwMode="auto">
          <a:xfrm flipH="1">
            <a:off x="7016750" y="1717675"/>
            <a:ext cx="409575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" name="Freeform 60"/>
          <p:cNvSpPr>
            <a:spLocks/>
          </p:cNvSpPr>
          <p:nvPr/>
        </p:nvSpPr>
        <p:spPr bwMode="auto">
          <a:xfrm flipH="1">
            <a:off x="6926263" y="1927225"/>
            <a:ext cx="90487" cy="95250"/>
          </a:xfrm>
          <a:custGeom>
            <a:avLst/>
            <a:gdLst>
              <a:gd name="T0" fmla="*/ 90487 w 57"/>
              <a:gd name="T1" fmla="*/ 95250 h 60"/>
              <a:gd name="T2" fmla="*/ 76200 w 57"/>
              <a:gd name="T3" fmla="*/ 52388 h 60"/>
              <a:gd name="T4" fmla="*/ 38100 w 57"/>
              <a:gd name="T5" fmla="*/ 19050 h 60"/>
              <a:gd name="T6" fmla="*/ 0 w 57"/>
              <a:gd name="T7" fmla="*/ 0 h 60"/>
              <a:gd name="T8" fmla="*/ 0 60000 65536"/>
              <a:gd name="T9" fmla="*/ 0 60000 65536"/>
              <a:gd name="T10" fmla="*/ 0 60000 65536"/>
              <a:gd name="T11" fmla="*/ 0 60000 65536"/>
              <a:gd name="T12" fmla="*/ 0 w 57"/>
              <a:gd name="T13" fmla="*/ 0 h 60"/>
              <a:gd name="T14" fmla="*/ 57 w 57"/>
              <a:gd name="T15" fmla="*/ 60 h 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" h="60">
                <a:moveTo>
                  <a:pt x="57" y="60"/>
                </a:moveTo>
                <a:cubicBezTo>
                  <a:pt x="55" y="50"/>
                  <a:pt x="53" y="41"/>
                  <a:pt x="48" y="33"/>
                </a:cubicBezTo>
                <a:cubicBezTo>
                  <a:pt x="43" y="25"/>
                  <a:pt x="32" y="17"/>
                  <a:pt x="24" y="12"/>
                </a:cubicBezTo>
                <a:cubicBezTo>
                  <a:pt x="16" y="7"/>
                  <a:pt x="4" y="2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" name="Freeform 61"/>
          <p:cNvSpPr>
            <a:spLocks/>
          </p:cNvSpPr>
          <p:nvPr/>
        </p:nvSpPr>
        <p:spPr bwMode="auto">
          <a:xfrm rot="16200000">
            <a:off x="6135688" y="1711325"/>
            <a:ext cx="1568450" cy="142875"/>
          </a:xfrm>
          <a:custGeom>
            <a:avLst/>
            <a:gdLst>
              <a:gd name="T0" fmla="*/ 0 w 1838"/>
              <a:gd name="T1" fmla="*/ 47625 h 447"/>
              <a:gd name="T2" fmla="*/ 1568450 w 1838"/>
              <a:gd name="T3" fmla="*/ 0 h 447"/>
              <a:gd name="T4" fmla="*/ 1568450 w 1838"/>
              <a:gd name="T5" fmla="*/ 142875 h 447"/>
              <a:gd name="T6" fmla="*/ 0 w 1838"/>
              <a:gd name="T7" fmla="*/ 68401 h 447"/>
              <a:gd name="T8" fmla="*/ 0 60000 65536"/>
              <a:gd name="T9" fmla="*/ 0 60000 65536"/>
              <a:gd name="T10" fmla="*/ 0 60000 65536"/>
              <a:gd name="T11" fmla="*/ 0 60000 65536"/>
              <a:gd name="T12" fmla="*/ 0 w 1838"/>
              <a:gd name="T13" fmla="*/ 0 h 447"/>
              <a:gd name="T14" fmla="*/ 1838 w 1838"/>
              <a:gd name="T15" fmla="*/ 447 h 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38" h="447">
                <a:moveTo>
                  <a:pt x="0" y="149"/>
                </a:moveTo>
                <a:lnTo>
                  <a:pt x="1838" y="0"/>
                </a:lnTo>
                <a:lnTo>
                  <a:pt x="1838" y="447"/>
                </a:lnTo>
                <a:lnTo>
                  <a:pt x="0" y="214"/>
                </a:lnTo>
              </a:path>
            </a:pathLst>
          </a:cu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" name="Text Box 63"/>
          <p:cNvSpPr txBox="1">
            <a:spLocks noChangeArrowheads="1"/>
          </p:cNvSpPr>
          <p:nvPr/>
        </p:nvSpPr>
        <p:spPr bwMode="auto">
          <a:xfrm>
            <a:off x="7437438" y="4171950"/>
            <a:ext cx="730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1800">
                <a:solidFill>
                  <a:srgbClr val="00589C"/>
                </a:solidFill>
              </a:rPr>
              <a:t>Linac</a:t>
            </a:r>
            <a:endParaRPr lang="en-US" sz="1800">
              <a:solidFill>
                <a:srgbClr val="00589C"/>
              </a:solidFill>
            </a:endParaRPr>
          </a:p>
        </p:txBody>
      </p:sp>
      <p:sp>
        <p:nvSpPr>
          <p:cNvPr id="59" name="Text Box 64"/>
          <p:cNvSpPr txBox="1">
            <a:spLocks noChangeArrowheads="1"/>
          </p:cNvSpPr>
          <p:nvPr/>
        </p:nvSpPr>
        <p:spPr bwMode="auto">
          <a:xfrm>
            <a:off x="7302500" y="2290763"/>
            <a:ext cx="1174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1800">
                <a:solidFill>
                  <a:srgbClr val="00589C"/>
                </a:solidFill>
              </a:rPr>
              <a:t>Undulator</a:t>
            </a:r>
            <a:endParaRPr lang="en-US" sz="1800">
              <a:solidFill>
                <a:srgbClr val="00589C"/>
              </a:solidFill>
            </a:endParaRPr>
          </a:p>
        </p:txBody>
      </p:sp>
      <p:sp>
        <p:nvSpPr>
          <p:cNvPr id="60" name="Text Box 67"/>
          <p:cNvSpPr txBox="1">
            <a:spLocks noChangeArrowheads="1"/>
          </p:cNvSpPr>
          <p:nvPr/>
        </p:nvSpPr>
        <p:spPr bwMode="auto">
          <a:xfrm>
            <a:off x="7318375" y="5703888"/>
            <a:ext cx="933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1800">
                <a:solidFill>
                  <a:srgbClr val="00589C"/>
                </a:solidFill>
              </a:rPr>
              <a:t>Injektor</a:t>
            </a:r>
            <a:endParaRPr lang="en-US" sz="1800">
              <a:solidFill>
                <a:srgbClr val="00589C"/>
              </a:solidFill>
            </a:endParaRPr>
          </a:p>
        </p:txBody>
      </p:sp>
      <p:sp>
        <p:nvSpPr>
          <p:cNvPr id="61" name="Text Box 68"/>
          <p:cNvSpPr txBox="1">
            <a:spLocks noChangeArrowheads="1"/>
          </p:cNvSpPr>
          <p:nvPr/>
        </p:nvSpPr>
        <p:spPr bwMode="auto">
          <a:xfrm>
            <a:off x="8059738" y="1539875"/>
            <a:ext cx="793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1800">
                <a:solidFill>
                  <a:srgbClr val="00589C"/>
                </a:solidFill>
              </a:rPr>
              <a:t>Dump</a:t>
            </a:r>
            <a:endParaRPr lang="en-US" sz="1800">
              <a:solidFill>
                <a:srgbClr val="00589C"/>
              </a:solidFill>
            </a:endParaRPr>
          </a:p>
        </p:txBody>
      </p:sp>
      <p:sp>
        <p:nvSpPr>
          <p:cNvPr id="62" name="Rectangle 69"/>
          <p:cNvSpPr>
            <a:spLocks noChangeArrowheads="1"/>
          </p:cNvSpPr>
          <p:nvPr/>
        </p:nvSpPr>
        <p:spPr bwMode="auto">
          <a:xfrm>
            <a:off x="6851650" y="3101975"/>
            <a:ext cx="142875" cy="2519363"/>
          </a:xfrm>
          <a:prstGeom prst="rect">
            <a:avLst/>
          </a:prstGeom>
          <a:solidFill>
            <a:srgbClr val="00F2B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63" name="Oval 46"/>
          <p:cNvSpPr>
            <a:spLocks noChangeArrowheads="1"/>
          </p:cNvSpPr>
          <p:nvPr/>
        </p:nvSpPr>
        <p:spPr bwMode="auto">
          <a:xfrm>
            <a:off x="6886575" y="5691188"/>
            <a:ext cx="73025" cy="71437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graphicFrame>
        <p:nvGraphicFramePr>
          <p:cNvPr id="64" name="Object 70"/>
          <p:cNvGraphicFramePr>
            <a:graphicFrameLocks noChangeAspect="1"/>
          </p:cNvGraphicFramePr>
          <p:nvPr/>
        </p:nvGraphicFramePr>
        <p:xfrm>
          <a:off x="933450" y="4260850"/>
          <a:ext cx="2667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2" name="Equation" r:id="rId3" imgW="1333440" imgH="241200" progId="Equation.3">
                  <p:embed/>
                </p:oleObj>
              </mc:Choice>
              <mc:Fallback>
                <p:oleObj name="Equation" r:id="rId3" imgW="133344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3450" y="4260850"/>
                        <a:ext cx="2667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71"/>
          <p:cNvGraphicFramePr>
            <a:graphicFrameLocks noChangeAspect="1"/>
          </p:cNvGraphicFramePr>
          <p:nvPr/>
        </p:nvGraphicFramePr>
        <p:xfrm>
          <a:off x="4579938" y="4319588"/>
          <a:ext cx="1803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3" name="Equation" r:id="rId5" imgW="901440" imgH="228600" progId="Equation.3">
                  <p:embed/>
                </p:oleObj>
              </mc:Choice>
              <mc:Fallback>
                <p:oleObj name="Equation" r:id="rId5" imgW="9014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9938" y="4319588"/>
                        <a:ext cx="1803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72"/>
          <p:cNvGraphicFramePr>
            <a:graphicFrameLocks noChangeAspect="1"/>
          </p:cNvGraphicFramePr>
          <p:nvPr/>
        </p:nvGraphicFramePr>
        <p:xfrm>
          <a:off x="3597275" y="5035550"/>
          <a:ext cx="284956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4" name="Equation" r:id="rId7" imgW="1422360" imgH="177480" progId="Equation.3">
                  <p:embed/>
                </p:oleObj>
              </mc:Choice>
              <mc:Fallback>
                <p:oleObj name="Equation" r:id="rId7" imgW="142236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7275" y="5035550"/>
                        <a:ext cx="2849563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550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3.7037E-6 L 0.01979 -3.7037E-6 L 0.03559 0.00741 L 0.05069 0.01829 L 0.07673 0.05811 L 0.08316 0.07524 L 0.08733 0.09236 L 0.08646 0.11343 L 0.08646 0.14445 L 0.08316 0.16366 L 0.07465 0.18403 L 0.04028 0.22454 L 0.02708 0.23264 L 0.01788 0.23635 L -0.02274 0.23635 L -0.03802 0.22848 L -0.05399 0.2176 L -0.08281 0.17385 L -0.08837 0.15672 L -0.09063 0.13889 L -0.09063 0.0875 L -0.08594 0.0676 L -0.07813 0.04908 L -0.04792 0.01158 L -0.03299 0.00324 L -0.02083 -0.00069 L -0.00313 -3.7037E-6 Z " pathEditMode="relative" rAng="0" ptsTypes="AAAAAAAAAAAAAAAAAAAAAAAAAAA">
                                      <p:cBhvr>
                                        <p:cTn id="6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1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48148E-6 L -1.38889E-6 -0.53611 L 0.00122 -0.54421 L 0.00538 -0.55116 L 0.01476 -0.55671 L 0.08143 -0.60116 " pathEditMode="relative" rAng="0" ptsTypes="AAAAAA">
                                      <p:cBhvr>
                                        <p:cTn id="1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-3006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4" grpId="0" animBg="1"/>
      <p:bldP spid="54" grpId="1" animBg="1"/>
      <p:bldP spid="57" grpId="0" animBg="1"/>
      <p:bldP spid="62" grpId="0" animBg="1"/>
      <p:bldP spid="63" grpId="0" animBg="1"/>
      <p:bldP spid="6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 ring + linac = </a:t>
            </a:r>
            <a:r>
              <a:rPr lang="en-US" dirty="0" err="1" smtClean="0"/>
              <a:t>erl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082A5A-B59D-4ACA-A900-0760C765515E}" type="slidenum">
              <a:rPr lang="de-DE" smtClean="0"/>
              <a:pPr>
                <a:defRPr/>
              </a:pPr>
              <a:t>12</a:t>
            </a:fld>
            <a:endParaRPr lang="de-DE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2" y="836712"/>
            <a:ext cx="9001125" cy="581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478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an ERL works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082A5A-B59D-4ACA-A900-0760C765515E}" type="slidenum">
              <a:rPr lang="de-DE" smtClean="0"/>
              <a:pPr>
                <a:defRPr/>
              </a:pPr>
              <a:t>13</a:t>
            </a:fld>
            <a:endParaRPr lang="de-DE" dirty="0"/>
          </a:p>
        </p:txBody>
      </p:sp>
      <p:sp>
        <p:nvSpPr>
          <p:cNvPr id="4" name="Rectangle 11"/>
          <p:cNvSpPr txBox="1">
            <a:spLocks noChangeArrowheads="1"/>
          </p:cNvSpPr>
          <p:nvPr/>
        </p:nvSpPr>
        <p:spPr>
          <a:xfrm>
            <a:off x="7035800" y="6308725"/>
            <a:ext cx="19050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algn="r" rtl="0" eaLnBrk="0" fontAlgn="auto" hangingPunct="0">
              <a:spcBef>
                <a:spcPts val="0"/>
              </a:spcBef>
              <a:spcAft>
                <a:spcPts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CA9EC199-A5A8-46CD-81EA-47BA9068E531}" type="slidenum">
              <a:rPr lang="de-DE" smtClean="0">
                <a:solidFill>
                  <a:srgbClr val="BDCD00"/>
                </a:solidFill>
              </a:rPr>
              <a:pPr/>
              <a:t>13</a:t>
            </a:fld>
            <a:endParaRPr lang="de-DE" smtClean="0">
              <a:solidFill>
                <a:srgbClr val="BDCD00"/>
              </a:solidFill>
            </a:endParaRPr>
          </a:p>
        </p:txBody>
      </p:sp>
      <p:grpSp>
        <p:nvGrpSpPr>
          <p:cNvPr id="5" name="Group 27"/>
          <p:cNvGrpSpPr>
            <a:grpSpLocks/>
          </p:cNvGrpSpPr>
          <p:nvPr/>
        </p:nvGrpSpPr>
        <p:grpSpPr bwMode="auto">
          <a:xfrm>
            <a:off x="2730500" y="1349375"/>
            <a:ext cx="812800" cy="814388"/>
            <a:chOff x="2151" y="770"/>
            <a:chExt cx="512" cy="513"/>
          </a:xfrm>
        </p:grpSpPr>
        <p:sp>
          <p:nvSpPr>
            <p:cNvPr id="6" name="Oval 28"/>
            <p:cNvSpPr>
              <a:spLocks noChangeArrowheads="1"/>
            </p:cNvSpPr>
            <p:nvPr/>
          </p:nvSpPr>
          <p:spPr bwMode="auto">
            <a:xfrm>
              <a:off x="2181" y="795"/>
              <a:ext cx="456" cy="456"/>
            </a:xfrm>
            <a:prstGeom prst="ellips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Arial" charset="0"/>
              </a:endParaRPr>
            </a:p>
          </p:txBody>
        </p:sp>
        <p:sp>
          <p:nvSpPr>
            <p:cNvPr id="7" name="Rectangle 29"/>
            <p:cNvSpPr>
              <a:spLocks noChangeArrowheads="1"/>
            </p:cNvSpPr>
            <p:nvPr/>
          </p:nvSpPr>
          <p:spPr bwMode="auto">
            <a:xfrm>
              <a:off x="2151" y="987"/>
              <a:ext cx="512" cy="2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latin typeface="Arial" charset="0"/>
              </a:endParaRPr>
            </a:p>
          </p:txBody>
        </p:sp>
        <p:sp>
          <p:nvSpPr>
            <p:cNvPr id="8" name="Rectangle 30"/>
            <p:cNvSpPr>
              <a:spLocks noChangeArrowheads="1"/>
            </p:cNvSpPr>
            <p:nvPr/>
          </p:nvSpPr>
          <p:spPr bwMode="auto">
            <a:xfrm rot="2700000">
              <a:off x="2537" y="833"/>
              <a:ext cx="56" cy="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latin typeface="Arial" charset="0"/>
              </a:endParaRPr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 rot="2700000">
              <a:off x="2203" y="847"/>
              <a:ext cx="56" cy="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latin typeface="Arial" charset="0"/>
              </a:endParaRPr>
            </a:p>
          </p:txBody>
        </p:sp>
        <p:sp>
          <p:nvSpPr>
            <p:cNvPr id="10" name="Rectangle 32"/>
            <p:cNvSpPr>
              <a:spLocks noChangeArrowheads="1"/>
            </p:cNvSpPr>
            <p:nvPr/>
          </p:nvSpPr>
          <p:spPr bwMode="auto">
            <a:xfrm>
              <a:off x="2384" y="770"/>
              <a:ext cx="56" cy="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latin typeface="Arial" charset="0"/>
              </a:endParaRPr>
            </a:p>
          </p:txBody>
        </p:sp>
      </p:grpSp>
      <p:grpSp>
        <p:nvGrpSpPr>
          <p:cNvPr id="11" name="Group 26"/>
          <p:cNvGrpSpPr>
            <a:grpSpLocks/>
          </p:cNvGrpSpPr>
          <p:nvPr/>
        </p:nvGrpSpPr>
        <p:grpSpPr bwMode="auto">
          <a:xfrm rot="10800000">
            <a:off x="2732088" y="4489450"/>
            <a:ext cx="812800" cy="814388"/>
            <a:chOff x="2151" y="770"/>
            <a:chExt cx="512" cy="513"/>
          </a:xfrm>
        </p:grpSpPr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2181" y="795"/>
              <a:ext cx="456" cy="456"/>
            </a:xfrm>
            <a:prstGeom prst="ellips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Arial" charset="0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151" y="987"/>
              <a:ext cx="512" cy="2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latin typeface="Arial" charset="0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2700000">
              <a:off x="2537" y="833"/>
              <a:ext cx="56" cy="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latin typeface="Arial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2700000">
              <a:off x="2203" y="847"/>
              <a:ext cx="56" cy="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latin typeface="Arial" charset="0"/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2384" y="770"/>
              <a:ext cx="56" cy="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latin typeface="Arial" charset="0"/>
              </a:endParaRPr>
            </a:p>
          </p:txBody>
        </p:sp>
      </p:grpSp>
      <p:sp>
        <p:nvSpPr>
          <p:cNvPr id="17" name="Rectangle 4"/>
          <p:cNvSpPr>
            <a:spLocks noChangeArrowheads="1"/>
          </p:cNvSpPr>
          <p:nvPr/>
        </p:nvSpPr>
        <p:spPr bwMode="auto">
          <a:xfrm rot="20043873">
            <a:off x="3849688" y="5268913"/>
            <a:ext cx="287337" cy="28733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3427413" y="1995488"/>
            <a:ext cx="142875" cy="2519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3740150" y="3424238"/>
            <a:ext cx="730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1800">
                <a:solidFill>
                  <a:srgbClr val="00589C"/>
                </a:solidFill>
              </a:rPr>
              <a:t>Linac</a:t>
            </a:r>
            <a:endParaRPr lang="en-US" sz="1800">
              <a:solidFill>
                <a:srgbClr val="00589C"/>
              </a:solidFill>
            </a:endParaRPr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flipV="1">
            <a:off x="3508375" y="1609725"/>
            <a:ext cx="409575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11"/>
          <p:cNvSpPr>
            <a:spLocks noChangeShapeType="1"/>
          </p:cNvSpPr>
          <p:nvPr/>
        </p:nvSpPr>
        <p:spPr bwMode="auto">
          <a:xfrm flipH="1" flipV="1">
            <a:off x="3508375" y="1695450"/>
            <a:ext cx="0" cy="295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33"/>
          <p:cNvSpPr>
            <a:spLocks noChangeShapeType="1"/>
          </p:cNvSpPr>
          <p:nvPr/>
        </p:nvSpPr>
        <p:spPr bwMode="auto">
          <a:xfrm>
            <a:off x="3494088" y="4524375"/>
            <a:ext cx="0" cy="43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Line 34"/>
          <p:cNvSpPr>
            <a:spLocks noChangeShapeType="1"/>
          </p:cNvSpPr>
          <p:nvPr/>
        </p:nvSpPr>
        <p:spPr bwMode="auto">
          <a:xfrm flipV="1">
            <a:off x="2779713" y="1695450"/>
            <a:ext cx="0" cy="3262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Rectangle 35"/>
          <p:cNvSpPr>
            <a:spLocks noChangeArrowheads="1"/>
          </p:cNvSpPr>
          <p:nvPr/>
        </p:nvSpPr>
        <p:spPr bwMode="auto">
          <a:xfrm rot="19055211">
            <a:off x="3867150" y="1241425"/>
            <a:ext cx="431800" cy="431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25" name="Rectangle 36"/>
          <p:cNvSpPr>
            <a:spLocks noChangeArrowheads="1"/>
          </p:cNvSpPr>
          <p:nvPr/>
        </p:nvSpPr>
        <p:spPr bwMode="auto">
          <a:xfrm>
            <a:off x="2697163" y="1978025"/>
            <a:ext cx="155575" cy="2549525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26" name="Text Box 37"/>
          <p:cNvSpPr txBox="1">
            <a:spLocks noChangeArrowheads="1"/>
          </p:cNvSpPr>
          <p:nvPr/>
        </p:nvSpPr>
        <p:spPr bwMode="auto">
          <a:xfrm>
            <a:off x="1174750" y="3040063"/>
            <a:ext cx="158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1800">
                <a:solidFill>
                  <a:srgbClr val="00589C"/>
                </a:solidFill>
              </a:rPr>
              <a:t>Undulator(en)</a:t>
            </a:r>
            <a:endParaRPr lang="en-US" sz="1800">
              <a:solidFill>
                <a:srgbClr val="00589C"/>
              </a:solidFill>
            </a:endParaRPr>
          </a:p>
        </p:txBody>
      </p:sp>
      <p:sp>
        <p:nvSpPr>
          <p:cNvPr id="27" name="Line 52"/>
          <p:cNvSpPr>
            <a:spLocks noChangeShapeType="1"/>
          </p:cNvSpPr>
          <p:nvPr/>
        </p:nvSpPr>
        <p:spPr bwMode="auto">
          <a:xfrm flipH="1" flipV="1">
            <a:off x="3489325" y="4524375"/>
            <a:ext cx="43815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53"/>
          <p:cNvSpPr>
            <a:spLocks/>
          </p:cNvSpPr>
          <p:nvPr/>
        </p:nvSpPr>
        <p:spPr bwMode="auto">
          <a:xfrm rot="5400000">
            <a:off x="1166813" y="4703763"/>
            <a:ext cx="3178175" cy="85725"/>
          </a:xfrm>
          <a:custGeom>
            <a:avLst/>
            <a:gdLst>
              <a:gd name="T0" fmla="*/ 0 w 1838"/>
              <a:gd name="T1" fmla="*/ 28575 h 447"/>
              <a:gd name="T2" fmla="*/ 3178175 w 1838"/>
              <a:gd name="T3" fmla="*/ 0 h 447"/>
              <a:gd name="T4" fmla="*/ 3178175 w 1838"/>
              <a:gd name="T5" fmla="*/ 85725 h 447"/>
              <a:gd name="T6" fmla="*/ 0 w 1838"/>
              <a:gd name="T7" fmla="*/ 41041 h 447"/>
              <a:gd name="T8" fmla="*/ 0 60000 65536"/>
              <a:gd name="T9" fmla="*/ 0 60000 65536"/>
              <a:gd name="T10" fmla="*/ 0 60000 65536"/>
              <a:gd name="T11" fmla="*/ 0 60000 65536"/>
              <a:gd name="T12" fmla="*/ 0 w 1838"/>
              <a:gd name="T13" fmla="*/ 0 h 447"/>
              <a:gd name="T14" fmla="*/ 1838 w 1838"/>
              <a:gd name="T15" fmla="*/ 447 h 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38" h="447">
                <a:moveTo>
                  <a:pt x="0" y="149"/>
                </a:moveTo>
                <a:lnTo>
                  <a:pt x="1838" y="0"/>
                </a:lnTo>
                <a:lnTo>
                  <a:pt x="1838" y="447"/>
                </a:lnTo>
                <a:lnTo>
                  <a:pt x="0" y="214"/>
                </a:lnTo>
              </a:path>
            </a:pathLst>
          </a:cu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Freeform 54"/>
          <p:cNvSpPr>
            <a:spLocks/>
          </p:cNvSpPr>
          <p:nvPr/>
        </p:nvSpPr>
        <p:spPr bwMode="auto">
          <a:xfrm rot="14497107">
            <a:off x="2246313" y="712787"/>
            <a:ext cx="1568450" cy="142875"/>
          </a:xfrm>
          <a:custGeom>
            <a:avLst/>
            <a:gdLst>
              <a:gd name="T0" fmla="*/ 0 w 1838"/>
              <a:gd name="T1" fmla="*/ 47625 h 447"/>
              <a:gd name="T2" fmla="*/ 1568450 w 1838"/>
              <a:gd name="T3" fmla="*/ 0 h 447"/>
              <a:gd name="T4" fmla="*/ 1568450 w 1838"/>
              <a:gd name="T5" fmla="*/ 142875 h 447"/>
              <a:gd name="T6" fmla="*/ 0 w 1838"/>
              <a:gd name="T7" fmla="*/ 68401 h 447"/>
              <a:gd name="T8" fmla="*/ 0 60000 65536"/>
              <a:gd name="T9" fmla="*/ 0 60000 65536"/>
              <a:gd name="T10" fmla="*/ 0 60000 65536"/>
              <a:gd name="T11" fmla="*/ 0 60000 65536"/>
              <a:gd name="T12" fmla="*/ 0 w 1838"/>
              <a:gd name="T13" fmla="*/ 0 h 447"/>
              <a:gd name="T14" fmla="*/ 1838 w 1838"/>
              <a:gd name="T15" fmla="*/ 447 h 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38" h="447">
                <a:moveTo>
                  <a:pt x="0" y="149"/>
                </a:moveTo>
                <a:lnTo>
                  <a:pt x="1838" y="0"/>
                </a:lnTo>
                <a:lnTo>
                  <a:pt x="1838" y="447"/>
                </a:lnTo>
                <a:lnTo>
                  <a:pt x="0" y="214"/>
                </a:lnTo>
              </a:path>
            </a:pathLst>
          </a:cu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Freeform 55"/>
          <p:cNvSpPr>
            <a:spLocks/>
          </p:cNvSpPr>
          <p:nvPr/>
        </p:nvSpPr>
        <p:spPr bwMode="auto">
          <a:xfrm rot="10800000">
            <a:off x="1587500" y="1301750"/>
            <a:ext cx="1568450" cy="142875"/>
          </a:xfrm>
          <a:custGeom>
            <a:avLst/>
            <a:gdLst>
              <a:gd name="T0" fmla="*/ 0 w 1838"/>
              <a:gd name="T1" fmla="*/ 47625 h 447"/>
              <a:gd name="T2" fmla="*/ 1568450 w 1838"/>
              <a:gd name="T3" fmla="*/ 0 h 447"/>
              <a:gd name="T4" fmla="*/ 1568450 w 1838"/>
              <a:gd name="T5" fmla="*/ 142875 h 447"/>
              <a:gd name="T6" fmla="*/ 0 w 1838"/>
              <a:gd name="T7" fmla="*/ 68401 h 447"/>
              <a:gd name="T8" fmla="*/ 0 60000 65536"/>
              <a:gd name="T9" fmla="*/ 0 60000 65536"/>
              <a:gd name="T10" fmla="*/ 0 60000 65536"/>
              <a:gd name="T11" fmla="*/ 0 60000 65536"/>
              <a:gd name="T12" fmla="*/ 0 w 1838"/>
              <a:gd name="T13" fmla="*/ 0 h 447"/>
              <a:gd name="T14" fmla="*/ 1838 w 1838"/>
              <a:gd name="T15" fmla="*/ 447 h 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38" h="447">
                <a:moveTo>
                  <a:pt x="0" y="149"/>
                </a:moveTo>
                <a:lnTo>
                  <a:pt x="1838" y="0"/>
                </a:lnTo>
                <a:lnTo>
                  <a:pt x="1838" y="447"/>
                </a:lnTo>
                <a:lnTo>
                  <a:pt x="0" y="214"/>
                </a:lnTo>
              </a:path>
            </a:pathLst>
          </a:cu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56"/>
          <p:cNvSpPr>
            <a:spLocks/>
          </p:cNvSpPr>
          <p:nvPr/>
        </p:nvSpPr>
        <p:spPr bwMode="auto">
          <a:xfrm rot="8263579">
            <a:off x="1490663" y="1947863"/>
            <a:ext cx="1568450" cy="142875"/>
          </a:xfrm>
          <a:custGeom>
            <a:avLst/>
            <a:gdLst>
              <a:gd name="T0" fmla="*/ 0 w 1838"/>
              <a:gd name="T1" fmla="*/ 47625 h 447"/>
              <a:gd name="T2" fmla="*/ 1568450 w 1838"/>
              <a:gd name="T3" fmla="*/ 0 h 447"/>
              <a:gd name="T4" fmla="*/ 1568450 w 1838"/>
              <a:gd name="T5" fmla="*/ 142875 h 447"/>
              <a:gd name="T6" fmla="*/ 0 w 1838"/>
              <a:gd name="T7" fmla="*/ 68401 h 447"/>
              <a:gd name="T8" fmla="*/ 0 60000 65536"/>
              <a:gd name="T9" fmla="*/ 0 60000 65536"/>
              <a:gd name="T10" fmla="*/ 0 60000 65536"/>
              <a:gd name="T11" fmla="*/ 0 60000 65536"/>
              <a:gd name="T12" fmla="*/ 0 w 1838"/>
              <a:gd name="T13" fmla="*/ 0 h 447"/>
              <a:gd name="T14" fmla="*/ 1838 w 1838"/>
              <a:gd name="T15" fmla="*/ 447 h 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38" h="447">
                <a:moveTo>
                  <a:pt x="0" y="149"/>
                </a:moveTo>
                <a:lnTo>
                  <a:pt x="1838" y="0"/>
                </a:lnTo>
                <a:lnTo>
                  <a:pt x="1838" y="447"/>
                </a:lnTo>
                <a:lnTo>
                  <a:pt x="0" y="214"/>
                </a:lnTo>
              </a:path>
            </a:pathLst>
          </a:cu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57"/>
          <p:cNvSpPr>
            <a:spLocks/>
          </p:cNvSpPr>
          <p:nvPr/>
        </p:nvSpPr>
        <p:spPr bwMode="auto">
          <a:xfrm rot="2785462">
            <a:off x="2613026" y="5661025"/>
            <a:ext cx="1568450" cy="142875"/>
          </a:xfrm>
          <a:custGeom>
            <a:avLst/>
            <a:gdLst>
              <a:gd name="T0" fmla="*/ 0 w 1838"/>
              <a:gd name="T1" fmla="*/ 47625 h 447"/>
              <a:gd name="T2" fmla="*/ 1568450 w 1838"/>
              <a:gd name="T3" fmla="*/ 0 h 447"/>
              <a:gd name="T4" fmla="*/ 1568450 w 1838"/>
              <a:gd name="T5" fmla="*/ 142875 h 447"/>
              <a:gd name="T6" fmla="*/ 0 w 1838"/>
              <a:gd name="T7" fmla="*/ 68401 h 447"/>
              <a:gd name="T8" fmla="*/ 0 60000 65536"/>
              <a:gd name="T9" fmla="*/ 0 60000 65536"/>
              <a:gd name="T10" fmla="*/ 0 60000 65536"/>
              <a:gd name="T11" fmla="*/ 0 60000 65536"/>
              <a:gd name="T12" fmla="*/ 0 w 1838"/>
              <a:gd name="T13" fmla="*/ 0 h 447"/>
              <a:gd name="T14" fmla="*/ 1838 w 1838"/>
              <a:gd name="T15" fmla="*/ 447 h 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38" h="447">
                <a:moveTo>
                  <a:pt x="0" y="149"/>
                </a:moveTo>
                <a:lnTo>
                  <a:pt x="1838" y="0"/>
                </a:lnTo>
                <a:lnTo>
                  <a:pt x="1838" y="447"/>
                </a:lnTo>
                <a:lnTo>
                  <a:pt x="0" y="214"/>
                </a:lnTo>
              </a:path>
            </a:pathLst>
          </a:cu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58"/>
          <p:cNvSpPr>
            <a:spLocks/>
          </p:cNvSpPr>
          <p:nvPr/>
        </p:nvSpPr>
        <p:spPr bwMode="auto">
          <a:xfrm>
            <a:off x="3101975" y="5207000"/>
            <a:ext cx="1568450" cy="142875"/>
          </a:xfrm>
          <a:custGeom>
            <a:avLst/>
            <a:gdLst>
              <a:gd name="T0" fmla="*/ 0 w 1838"/>
              <a:gd name="T1" fmla="*/ 47625 h 447"/>
              <a:gd name="T2" fmla="*/ 1568450 w 1838"/>
              <a:gd name="T3" fmla="*/ 0 h 447"/>
              <a:gd name="T4" fmla="*/ 1568450 w 1838"/>
              <a:gd name="T5" fmla="*/ 142875 h 447"/>
              <a:gd name="T6" fmla="*/ 0 w 1838"/>
              <a:gd name="T7" fmla="*/ 68401 h 447"/>
              <a:gd name="T8" fmla="*/ 0 60000 65536"/>
              <a:gd name="T9" fmla="*/ 0 60000 65536"/>
              <a:gd name="T10" fmla="*/ 0 60000 65536"/>
              <a:gd name="T11" fmla="*/ 0 60000 65536"/>
              <a:gd name="T12" fmla="*/ 0 w 1838"/>
              <a:gd name="T13" fmla="*/ 0 h 447"/>
              <a:gd name="T14" fmla="*/ 1838 w 1838"/>
              <a:gd name="T15" fmla="*/ 447 h 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38" h="447">
                <a:moveTo>
                  <a:pt x="0" y="149"/>
                </a:moveTo>
                <a:lnTo>
                  <a:pt x="1838" y="0"/>
                </a:lnTo>
                <a:lnTo>
                  <a:pt x="1838" y="447"/>
                </a:lnTo>
                <a:lnTo>
                  <a:pt x="0" y="214"/>
                </a:lnTo>
              </a:path>
            </a:pathLst>
          </a:cu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Freeform 59"/>
          <p:cNvSpPr>
            <a:spLocks/>
          </p:cNvSpPr>
          <p:nvPr/>
        </p:nvSpPr>
        <p:spPr bwMode="auto">
          <a:xfrm rot="19163923">
            <a:off x="3209925" y="4552950"/>
            <a:ext cx="1568450" cy="142875"/>
          </a:xfrm>
          <a:custGeom>
            <a:avLst/>
            <a:gdLst>
              <a:gd name="T0" fmla="*/ 0 w 1838"/>
              <a:gd name="T1" fmla="*/ 47625 h 447"/>
              <a:gd name="T2" fmla="*/ 1568450 w 1838"/>
              <a:gd name="T3" fmla="*/ 0 h 447"/>
              <a:gd name="T4" fmla="*/ 1568450 w 1838"/>
              <a:gd name="T5" fmla="*/ 142875 h 447"/>
              <a:gd name="T6" fmla="*/ 0 w 1838"/>
              <a:gd name="T7" fmla="*/ 68401 h 447"/>
              <a:gd name="T8" fmla="*/ 0 60000 65536"/>
              <a:gd name="T9" fmla="*/ 0 60000 65536"/>
              <a:gd name="T10" fmla="*/ 0 60000 65536"/>
              <a:gd name="T11" fmla="*/ 0 60000 65536"/>
              <a:gd name="T12" fmla="*/ 0 w 1838"/>
              <a:gd name="T13" fmla="*/ 0 h 447"/>
              <a:gd name="T14" fmla="*/ 1838 w 1838"/>
              <a:gd name="T15" fmla="*/ 447 h 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38" h="447">
                <a:moveTo>
                  <a:pt x="0" y="149"/>
                </a:moveTo>
                <a:lnTo>
                  <a:pt x="1838" y="0"/>
                </a:lnTo>
                <a:lnTo>
                  <a:pt x="1838" y="447"/>
                </a:lnTo>
                <a:lnTo>
                  <a:pt x="0" y="214"/>
                </a:lnTo>
              </a:path>
            </a:pathLst>
          </a:cu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Rectangle 60"/>
          <p:cNvSpPr>
            <a:spLocks noChangeArrowheads="1"/>
          </p:cNvSpPr>
          <p:nvPr/>
        </p:nvSpPr>
        <p:spPr bwMode="auto">
          <a:xfrm>
            <a:off x="3421063" y="1993900"/>
            <a:ext cx="147637" cy="2519363"/>
          </a:xfrm>
          <a:prstGeom prst="rect">
            <a:avLst/>
          </a:prstGeom>
          <a:solidFill>
            <a:srgbClr val="0FFF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36" name="Rectangle 62"/>
          <p:cNvSpPr>
            <a:spLocks noChangeArrowheads="1"/>
          </p:cNvSpPr>
          <p:nvPr/>
        </p:nvSpPr>
        <p:spPr bwMode="auto">
          <a:xfrm>
            <a:off x="3421063" y="1989138"/>
            <a:ext cx="147637" cy="25241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37" name="Oval 6"/>
          <p:cNvSpPr>
            <a:spLocks noChangeArrowheads="1"/>
          </p:cNvSpPr>
          <p:nvPr/>
        </p:nvSpPr>
        <p:spPr bwMode="auto">
          <a:xfrm rot="19941241">
            <a:off x="3879850" y="5221288"/>
            <a:ext cx="73025" cy="71437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38" name="Oval 61"/>
          <p:cNvSpPr>
            <a:spLocks noChangeArrowheads="1"/>
          </p:cNvSpPr>
          <p:nvPr/>
        </p:nvSpPr>
        <p:spPr bwMode="auto">
          <a:xfrm rot="19941241">
            <a:off x="3459163" y="4495800"/>
            <a:ext cx="73025" cy="71438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39" name="AutoShape 63"/>
          <p:cNvSpPr>
            <a:spLocks noChangeArrowheads="1"/>
          </p:cNvSpPr>
          <p:nvPr/>
        </p:nvSpPr>
        <p:spPr bwMode="auto">
          <a:xfrm>
            <a:off x="4078288" y="1200150"/>
            <a:ext cx="217487" cy="233363"/>
          </a:xfrm>
          <a:prstGeom prst="cloudCallout">
            <a:avLst>
              <a:gd name="adj1" fmla="val -60949"/>
              <a:gd name="adj2" fmla="val 74491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>
              <a:latin typeface="Arial" charset="0"/>
            </a:endParaRPr>
          </a:p>
        </p:txBody>
      </p:sp>
      <p:sp>
        <p:nvSpPr>
          <p:cNvPr id="40" name="Text Box 64"/>
          <p:cNvSpPr txBox="1">
            <a:spLocks noChangeArrowheads="1"/>
          </p:cNvSpPr>
          <p:nvPr/>
        </p:nvSpPr>
        <p:spPr bwMode="auto">
          <a:xfrm>
            <a:off x="4206875" y="5418138"/>
            <a:ext cx="933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1800">
                <a:solidFill>
                  <a:srgbClr val="00589C"/>
                </a:solidFill>
              </a:rPr>
              <a:t>Injektor</a:t>
            </a:r>
            <a:endParaRPr lang="en-US" sz="1800">
              <a:solidFill>
                <a:srgbClr val="00589C"/>
              </a:solidFill>
            </a:endParaRPr>
          </a:p>
        </p:txBody>
      </p:sp>
      <p:sp>
        <p:nvSpPr>
          <p:cNvPr id="41" name="Text Box 65"/>
          <p:cNvSpPr txBox="1">
            <a:spLocks noChangeArrowheads="1"/>
          </p:cNvSpPr>
          <p:nvPr/>
        </p:nvSpPr>
        <p:spPr bwMode="auto">
          <a:xfrm>
            <a:off x="4427538" y="1317625"/>
            <a:ext cx="793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1800">
                <a:solidFill>
                  <a:srgbClr val="00589C"/>
                </a:solidFill>
              </a:rPr>
              <a:t>Dump</a:t>
            </a:r>
            <a:endParaRPr lang="en-US" sz="1800">
              <a:solidFill>
                <a:srgbClr val="00589C"/>
              </a:solidFill>
            </a:endParaRPr>
          </a:p>
        </p:txBody>
      </p:sp>
      <p:sp>
        <p:nvSpPr>
          <p:cNvPr id="43" name="Freeform 68"/>
          <p:cNvSpPr>
            <a:spLocks/>
          </p:cNvSpPr>
          <p:nvPr/>
        </p:nvSpPr>
        <p:spPr bwMode="auto">
          <a:xfrm>
            <a:off x="5270500" y="2598738"/>
            <a:ext cx="2882900" cy="1698625"/>
          </a:xfrm>
          <a:custGeom>
            <a:avLst/>
            <a:gdLst>
              <a:gd name="T0" fmla="*/ 0 w 1816"/>
              <a:gd name="T1" fmla="*/ 817563 h 1070"/>
              <a:gd name="T2" fmla="*/ 139700 w 1816"/>
              <a:gd name="T3" fmla="*/ 474662 h 1070"/>
              <a:gd name="T4" fmla="*/ 355600 w 1816"/>
              <a:gd name="T5" fmla="*/ 131762 h 1070"/>
              <a:gd name="T6" fmla="*/ 685800 w 1816"/>
              <a:gd name="T7" fmla="*/ 4762 h 1070"/>
              <a:gd name="T8" fmla="*/ 1028700 w 1816"/>
              <a:gd name="T9" fmla="*/ 106362 h 1070"/>
              <a:gd name="T10" fmla="*/ 1295400 w 1816"/>
              <a:gd name="T11" fmla="*/ 487362 h 1070"/>
              <a:gd name="T12" fmla="*/ 1612900 w 1816"/>
              <a:gd name="T13" fmla="*/ 1160462 h 1070"/>
              <a:gd name="T14" fmla="*/ 1841500 w 1816"/>
              <a:gd name="T15" fmla="*/ 1528762 h 1070"/>
              <a:gd name="T16" fmla="*/ 2184400 w 1816"/>
              <a:gd name="T17" fmla="*/ 1693863 h 1070"/>
              <a:gd name="T18" fmla="*/ 2514600 w 1816"/>
              <a:gd name="T19" fmla="*/ 1554162 h 1070"/>
              <a:gd name="T20" fmla="*/ 2730500 w 1816"/>
              <a:gd name="T21" fmla="*/ 1249362 h 1070"/>
              <a:gd name="T22" fmla="*/ 2806700 w 1816"/>
              <a:gd name="T23" fmla="*/ 1020762 h 1070"/>
              <a:gd name="T24" fmla="*/ 2870200 w 1816"/>
              <a:gd name="T25" fmla="*/ 842963 h 1070"/>
              <a:gd name="T26" fmla="*/ 2882900 w 1816"/>
              <a:gd name="T27" fmla="*/ 817563 h 107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816"/>
              <a:gd name="T43" fmla="*/ 0 h 1070"/>
              <a:gd name="T44" fmla="*/ 1816 w 1816"/>
              <a:gd name="T45" fmla="*/ 1070 h 107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816" h="1070">
                <a:moveTo>
                  <a:pt x="0" y="515"/>
                </a:moveTo>
                <a:cubicBezTo>
                  <a:pt x="15" y="479"/>
                  <a:pt x="51" y="371"/>
                  <a:pt x="88" y="299"/>
                </a:cubicBezTo>
                <a:cubicBezTo>
                  <a:pt x="125" y="227"/>
                  <a:pt x="167" y="132"/>
                  <a:pt x="224" y="83"/>
                </a:cubicBezTo>
                <a:cubicBezTo>
                  <a:pt x="281" y="34"/>
                  <a:pt x="361" y="6"/>
                  <a:pt x="432" y="3"/>
                </a:cubicBezTo>
                <a:cubicBezTo>
                  <a:pt x="503" y="0"/>
                  <a:pt x="584" y="16"/>
                  <a:pt x="648" y="67"/>
                </a:cubicBezTo>
                <a:cubicBezTo>
                  <a:pt x="712" y="118"/>
                  <a:pt x="755" y="196"/>
                  <a:pt x="816" y="307"/>
                </a:cubicBezTo>
                <a:cubicBezTo>
                  <a:pt x="877" y="418"/>
                  <a:pt x="959" y="622"/>
                  <a:pt x="1016" y="731"/>
                </a:cubicBezTo>
                <a:cubicBezTo>
                  <a:pt x="1073" y="840"/>
                  <a:pt x="1100" y="907"/>
                  <a:pt x="1160" y="963"/>
                </a:cubicBezTo>
                <a:cubicBezTo>
                  <a:pt x="1220" y="1019"/>
                  <a:pt x="1305" y="1064"/>
                  <a:pt x="1376" y="1067"/>
                </a:cubicBezTo>
                <a:cubicBezTo>
                  <a:pt x="1447" y="1070"/>
                  <a:pt x="1527" y="1026"/>
                  <a:pt x="1584" y="979"/>
                </a:cubicBezTo>
                <a:cubicBezTo>
                  <a:pt x="1641" y="932"/>
                  <a:pt x="1689" y="843"/>
                  <a:pt x="1720" y="787"/>
                </a:cubicBezTo>
                <a:cubicBezTo>
                  <a:pt x="1751" y="731"/>
                  <a:pt x="1753" y="686"/>
                  <a:pt x="1768" y="643"/>
                </a:cubicBezTo>
                <a:cubicBezTo>
                  <a:pt x="1783" y="600"/>
                  <a:pt x="1800" y="552"/>
                  <a:pt x="1808" y="531"/>
                </a:cubicBezTo>
                <a:cubicBezTo>
                  <a:pt x="1816" y="510"/>
                  <a:pt x="1814" y="518"/>
                  <a:pt x="1816" y="515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Oval 69"/>
          <p:cNvSpPr>
            <a:spLocks noChangeArrowheads="1"/>
          </p:cNvSpPr>
          <p:nvPr/>
        </p:nvSpPr>
        <p:spPr bwMode="auto">
          <a:xfrm>
            <a:off x="5816600" y="2552700"/>
            <a:ext cx="3302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45" name="Text Box 70"/>
          <p:cNvSpPr txBox="1">
            <a:spLocks noChangeArrowheads="1"/>
          </p:cNvSpPr>
          <p:nvPr/>
        </p:nvSpPr>
        <p:spPr bwMode="auto">
          <a:xfrm>
            <a:off x="5711825" y="2020888"/>
            <a:ext cx="552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1800"/>
              <a:t>E </a:t>
            </a:r>
            <a:r>
              <a:rPr lang="de-DE" sz="2400">
                <a:cs typeface="Arial" charset="0"/>
              </a:rPr>
              <a:t>↑</a:t>
            </a:r>
          </a:p>
        </p:txBody>
      </p:sp>
      <p:sp>
        <p:nvSpPr>
          <p:cNvPr id="46" name="Text Box 71"/>
          <p:cNvSpPr txBox="1">
            <a:spLocks noChangeArrowheads="1"/>
          </p:cNvSpPr>
          <p:nvPr/>
        </p:nvSpPr>
        <p:spPr bwMode="auto">
          <a:xfrm>
            <a:off x="7161213" y="4391025"/>
            <a:ext cx="6540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1800"/>
              <a:t>E </a:t>
            </a:r>
            <a:r>
              <a:rPr lang="de-DE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↓</a:t>
            </a:r>
          </a:p>
        </p:txBody>
      </p:sp>
    </p:spTree>
    <p:extLst>
      <p:ext uri="{BB962C8B-B14F-4D97-AF65-F5344CB8AC3E}">
        <p14:creationId xmlns:p14="http://schemas.microsoft.com/office/powerpoint/2010/main" val="352814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23 L -0.0467 -0.10949 L -0.04462 -0.47616 L -0.04358 -0.52199 L -0.05191 -0.5456 L -0.06233 -0.55255 L -0.07795 -0.56227 L -0.09045 -0.56366 L -0.11337 -0.55116 L -0.11858 -0.54005 L -0.12483 -0.51921 L -0.12483 -0.04282 L -0.11649 -0.01782 L -0.1092 -0.00949 L -0.09253 0.00023 L -0.08212 0.00162 L -0.0592 -0.01088 L -0.05295 -0.02199 L -0.04566 -0.04282 L -0.04566 -0.1081 " pathEditMode="relative" ptsTypes="AAAAAAAAAAAAAAAAAAAA">
                                      <p:cBhvr>
                                        <p:cTn id="10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0.03055 0.01111 L 0.04861 0.03518 L 0.0625 0.07407 L 0.08194 0.11852 L 0.10139 0.17963 L 0.11805 0.21852 L 0.1375 0.24074 L 0.16111 0.24629 " pathEditMode="relative" ptsTypes="AAAAAAAAA">
                                      <p:cBhvr>
                                        <p:cTn id="5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112E-17 1.11111E-6 L 0.00104 -0.37083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18542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19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0.37314 L 0.06129 -0.44397 " pathEditMode="relative" ptsTypes="AA">
                                      <p:cBhvr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6"/>
                                            </p:cond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9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6" grpId="0" animBg="1"/>
      <p:bldP spid="37" grpId="0" animBg="1"/>
      <p:bldP spid="37" grpId="1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39" grpId="3" animBg="1"/>
      <p:bldP spid="43" grpId="0" animBg="1"/>
      <p:bldP spid="44" grpId="0" animBg="1"/>
      <p:bldP spid="44" grpId="1" animBg="1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Berlinpro</a:t>
            </a:r>
            <a:r>
              <a:rPr lang="en-US" dirty="0" smtClean="0"/>
              <a:t> </a:t>
            </a:r>
            <a:r>
              <a:rPr lang="en-US" dirty="0" err="1" smtClean="0"/>
              <a:t>rf</a:t>
            </a:r>
            <a:r>
              <a:rPr lang="en-US" dirty="0" smtClean="0"/>
              <a:t> </a:t>
            </a:r>
            <a:r>
              <a:rPr lang="en-US" dirty="0" err="1" smtClean="0"/>
              <a:t>requriements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082A5A-B59D-4ACA-A900-0760C765515E}" type="slidenum">
              <a:rPr lang="de-DE" smtClean="0"/>
              <a:pPr>
                <a:defRPr/>
              </a:pPr>
              <a:t>14</a:t>
            </a:fld>
            <a:endParaRPr lang="de-DE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946284" y="2443678"/>
            <a:ext cx="8057820" cy="2189229"/>
            <a:chOff x="1631663" y="3608420"/>
            <a:chExt cx="8057820" cy="2189229"/>
          </a:xfrm>
        </p:grpSpPr>
        <p:grpSp>
          <p:nvGrpSpPr>
            <p:cNvPr id="5" name="Gruppieren 4"/>
            <p:cNvGrpSpPr/>
            <p:nvPr/>
          </p:nvGrpSpPr>
          <p:grpSpPr>
            <a:xfrm>
              <a:off x="1631663" y="3826559"/>
              <a:ext cx="5851902" cy="1971090"/>
              <a:chOff x="1014199" y="3976683"/>
              <a:chExt cx="5851902" cy="1971090"/>
            </a:xfrm>
          </p:grpSpPr>
          <p:sp>
            <p:nvSpPr>
              <p:cNvPr id="9" name="Text Box 11"/>
              <p:cNvSpPr txBox="1">
                <a:spLocks noChangeArrowheads="1"/>
              </p:cNvSpPr>
              <p:nvPr/>
            </p:nvSpPr>
            <p:spPr bwMode="auto">
              <a:xfrm>
                <a:off x="6114440" y="4922248"/>
                <a:ext cx="184150" cy="214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algn="ctr" eaLnBrk="0" hangingPunct="0"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1pPr>
                <a:lvl2pPr marL="742950" indent="-285750" algn="ctr" eaLnBrk="0" hangingPunct="0"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2pPr>
                <a:lvl3pPr marL="1143000" indent="-228600" algn="ctr" eaLnBrk="0" hangingPunct="0"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3pPr>
                <a:lvl4pPr marL="1600200" indent="-228600" algn="ctr" eaLnBrk="0" hangingPunct="0"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4pPr>
                <a:lvl5pPr marL="2057400" indent="-228600" algn="ctr" eaLnBrk="0" hangingPunct="0"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en-US" sz="800">
                  <a:solidFill>
                    <a:srgbClr val="FF6600"/>
                  </a:solidFill>
                  <a:ea typeface="ＭＳ Ｐゴシック" pitchFamily="34" charset="-128"/>
                </a:endParaRPr>
              </a:p>
            </p:txBody>
          </p:sp>
          <p:sp>
            <p:nvSpPr>
              <p:cNvPr id="10" name="Line 18"/>
              <p:cNvSpPr>
                <a:spLocks noChangeAspect="1" noChangeShapeType="1"/>
              </p:cNvSpPr>
              <p:nvPr/>
            </p:nvSpPr>
            <p:spPr bwMode="auto">
              <a:xfrm flipH="1">
                <a:off x="4131652" y="4704761"/>
                <a:ext cx="117475" cy="9842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" name="Line 19"/>
              <p:cNvSpPr>
                <a:spLocks noChangeAspect="1" noChangeShapeType="1"/>
              </p:cNvSpPr>
              <p:nvPr/>
            </p:nvSpPr>
            <p:spPr bwMode="auto">
              <a:xfrm>
                <a:off x="4322152" y="4699998"/>
                <a:ext cx="23495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" name="Rectangle 21"/>
              <p:cNvSpPr>
                <a:spLocks noChangeAspect="1" noChangeArrowheads="1"/>
              </p:cNvSpPr>
              <p:nvPr/>
            </p:nvSpPr>
            <p:spPr bwMode="auto">
              <a:xfrm rot="10800000">
                <a:off x="2551573" y="4675351"/>
                <a:ext cx="1228126" cy="309562"/>
              </a:xfrm>
              <a:prstGeom prst="rect">
                <a:avLst/>
              </a:prstGeom>
              <a:solidFill>
                <a:srgbClr val="C0C0C0"/>
              </a:solidFill>
              <a:ln w="12700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22"/>
              <p:cNvSpPr>
                <a:spLocks noChangeAspect="1" noChangeArrowheads="1"/>
              </p:cNvSpPr>
              <p:nvPr/>
            </p:nvSpPr>
            <p:spPr bwMode="auto">
              <a:xfrm rot="10800000">
                <a:off x="4688865" y="5790611"/>
                <a:ext cx="36513" cy="153987"/>
              </a:xfrm>
              <a:prstGeom prst="rect">
                <a:avLst/>
              </a:prstGeom>
              <a:solidFill>
                <a:srgbClr val="CC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23"/>
              <p:cNvSpPr>
                <a:spLocks noChangeAspect="1" noChangeArrowheads="1"/>
              </p:cNvSpPr>
              <p:nvPr/>
            </p:nvSpPr>
            <p:spPr bwMode="auto">
              <a:xfrm rot="10800000">
                <a:off x="4547577" y="5790611"/>
                <a:ext cx="34925" cy="153987"/>
              </a:xfrm>
              <a:prstGeom prst="rect">
                <a:avLst/>
              </a:prstGeom>
              <a:solidFill>
                <a:srgbClr val="CC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24"/>
              <p:cNvSpPr>
                <a:spLocks noChangeAspect="1" noChangeArrowheads="1"/>
              </p:cNvSpPr>
              <p:nvPr/>
            </p:nvSpPr>
            <p:spPr bwMode="auto">
              <a:xfrm rot="10800000">
                <a:off x="4334852" y="5790611"/>
                <a:ext cx="34925" cy="153987"/>
              </a:xfrm>
              <a:prstGeom prst="rect">
                <a:avLst/>
              </a:prstGeom>
              <a:solidFill>
                <a:srgbClr val="CC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5"/>
              <p:cNvGrpSpPr>
                <a:grpSpLocks noChangeAspect="1"/>
              </p:cNvGrpSpPr>
              <p:nvPr/>
            </p:nvGrpSpPr>
            <p:grpSpPr bwMode="auto">
              <a:xfrm rot="10800000">
                <a:off x="3987190" y="5819186"/>
                <a:ext cx="284163" cy="103187"/>
                <a:chOff x="1837" y="1026"/>
                <a:chExt cx="362" cy="91"/>
              </a:xfrm>
            </p:grpSpPr>
            <p:sp>
              <p:nvSpPr>
                <p:cNvPr id="132" name="Rectangle 26"/>
                <p:cNvSpPr>
                  <a:spLocks noChangeAspect="1" noChangeArrowheads="1"/>
                </p:cNvSpPr>
                <p:nvPr/>
              </p:nvSpPr>
              <p:spPr bwMode="auto">
                <a:xfrm>
                  <a:off x="1837" y="1026"/>
                  <a:ext cx="90" cy="91"/>
                </a:xfrm>
                <a:prstGeom prst="rect">
                  <a:avLst/>
                </a:prstGeom>
                <a:solidFill>
                  <a:srgbClr val="FFCC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3" name="Rectangle 27"/>
                <p:cNvSpPr>
                  <a:spLocks noChangeAspect="1" noChangeArrowheads="1"/>
                </p:cNvSpPr>
                <p:nvPr/>
              </p:nvSpPr>
              <p:spPr bwMode="auto">
                <a:xfrm>
                  <a:off x="1927" y="1026"/>
                  <a:ext cx="181" cy="91"/>
                </a:xfrm>
                <a:prstGeom prst="rect">
                  <a:avLst/>
                </a:prstGeom>
                <a:solidFill>
                  <a:srgbClr val="FFCC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" name="Rectangle 28"/>
                <p:cNvSpPr>
                  <a:spLocks noChangeAspect="1" noChangeArrowheads="1"/>
                </p:cNvSpPr>
                <p:nvPr/>
              </p:nvSpPr>
              <p:spPr bwMode="auto">
                <a:xfrm>
                  <a:off x="2109" y="1026"/>
                  <a:ext cx="90" cy="91"/>
                </a:xfrm>
                <a:prstGeom prst="rect">
                  <a:avLst/>
                </a:prstGeom>
                <a:solidFill>
                  <a:srgbClr val="FFCC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7" name="Rectangle 29"/>
              <p:cNvSpPr>
                <a:spLocks noChangeAspect="1" noChangeArrowheads="1"/>
              </p:cNvSpPr>
              <p:nvPr/>
            </p:nvSpPr>
            <p:spPr bwMode="auto">
              <a:xfrm rot="10800000">
                <a:off x="3836377" y="5790611"/>
                <a:ext cx="34925" cy="153987"/>
              </a:xfrm>
              <a:prstGeom prst="rect">
                <a:avLst/>
              </a:prstGeom>
              <a:solidFill>
                <a:srgbClr val="CC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30"/>
              <p:cNvSpPr>
                <a:spLocks noChangeAspect="1" noChangeArrowheads="1"/>
              </p:cNvSpPr>
              <p:nvPr/>
            </p:nvSpPr>
            <p:spPr bwMode="auto">
              <a:xfrm rot="10800000">
                <a:off x="3693502" y="5790611"/>
                <a:ext cx="36513" cy="153987"/>
              </a:xfrm>
              <a:prstGeom prst="rect">
                <a:avLst/>
              </a:prstGeom>
              <a:solidFill>
                <a:srgbClr val="CC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9" name="Group 57"/>
              <p:cNvGrpSpPr>
                <a:grpSpLocks noChangeAspect="1"/>
              </p:cNvGrpSpPr>
              <p:nvPr/>
            </p:nvGrpSpPr>
            <p:grpSpPr bwMode="auto">
              <a:xfrm rot="10800000">
                <a:off x="2603287" y="4731748"/>
                <a:ext cx="1120564" cy="204787"/>
                <a:chOff x="2018" y="2387"/>
                <a:chExt cx="567" cy="181"/>
              </a:xfrm>
            </p:grpSpPr>
            <p:grpSp>
              <p:nvGrpSpPr>
                <p:cNvPr id="108" name="Group 58"/>
                <p:cNvGrpSpPr>
                  <a:grpSpLocks noChangeAspect="1"/>
                </p:cNvGrpSpPr>
                <p:nvPr/>
              </p:nvGrpSpPr>
              <p:grpSpPr bwMode="auto">
                <a:xfrm>
                  <a:off x="2018" y="2387"/>
                  <a:ext cx="159" cy="181"/>
                  <a:chOff x="2018" y="2387"/>
                  <a:chExt cx="159" cy="181"/>
                </a:xfrm>
              </p:grpSpPr>
              <p:sp>
                <p:nvSpPr>
                  <p:cNvPr id="125" name="Oval 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18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6" name="Oval 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41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7" name="Oval 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4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8" name="Oval 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86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9" name="Oval 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09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0" name="Oval 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31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1" name="Oval 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54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09" name="Group 66"/>
                <p:cNvGrpSpPr>
                  <a:grpSpLocks noChangeAspect="1"/>
                </p:cNvGrpSpPr>
                <p:nvPr/>
              </p:nvGrpSpPr>
              <p:grpSpPr bwMode="auto">
                <a:xfrm>
                  <a:off x="2222" y="2387"/>
                  <a:ext cx="159" cy="181"/>
                  <a:chOff x="2018" y="2387"/>
                  <a:chExt cx="159" cy="181"/>
                </a:xfrm>
              </p:grpSpPr>
              <p:sp>
                <p:nvSpPr>
                  <p:cNvPr id="118" name="Oval 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18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9" name="Oval 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41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0" name="Oval 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4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1" name="Oval 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86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2" name="Oval 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09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3" name="Oval 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31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4" name="Oval 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54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10" name="Group 74"/>
                <p:cNvGrpSpPr>
                  <a:grpSpLocks noChangeAspect="1"/>
                </p:cNvGrpSpPr>
                <p:nvPr/>
              </p:nvGrpSpPr>
              <p:grpSpPr bwMode="auto">
                <a:xfrm>
                  <a:off x="2426" y="2387"/>
                  <a:ext cx="159" cy="181"/>
                  <a:chOff x="2018" y="2387"/>
                  <a:chExt cx="159" cy="181"/>
                </a:xfrm>
              </p:grpSpPr>
              <p:sp>
                <p:nvSpPr>
                  <p:cNvPr id="111" name="Oval 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18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2" name="Oval 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41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3" name="Oval 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4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4" name="Oval 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86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5" name="Oval 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09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6" name="Oval 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31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7" name="Oval 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54" y="2387"/>
                    <a:ext cx="23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20" name="Group 82"/>
              <p:cNvGrpSpPr>
                <a:grpSpLocks noChangeAspect="1"/>
              </p:cNvGrpSpPr>
              <p:nvPr/>
            </p:nvGrpSpPr>
            <p:grpSpPr bwMode="auto">
              <a:xfrm rot="10800000">
                <a:off x="4339615" y="4761911"/>
                <a:ext cx="449263" cy="153987"/>
                <a:chOff x="1199" y="2087"/>
                <a:chExt cx="590" cy="136"/>
              </a:xfrm>
            </p:grpSpPr>
            <p:sp>
              <p:nvSpPr>
                <p:cNvPr id="104" name="Rectangle 83"/>
                <p:cNvSpPr>
                  <a:spLocks noChangeAspect="1" noChangeArrowheads="1"/>
                </p:cNvSpPr>
                <p:nvPr/>
              </p:nvSpPr>
              <p:spPr bwMode="auto">
                <a:xfrm>
                  <a:off x="1199" y="2087"/>
                  <a:ext cx="45" cy="136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" name="Rectangle 84"/>
                <p:cNvSpPr>
                  <a:spLocks noChangeAspect="1" noChangeArrowheads="1"/>
                </p:cNvSpPr>
                <p:nvPr/>
              </p:nvSpPr>
              <p:spPr bwMode="auto">
                <a:xfrm>
                  <a:off x="1381" y="2087"/>
                  <a:ext cx="45" cy="136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" name="Rectangle 85"/>
                <p:cNvSpPr>
                  <a:spLocks noChangeAspect="1" noChangeArrowheads="1"/>
                </p:cNvSpPr>
                <p:nvPr/>
              </p:nvSpPr>
              <p:spPr bwMode="auto">
                <a:xfrm>
                  <a:off x="1562" y="2087"/>
                  <a:ext cx="45" cy="136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7" name="Rectangle 86"/>
                <p:cNvSpPr>
                  <a:spLocks noChangeAspect="1" noChangeArrowheads="1"/>
                </p:cNvSpPr>
                <p:nvPr/>
              </p:nvSpPr>
              <p:spPr bwMode="auto">
                <a:xfrm>
                  <a:off x="1744" y="2087"/>
                  <a:ext cx="45" cy="136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1" name="Group 87"/>
              <p:cNvGrpSpPr>
                <a:grpSpLocks noChangeAspect="1"/>
              </p:cNvGrpSpPr>
              <p:nvPr/>
            </p:nvGrpSpPr>
            <p:grpSpPr bwMode="auto">
              <a:xfrm rot="9894814">
                <a:off x="4785702" y="4534898"/>
                <a:ext cx="311150" cy="153987"/>
                <a:chOff x="567" y="2387"/>
                <a:chExt cx="453" cy="136"/>
              </a:xfrm>
            </p:grpSpPr>
            <p:sp>
              <p:nvSpPr>
                <p:cNvPr id="100" name="Rectangle 88"/>
                <p:cNvSpPr>
                  <a:spLocks noChangeAspect="1" noChangeArrowheads="1"/>
                </p:cNvSpPr>
                <p:nvPr/>
              </p:nvSpPr>
              <p:spPr bwMode="auto">
                <a:xfrm>
                  <a:off x="567" y="2387"/>
                  <a:ext cx="45" cy="136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" name="Rectangle 89"/>
                <p:cNvSpPr>
                  <a:spLocks noChangeAspect="1" noChangeArrowheads="1"/>
                </p:cNvSpPr>
                <p:nvPr/>
              </p:nvSpPr>
              <p:spPr bwMode="auto">
                <a:xfrm>
                  <a:off x="703" y="2387"/>
                  <a:ext cx="45" cy="136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" name="Rectangle 90"/>
                <p:cNvSpPr>
                  <a:spLocks noChangeAspect="1" noChangeArrowheads="1"/>
                </p:cNvSpPr>
                <p:nvPr/>
              </p:nvSpPr>
              <p:spPr bwMode="auto">
                <a:xfrm>
                  <a:off x="839" y="2387"/>
                  <a:ext cx="45" cy="136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" name="Rectangle 91"/>
                <p:cNvSpPr>
                  <a:spLocks noChangeAspect="1" noChangeArrowheads="1"/>
                </p:cNvSpPr>
                <p:nvPr/>
              </p:nvSpPr>
              <p:spPr bwMode="auto">
                <a:xfrm>
                  <a:off x="975" y="2387"/>
                  <a:ext cx="45" cy="136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" name="Group 92"/>
              <p:cNvGrpSpPr>
                <a:grpSpLocks noChangeAspect="1"/>
              </p:cNvGrpSpPr>
              <p:nvPr/>
            </p:nvGrpSpPr>
            <p:grpSpPr bwMode="auto">
              <a:xfrm rot="10800000">
                <a:off x="3864952" y="4639673"/>
                <a:ext cx="809625" cy="244475"/>
                <a:chOff x="1304" y="2115"/>
                <a:chExt cx="740" cy="216"/>
              </a:xfrm>
            </p:grpSpPr>
            <p:sp>
              <p:nvSpPr>
                <p:cNvPr id="95" name="AutoShape 93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1790" y="2119"/>
                  <a:ext cx="117" cy="9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246 w 21600"/>
                    <a:gd name="T13" fmla="*/ 4273 h 21600"/>
                    <a:gd name="T14" fmla="*/ 17354 w 21600"/>
                    <a:gd name="T15" fmla="*/ 17327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4804" y="21600"/>
                      </a:lnTo>
                      <a:lnTo>
                        <a:pt x="16796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sp>
              <p:nvSpPr>
                <p:cNvPr id="96" name="Freeform 94"/>
                <p:cNvSpPr>
                  <a:spLocks noChangeAspect="1"/>
                </p:cNvSpPr>
                <p:nvPr/>
              </p:nvSpPr>
              <p:spPr bwMode="auto">
                <a:xfrm>
                  <a:off x="1927" y="2115"/>
                  <a:ext cx="117" cy="92"/>
                </a:xfrm>
                <a:custGeom>
                  <a:avLst/>
                  <a:gdLst>
                    <a:gd name="T0" fmla="*/ 0 w 117"/>
                    <a:gd name="T1" fmla="*/ 0 h 92"/>
                    <a:gd name="T2" fmla="*/ 23 w 117"/>
                    <a:gd name="T3" fmla="*/ 92 h 92"/>
                    <a:gd name="T4" fmla="*/ 117 w 117"/>
                    <a:gd name="T5" fmla="*/ 92 h 92"/>
                    <a:gd name="T6" fmla="*/ 116 w 117"/>
                    <a:gd name="T7" fmla="*/ 0 h 92"/>
                    <a:gd name="T8" fmla="*/ 0 w 117"/>
                    <a:gd name="T9" fmla="*/ 0 h 9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7"/>
                    <a:gd name="T16" fmla="*/ 0 h 92"/>
                    <a:gd name="T17" fmla="*/ 117 w 117"/>
                    <a:gd name="T18" fmla="*/ 92 h 9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7" h="92">
                      <a:moveTo>
                        <a:pt x="0" y="0"/>
                      </a:moveTo>
                      <a:lnTo>
                        <a:pt x="23" y="92"/>
                      </a:lnTo>
                      <a:lnTo>
                        <a:pt x="117" y="92"/>
                      </a:lnTo>
                      <a:lnTo>
                        <a:pt x="1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97" name="Freeform 95"/>
                <p:cNvSpPr>
                  <a:spLocks noChangeAspect="1"/>
                </p:cNvSpPr>
                <p:nvPr/>
              </p:nvSpPr>
              <p:spPr bwMode="auto">
                <a:xfrm rot="10800000" flipV="1">
                  <a:off x="1655" y="2115"/>
                  <a:ext cx="117" cy="90"/>
                </a:xfrm>
                <a:custGeom>
                  <a:avLst/>
                  <a:gdLst>
                    <a:gd name="T0" fmla="*/ 0 w 117"/>
                    <a:gd name="T1" fmla="*/ 0 h 92"/>
                    <a:gd name="T2" fmla="*/ 23 w 117"/>
                    <a:gd name="T3" fmla="*/ 88 h 92"/>
                    <a:gd name="T4" fmla="*/ 117 w 117"/>
                    <a:gd name="T5" fmla="*/ 88 h 92"/>
                    <a:gd name="T6" fmla="*/ 116 w 117"/>
                    <a:gd name="T7" fmla="*/ 0 h 92"/>
                    <a:gd name="T8" fmla="*/ 0 w 117"/>
                    <a:gd name="T9" fmla="*/ 0 h 9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7"/>
                    <a:gd name="T16" fmla="*/ 0 h 92"/>
                    <a:gd name="T17" fmla="*/ 117 w 117"/>
                    <a:gd name="T18" fmla="*/ 92 h 9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7" h="92">
                      <a:moveTo>
                        <a:pt x="0" y="0"/>
                      </a:moveTo>
                      <a:lnTo>
                        <a:pt x="23" y="92"/>
                      </a:lnTo>
                      <a:lnTo>
                        <a:pt x="117" y="92"/>
                      </a:lnTo>
                      <a:lnTo>
                        <a:pt x="1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98" name="Freeform 96"/>
                <p:cNvSpPr>
                  <a:spLocks noChangeAspect="1"/>
                </p:cNvSpPr>
                <p:nvPr/>
              </p:nvSpPr>
              <p:spPr bwMode="auto">
                <a:xfrm rot="10800000">
                  <a:off x="1611" y="2239"/>
                  <a:ext cx="117" cy="92"/>
                </a:xfrm>
                <a:custGeom>
                  <a:avLst/>
                  <a:gdLst>
                    <a:gd name="T0" fmla="*/ 0 w 117"/>
                    <a:gd name="T1" fmla="*/ 0 h 92"/>
                    <a:gd name="T2" fmla="*/ 23 w 117"/>
                    <a:gd name="T3" fmla="*/ 92 h 92"/>
                    <a:gd name="T4" fmla="*/ 117 w 117"/>
                    <a:gd name="T5" fmla="*/ 92 h 92"/>
                    <a:gd name="T6" fmla="*/ 116 w 117"/>
                    <a:gd name="T7" fmla="*/ 0 h 92"/>
                    <a:gd name="T8" fmla="*/ 0 w 117"/>
                    <a:gd name="T9" fmla="*/ 0 h 9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7"/>
                    <a:gd name="T16" fmla="*/ 0 h 92"/>
                    <a:gd name="T17" fmla="*/ 117 w 117"/>
                    <a:gd name="T18" fmla="*/ 92 h 9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7" h="92">
                      <a:moveTo>
                        <a:pt x="0" y="0"/>
                      </a:moveTo>
                      <a:lnTo>
                        <a:pt x="23" y="92"/>
                      </a:lnTo>
                      <a:lnTo>
                        <a:pt x="117" y="92"/>
                      </a:lnTo>
                      <a:lnTo>
                        <a:pt x="1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99" name="Freeform 97"/>
                <p:cNvSpPr>
                  <a:spLocks noChangeAspect="1"/>
                </p:cNvSpPr>
                <p:nvPr/>
              </p:nvSpPr>
              <p:spPr bwMode="auto">
                <a:xfrm>
                  <a:off x="1304" y="2239"/>
                  <a:ext cx="117" cy="92"/>
                </a:xfrm>
                <a:custGeom>
                  <a:avLst/>
                  <a:gdLst>
                    <a:gd name="T0" fmla="*/ 0 w 117"/>
                    <a:gd name="T1" fmla="*/ 0 h 92"/>
                    <a:gd name="T2" fmla="*/ 23 w 117"/>
                    <a:gd name="T3" fmla="*/ 92 h 92"/>
                    <a:gd name="T4" fmla="*/ 117 w 117"/>
                    <a:gd name="T5" fmla="*/ 92 h 92"/>
                    <a:gd name="T6" fmla="*/ 116 w 117"/>
                    <a:gd name="T7" fmla="*/ 0 h 92"/>
                    <a:gd name="T8" fmla="*/ 0 w 117"/>
                    <a:gd name="T9" fmla="*/ 0 h 9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7"/>
                    <a:gd name="T16" fmla="*/ 0 h 92"/>
                    <a:gd name="T17" fmla="*/ 117 w 117"/>
                    <a:gd name="T18" fmla="*/ 92 h 9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7" h="92">
                      <a:moveTo>
                        <a:pt x="0" y="0"/>
                      </a:moveTo>
                      <a:lnTo>
                        <a:pt x="23" y="92"/>
                      </a:lnTo>
                      <a:lnTo>
                        <a:pt x="117" y="92"/>
                      </a:lnTo>
                      <a:lnTo>
                        <a:pt x="1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</p:grpSp>
          <p:sp>
            <p:nvSpPr>
              <p:cNvPr id="23" name="Rectangle 98"/>
              <p:cNvSpPr>
                <a:spLocks noChangeAspect="1" noChangeArrowheads="1"/>
              </p:cNvSpPr>
              <p:nvPr/>
            </p:nvSpPr>
            <p:spPr bwMode="auto">
              <a:xfrm>
                <a:off x="1598399" y="5793786"/>
                <a:ext cx="34925" cy="153987"/>
              </a:xfrm>
              <a:prstGeom prst="rect">
                <a:avLst/>
              </a:prstGeom>
              <a:solidFill>
                <a:srgbClr val="CC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99"/>
              <p:cNvSpPr>
                <a:spLocks noChangeAspect="1" noChangeArrowheads="1"/>
              </p:cNvSpPr>
              <p:nvPr/>
            </p:nvSpPr>
            <p:spPr bwMode="auto">
              <a:xfrm>
                <a:off x="1741274" y="5793786"/>
                <a:ext cx="34925" cy="153987"/>
              </a:xfrm>
              <a:prstGeom prst="rect">
                <a:avLst/>
              </a:prstGeom>
              <a:solidFill>
                <a:srgbClr val="CC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100"/>
              <p:cNvSpPr>
                <a:spLocks noChangeAspect="1" noChangeArrowheads="1"/>
              </p:cNvSpPr>
              <p:nvPr/>
            </p:nvSpPr>
            <p:spPr bwMode="auto">
              <a:xfrm>
                <a:off x="1953999" y="5793786"/>
                <a:ext cx="34925" cy="153987"/>
              </a:xfrm>
              <a:prstGeom prst="rect">
                <a:avLst/>
              </a:prstGeom>
              <a:solidFill>
                <a:srgbClr val="CC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6" name="Group 101"/>
              <p:cNvGrpSpPr>
                <a:grpSpLocks noChangeAspect="1"/>
              </p:cNvGrpSpPr>
              <p:nvPr/>
            </p:nvGrpSpPr>
            <p:grpSpPr bwMode="auto">
              <a:xfrm>
                <a:off x="2052424" y="5820773"/>
                <a:ext cx="284163" cy="103187"/>
                <a:chOff x="1837" y="1026"/>
                <a:chExt cx="362" cy="91"/>
              </a:xfrm>
            </p:grpSpPr>
            <p:sp>
              <p:nvSpPr>
                <p:cNvPr id="92" name="Rectangle 102"/>
                <p:cNvSpPr>
                  <a:spLocks noChangeAspect="1" noChangeArrowheads="1"/>
                </p:cNvSpPr>
                <p:nvPr/>
              </p:nvSpPr>
              <p:spPr bwMode="auto">
                <a:xfrm>
                  <a:off x="1837" y="1026"/>
                  <a:ext cx="90" cy="91"/>
                </a:xfrm>
                <a:prstGeom prst="rect">
                  <a:avLst/>
                </a:prstGeom>
                <a:solidFill>
                  <a:srgbClr val="FFCC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" name="Rectangle 103"/>
                <p:cNvSpPr>
                  <a:spLocks noChangeAspect="1" noChangeArrowheads="1"/>
                </p:cNvSpPr>
                <p:nvPr/>
              </p:nvSpPr>
              <p:spPr bwMode="auto">
                <a:xfrm>
                  <a:off x="1927" y="1026"/>
                  <a:ext cx="181" cy="91"/>
                </a:xfrm>
                <a:prstGeom prst="rect">
                  <a:avLst/>
                </a:prstGeom>
                <a:solidFill>
                  <a:srgbClr val="FFCC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" name="Rectangle 104"/>
                <p:cNvSpPr>
                  <a:spLocks noChangeAspect="1" noChangeArrowheads="1"/>
                </p:cNvSpPr>
                <p:nvPr/>
              </p:nvSpPr>
              <p:spPr bwMode="auto">
                <a:xfrm>
                  <a:off x="2109" y="1026"/>
                  <a:ext cx="90" cy="91"/>
                </a:xfrm>
                <a:prstGeom prst="rect">
                  <a:avLst/>
                </a:prstGeom>
                <a:solidFill>
                  <a:srgbClr val="FFCC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7" name="Rectangle 105"/>
              <p:cNvSpPr>
                <a:spLocks noChangeAspect="1" noChangeArrowheads="1"/>
              </p:cNvSpPr>
              <p:nvPr/>
            </p:nvSpPr>
            <p:spPr bwMode="auto">
              <a:xfrm>
                <a:off x="2452474" y="5793786"/>
                <a:ext cx="34925" cy="153987"/>
              </a:xfrm>
              <a:prstGeom prst="rect">
                <a:avLst/>
              </a:prstGeom>
              <a:solidFill>
                <a:srgbClr val="CC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 106"/>
              <p:cNvSpPr>
                <a:spLocks noChangeAspect="1" noChangeArrowheads="1"/>
              </p:cNvSpPr>
              <p:nvPr/>
            </p:nvSpPr>
            <p:spPr bwMode="auto">
              <a:xfrm>
                <a:off x="2595349" y="5793786"/>
                <a:ext cx="33338" cy="153987"/>
              </a:xfrm>
              <a:prstGeom prst="rect">
                <a:avLst/>
              </a:prstGeom>
              <a:solidFill>
                <a:srgbClr val="CC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9" name="Gruppieren 28"/>
              <p:cNvGrpSpPr/>
              <p:nvPr/>
            </p:nvGrpSpPr>
            <p:grpSpPr>
              <a:xfrm>
                <a:off x="5215270" y="4231342"/>
                <a:ext cx="805581" cy="350837"/>
                <a:chOff x="6759152" y="4133261"/>
                <a:chExt cx="805581" cy="350837"/>
              </a:xfrm>
            </p:grpSpPr>
            <p:sp>
              <p:nvSpPr>
                <p:cNvPr id="82" name="Rectangle 107"/>
                <p:cNvSpPr>
                  <a:spLocks noChangeAspect="1" noChangeArrowheads="1"/>
                </p:cNvSpPr>
                <p:nvPr/>
              </p:nvSpPr>
              <p:spPr bwMode="auto">
                <a:xfrm rot="9900000">
                  <a:off x="6759152" y="4170519"/>
                  <a:ext cx="805581" cy="307975"/>
                </a:xfrm>
                <a:prstGeom prst="rect">
                  <a:avLst/>
                </a:prstGeom>
                <a:solidFill>
                  <a:srgbClr val="C0C0C0"/>
                </a:solidFill>
                <a:ln w="12700">
                  <a:solidFill>
                    <a:srgbClr val="00008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3" name="Group 108"/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7397536" y="4133261"/>
                  <a:ext cx="93663" cy="220662"/>
                  <a:chOff x="1111" y="2645"/>
                  <a:chExt cx="85" cy="195"/>
                </a:xfrm>
              </p:grpSpPr>
              <p:sp>
                <p:nvSpPr>
                  <p:cNvPr id="90" name="Oval 109"/>
                  <p:cNvSpPr>
                    <a:spLocks noChangeAspect="1" noChangeArrowheads="1"/>
                  </p:cNvSpPr>
                  <p:nvPr/>
                </p:nvSpPr>
                <p:spPr bwMode="auto">
                  <a:xfrm rot="-900000">
                    <a:off x="1111" y="2659"/>
                    <a:ext cx="42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" name="Oval 110"/>
                  <p:cNvSpPr>
                    <a:spLocks noChangeAspect="1" noChangeArrowheads="1"/>
                  </p:cNvSpPr>
                  <p:nvPr/>
                </p:nvSpPr>
                <p:spPr bwMode="auto">
                  <a:xfrm rot="-900000">
                    <a:off x="1154" y="2645"/>
                    <a:ext cx="42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4" name="Group 111"/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7180048" y="4195173"/>
                  <a:ext cx="93663" cy="220662"/>
                  <a:chOff x="1111" y="2645"/>
                  <a:chExt cx="85" cy="195"/>
                </a:xfrm>
              </p:grpSpPr>
              <p:sp>
                <p:nvSpPr>
                  <p:cNvPr id="88" name="Oval 112"/>
                  <p:cNvSpPr>
                    <a:spLocks noChangeAspect="1" noChangeArrowheads="1"/>
                  </p:cNvSpPr>
                  <p:nvPr/>
                </p:nvSpPr>
                <p:spPr bwMode="auto">
                  <a:xfrm rot="-900000">
                    <a:off x="1111" y="2659"/>
                    <a:ext cx="42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" name="Oval 113"/>
                  <p:cNvSpPr>
                    <a:spLocks noChangeAspect="1" noChangeArrowheads="1"/>
                  </p:cNvSpPr>
                  <p:nvPr/>
                </p:nvSpPr>
                <p:spPr bwMode="auto">
                  <a:xfrm rot="-900000">
                    <a:off x="1154" y="2645"/>
                    <a:ext cx="42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5" name="Group 114"/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6932398" y="4263436"/>
                  <a:ext cx="92075" cy="220662"/>
                  <a:chOff x="1111" y="2645"/>
                  <a:chExt cx="85" cy="195"/>
                </a:xfrm>
              </p:grpSpPr>
              <p:sp>
                <p:nvSpPr>
                  <p:cNvPr id="86" name="Oval 115"/>
                  <p:cNvSpPr>
                    <a:spLocks noChangeAspect="1" noChangeArrowheads="1"/>
                  </p:cNvSpPr>
                  <p:nvPr/>
                </p:nvSpPr>
                <p:spPr bwMode="auto">
                  <a:xfrm rot="-900000">
                    <a:off x="1111" y="2659"/>
                    <a:ext cx="42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7" name="Oval 116"/>
                  <p:cNvSpPr>
                    <a:spLocks noChangeAspect="1" noChangeArrowheads="1"/>
                  </p:cNvSpPr>
                  <p:nvPr/>
                </p:nvSpPr>
                <p:spPr bwMode="auto">
                  <a:xfrm rot="-900000">
                    <a:off x="1154" y="2645"/>
                    <a:ext cx="42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CCFFFF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30" name="Group 123"/>
              <p:cNvGrpSpPr>
                <a:grpSpLocks noChangeAspect="1"/>
              </p:cNvGrpSpPr>
              <p:nvPr/>
            </p:nvGrpSpPr>
            <p:grpSpPr bwMode="auto">
              <a:xfrm rot="10800000">
                <a:off x="1542837" y="4758736"/>
                <a:ext cx="449263" cy="155575"/>
                <a:chOff x="1199" y="2087"/>
                <a:chExt cx="590" cy="136"/>
              </a:xfrm>
            </p:grpSpPr>
            <p:sp>
              <p:nvSpPr>
                <p:cNvPr id="78" name="Rectangle 124"/>
                <p:cNvSpPr>
                  <a:spLocks noChangeAspect="1" noChangeArrowheads="1"/>
                </p:cNvSpPr>
                <p:nvPr/>
              </p:nvSpPr>
              <p:spPr bwMode="auto">
                <a:xfrm>
                  <a:off x="1199" y="2087"/>
                  <a:ext cx="45" cy="136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125"/>
                <p:cNvSpPr>
                  <a:spLocks noChangeAspect="1" noChangeArrowheads="1"/>
                </p:cNvSpPr>
                <p:nvPr/>
              </p:nvSpPr>
              <p:spPr bwMode="auto">
                <a:xfrm>
                  <a:off x="1381" y="2087"/>
                  <a:ext cx="45" cy="136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126"/>
                <p:cNvSpPr>
                  <a:spLocks noChangeAspect="1" noChangeArrowheads="1"/>
                </p:cNvSpPr>
                <p:nvPr/>
              </p:nvSpPr>
              <p:spPr bwMode="auto">
                <a:xfrm>
                  <a:off x="1562" y="2087"/>
                  <a:ext cx="45" cy="136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127"/>
                <p:cNvSpPr>
                  <a:spLocks noChangeAspect="1" noChangeArrowheads="1"/>
                </p:cNvSpPr>
                <p:nvPr/>
              </p:nvSpPr>
              <p:spPr bwMode="auto">
                <a:xfrm>
                  <a:off x="1744" y="2087"/>
                  <a:ext cx="45" cy="136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1" name="AutoShape 128"/>
              <p:cNvSpPr>
                <a:spLocks noChangeAspect="1" noChangeArrowheads="1"/>
              </p:cNvSpPr>
              <p:nvPr/>
            </p:nvSpPr>
            <p:spPr bwMode="auto">
              <a:xfrm flipV="1">
                <a:off x="2220699" y="4776198"/>
                <a:ext cx="122238" cy="10318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208 w 21600"/>
                  <a:gd name="T13" fmla="*/ 4320 h 21600"/>
                  <a:gd name="T14" fmla="*/ 17392 w 21600"/>
                  <a:gd name="T15" fmla="*/ 1728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4804" y="21600"/>
                    </a:lnTo>
                    <a:lnTo>
                      <a:pt x="1679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32" name="Freeform 129"/>
              <p:cNvSpPr>
                <a:spLocks noChangeAspect="1"/>
              </p:cNvSpPr>
              <p:nvPr/>
            </p:nvSpPr>
            <p:spPr bwMode="auto">
              <a:xfrm rot="10800000" flipH="1">
                <a:off x="2363574" y="4780961"/>
                <a:ext cx="123825" cy="103187"/>
              </a:xfrm>
              <a:custGeom>
                <a:avLst/>
                <a:gdLst>
                  <a:gd name="T0" fmla="*/ 0 w 117"/>
                  <a:gd name="T1" fmla="*/ 0 h 92"/>
                  <a:gd name="T2" fmla="*/ 15875 w 117"/>
                  <a:gd name="T3" fmla="*/ 72904 h 92"/>
                  <a:gd name="T4" fmla="*/ 82550 w 117"/>
                  <a:gd name="T5" fmla="*/ 72904 h 92"/>
                  <a:gd name="T6" fmla="*/ 81492 w 117"/>
                  <a:gd name="T7" fmla="*/ 0 h 92"/>
                  <a:gd name="T8" fmla="*/ 0 w 117"/>
                  <a:gd name="T9" fmla="*/ 0 h 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7"/>
                  <a:gd name="T16" fmla="*/ 0 h 92"/>
                  <a:gd name="T17" fmla="*/ 117 w 117"/>
                  <a:gd name="T18" fmla="*/ 92 h 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7" h="92">
                    <a:moveTo>
                      <a:pt x="0" y="0"/>
                    </a:moveTo>
                    <a:lnTo>
                      <a:pt x="23" y="92"/>
                    </a:lnTo>
                    <a:lnTo>
                      <a:pt x="117" y="92"/>
                    </a:lnTo>
                    <a:lnTo>
                      <a:pt x="11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" name="Freeform 130"/>
              <p:cNvSpPr>
                <a:spLocks noChangeAspect="1"/>
              </p:cNvSpPr>
              <p:nvPr/>
            </p:nvSpPr>
            <p:spPr bwMode="auto">
              <a:xfrm flipH="1" flipV="1">
                <a:off x="2079412" y="4782548"/>
                <a:ext cx="122238" cy="101600"/>
              </a:xfrm>
              <a:custGeom>
                <a:avLst/>
                <a:gdLst>
                  <a:gd name="T0" fmla="*/ 0 w 117"/>
                  <a:gd name="T1" fmla="*/ 0 h 92"/>
                  <a:gd name="T2" fmla="*/ 15672 w 117"/>
                  <a:gd name="T3" fmla="*/ 70678 h 92"/>
                  <a:gd name="T4" fmla="*/ 80447 w 117"/>
                  <a:gd name="T5" fmla="*/ 70678 h 92"/>
                  <a:gd name="T6" fmla="*/ 79402 w 117"/>
                  <a:gd name="T7" fmla="*/ 0 h 92"/>
                  <a:gd name="T8" fmla="*/ 0 w 117"/>
                  <a:gd name="T9" fmla="*/ 0 h 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7"/>
                  <a:gd name="T16" fmla="*/ 0 h 92"/>
                  <a:gd name="T17" fmla="*/ 117 w 117"/>
                  <a:gd name="T18" fmla="*/ 92 h 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7" h="92">
                    <a:moveTo>
                      <a:pt x="0" y="0"/>
                    </a:moveTo>
                    <a:lnTo>
                      <a:pt x="23" y="92"/>
                    </a:lnTo>
                    <a:lnTo>
                      <a:pt x="117" y="92"/>
                    </a:lnTo>
                    <a:lnTo>
                      <a:pt x="11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" name="Line 142"/>
              <p:cNvSpPr>
                <a:spLocks noChangeAspect="1" noChangeShapeType="1"/>
              </p:cNvSpPr>
              <p:nvPr/>
            </p:nvSpPr>
            <p:spPr bwMode="auto">
              <a:xfrm>
                <a:off x="1438062" y="5874748"/>
                <a:ext cx="351335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5" name="Line 143"/>
              <p:cNvSpPr>
                <a:spLocks noChangeAspect="1" noChangeShapeType="1"/>
              </p:cNvSpPr>
              <p:nvPr/>
            </p:nvSpPr>
            <p:spPr bwMode="auto">
              <a:xfrm>
                <a:off x="1438062" y="4836523"/>
                <a:ext cx="349307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grpSp>
            <p:nvGrpSpPr>
              <p:cNvPr id="36" name="Group 144"/>
              <p:cNvGrpSpPr>
                <a:grpSpLocks noChangeAspect="1"/>
              </p:cNvGrpSpPr>
              <p:nvPr/>
            </p:nvGrpSpPr>
            <p:grpSpPr bwMode="auto">
              <a:xfrm rot="10800000">
                <a:off x="4498365" y="4769848"/>
                <a:ext cx="817563" cy="1168400"/>
                <a:chOff x="172" y="1189"/>
                <a:chExt cx="747" cy="1032"/>
              </a:xfrm>
            </p:grpSpPr>
            <p:sp>
              <p:nvSpPr>
                <p:cNvPr id="65" name="AutoShape 14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88" y="1391"/>
                  <a:ext cx="604" cy="63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755 w 21600"/>
                    <a:gd name="T13" fmla="*/ 0 h 21600"/>
                    <a:gd name="T14" fmla="*/ 17845 w 21600"/>
                    <a:gd name="T15" fmla="*/ 602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7668" y="5324"/>
                      </a:moveTo>
                      <a:cubicBezTo>
                        <a:pt x="8621" y="4778"/>
                        <a:pt x="9701" y="4491"/>
                        <a:pt x="10800" y="4492"/>
                      </a:cubicBezTo>
                      <a:cubicBezTo>
                        <a:pt x="11898" y="4492"/>
                        <a:pt x="12978" y="4778"/>
                        <a:pt x="13931" y="5324"/>
                      </a:cubicBezTo>
                      <a:lnTo>
                        <a:pt x="16161" y="1425"/>
                      </a:lnTo>
                      <a:cubicBezTo>
                        <a:pt x="14529" y="491"/>
                        <a:pt x="12680" y="-1"/>
                        <a:pt x="10799" y="0"/>
                      </a:cubicBezTo>
                      <a:cubicBezTo>
                        <a:pt x="8919" y="0"/>
                        <a:pt x="7070" y="491"/>
                        <a:pt x="5438" y="1425"/>
                      </a:cubicBezTo>
                      <a:lnTo>
                        <a:pt x="7668" y="5324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sp>
              <p:nvSpPr>
                <p:cNvPr id="66" name="AutoShape 146"/>
                <p:cNvSpPr>
                  <a:spLocks noChangeAspect="1" noChangeArrowheads="1"/>
                </p:cNvSpPr>
                <p:nvPr/>
              </p:nvSpPr>
              <p:spPr bwMode="auto">
                <a:xfrm rot="-1783389">
                  <a:off x="259" y="1189"/>
                  <a:ext cx="660" cy="61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124 w 21600"/>
                    <a:gd name="T13" fmla="*/ 0 h 21600"/>
                    <a:gd name="T14" fmla="*/ 17476 w 21600"/>
                    <a:gd name="T15" fmla="*/ 5967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7970" y="5329"/>
                      </a:moveTo>
                      <a:cubicBezTo>
                        <a:pt x="8844" y="4877"/>
                        <a:pt x="9815" y="4640"/>
                        <a:pt x="10800" y="4641"/>
                      </a:cubicBezTo>
                      <a:cubicBezTo>
                        <a:pt x="11784" y="4641"/>
                        <a:pt x="12755" y="4877"/>
                        <a:pt x="13629" y="5329"/>
                      </a:cubicBezTo>
                      <a:lnTo>
                        <a:pt x="15762" y="1207"/>
                      </a:lnTo>
                      <a:cubicBezTo>
                        <a:pt x="14228" y="414"/>
                        <a:pt x="12526" y="-1"/>
                        <a:pt x="10799" y="0"/>
                      </a:cubicBezTo>
                      <a:cubicBezTo>
                        <a:pt x="9073" y="0"/>
                        <a:pt x="7371" y="414"/>
                        <a:pt x="5837" y="1207"/>
                      </a:cubicBezTo>
                      <a:lnTo>
                        <a:pt x="7970" y="5329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sp>
              <p:nvSpPr>
                <p:cNvPr id="67" name="Rectangle 147"/>
                <p:cNvSpPr>
                  <a:spLocks noChangeAspect="1" noChangeArrowheads="1"/>
                </p:cNvSpPr>
                <p:nvPr/>
              </p:nvSpPr>
              <p:spPr bwMode="auto">
                <a:xfrm rot="7200000">
                  <a:off x="329" y="1392"/>
                  <a:ext cx="20" cy="133"/>
                </a:xfrm>
                <a:prstGeom prst="rect">
                  <a:avLst/>
                </a:prstGeom>
                <a:solidFill>
                  <a:srgbClr val="008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" name="Rectangle 148"/>
                <p:cNvSpPr>
                  <a:spLocks noChangeAspect="1" noChangeArrowheads="1"/>
                </p:cNvSpPr>
                <p:nvPr/>
              </p:nvSpPr>
              <p:spPr bwMode="auto">
                <a:xfrm rot="7200000">
                  <a:off x="341" y="1351"/>
                  <a:ext cx="39" cy="132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9" name="Rectangle 149"/>
                <p:cNvSpPr>
                  <a:spLocks noChangeAspect="1" noChangeArrowheads="1"/>
                </p:cNvSpPr>
                <p:nvPr/>
              </p:nvSpPr>
              <p:spPr bwMode="auto">
                <a:xfrm rot="7200000">
                  <a:off x="296" y="1436"/>
                  <a:ext cx="39" cy="132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0" name="Rectangle 150"/>
                <p:cNvSpPr>
                  <a:spLocks noChangeAspect="1" noChangeArrowheads="1"/>
                </p:cNvSpPr>
                <p:nvPr/>
              </p:nvSpPr>
              <p:spPr bwMode="auto">
                <a:xfrm rot="7200000">
                  <a:off x="283" y="1474"/>
                  <a:ext cx="20" cy="134"/>
                </a:xfrm>
                <a:prstGeom prst="rect">
                  <a:avLst/>
                </a:prstGeom>
                <a:solidFill>
                  <a:srgbClr val="008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Line 151"/>
                <p:cNvSpPr>
                  <a:spLocks noChangeAspect="1" noChangeShapeType="1"/>
                </p:cNvSpPr>
                <p:nvPr/>
              </p:nvSpPr>
              <p:spPr bwMode="auto">
                <a:xfrm rot="-3600000">
                  <a:off x="205" y="1477"/>
                  <a:ext cx="24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72" name="Rectangle 152"/>
                <p:cNvSpPr>
                  <a:spLocks noChangeAspect="1" noChangeArrowheads="1"/>
                </p:cNvSpPr>
                <p:nvPr/>
              </p:nvSpPr>
              <p:spPr bwMode="auto">
                <a:xfrm rot="-7186140">
                  <a:off x="321" y="1889"/>
                  <a:ext cx="20" cy="133"/>
                </a:xfrm>
                <a:prstGeom prst="rect">
                  <a:avLst/>
                </a:prstGeom>
                <a:solidFill>
                  <a:srgbClr val="008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Rectangle 153"/>
                <p:cNvSpPr>
                  <a:spLocks noChangeAspect="1" noChangeArrowheads="1"/>
                </p:cNvSpPr>
                <p:nvPr/>
              </p:nvSpPr>
              <p:spPr bwMode="auto">
                <a:xfrm rot="-7186140">
                  <a:off x="336" y="1932"/>
                  <a:ext cx="39" cy="132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" name="Rectangle 154"/>
                <p:cNvSpPr>
                  <a:spLocks noChangeAspect="1" noChangeArrowheads="1"/>
                </p:cNvSpPr>
                <p:nvPr/>
              </p:nvSpPr>
              <p:spPr bwMode="auto">
                <a:xfrm rot="-7186140">
                  <a:off x="288" y="1848"/>
                  <a:ext cx="39" cy="132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" name="Rectangle 155"/>
                <p:cNvSpPr>
                  <a:spLocks noChangeAspect="1" noChangeArrowheads="1"/>
                </p:cNvSpPr>
                <p:nvPr/>
              </p:nvSpPr>
              <p:spPr bwMode="auto">
                <a:xfrm rot="-7186140">
                  <a:off x="277" y="1806"/>
                  <a:ext cx="20" cy="134"/>
                </a:xfrm>
                <a:prstGeom prst="rect">
                  <a:avLst/>
                </a:prstGeom>
                <a:solidFill>
                  <a:srgbClr val="008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" name="Line 156"/>
                <p:cNvSpPr>
                  <a:spLocks noChangeAspect="1" noChangeShapeType="1"/>
                </p:cNvSpPr>
                <p:nvPr/>
              </p:nvSpPr>
              <p:spPr bwMode="auto">
                <a:xfrm rot="3613861">
                  <a:off x="201" y="1934"/>
                  <a:ext cx="23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77" name="AutoShape 157"/>
                <p:cNvSpPr>
                  <a:spLocks noChangeAspect="1" noChangeArrowheads="1"/>
                </p:cNvSpPr>
                <p:nvPr/>
              </p:nvSpPr>
              <p:spPr bwMode="auto">
                <a:xfrm rot="-9000000">
                  <a:off x="259" y="1602"/>
                  <a:ext cx="660" cy="61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124 w 21600"/>
                    <a:gd name="T13" fmla="*/ 0 h 21600"/>
                    <a:gd name="T14" fmla="*/ 17476 w 21600"/>
                    <a:gd name="T15" fmla="*/ 5967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7970" y="5329"/>
                      </a:moveTo>
                      <a:cubicBezTo>
                        <a:pt x="8844" y="4877"/>
                        <a:pt x="9815" y="4640"/>
                        <a:pt x="10800" y="4641"/>
                      </a:cubicBezTo>
                      <a:cubicBezTo>
                        <a:pt x="11784" y="4641"/>
                        <a:pt x="12755" y="4877"/>
                        <a:pt x="13629" y="5329"/>
                      </a:cubicBezTo>
                      <a:lnTo>
                        <a:pt x="15762" y="1207"/>
                      </a:lnTo>
                      <a:cubicBezTo>
                        <a:pt x="14228" y="414"/>
                        <a:pt x="12526" y="-1"/>
                        <a:pt x="10799" y="0"/>
                      </a:cubicBezTo>
                      <a:cubicBezTo>
                        <a:pt x="9073" y="0"/>
                        <a:pt x="7371" y="414"/>
                        <a:pt x="5837" y="1207"/>
                      </a:cubicBezTo>
                      <a:lnTo>
                        <a:pt x="7970" y="5329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7" name="Group 158"/>
              <p:cNvGrpSpPr>
                <a:grpSpLocks noChangeAspect="1"/>
              </p:cNvGrpSpPr>
              <p:nvPr/>
            </p:nvGrpSpPr>
            <p:grpSpPr bwMode="auto">
              <a:xfrm>
                <a:off x="1014199" y="4769848"/>
                <a:ext cx="817563" cy="1168400"/>
                <a:chOff x="172" y="1189"/>
                <a:chExt cx="747" cy="1032"/>
              </a:xfrm>
            </p:grpSpPr>
            <p:sp>
              <p:nvSpPr>
                <p:cNvPr id="52" name="AutoShape 15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88" y="1391"/>
                  <a:ext cx="604" cy="63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755 w 21600"/>
                    <a:gd name="T13" fmla="*/ 0 h 21600"/>
                    <a:gd name="T14" fmla="*/ 17845 w 21600"/>
                    <a:gd name="T15" fmla="*/ 602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7668" y="5324"/>
                      </a:moveTo>
                      <a:cubicBezTo>
                        <a:pt x="8621" y="4778"/>
                        <a:pt x="9701" y="4491"/>
                        <a:pt x="10800" y="4492"/>
                      </a:cubicBezTo>
                      <a:cubicBezTo>
                        <a:pt x="11898" y="4492"/>
                        <a:pt x="12978" y="4778"/>
                        <a:pt x="13931" y="5324"/>
                      </a:cubicBezTo>
                      <a:lnTo>
                        <a:pt x="16161" y="1425"/>
                      </a:lnTo>
                      <a:cubicBezTo>
                        <a:pt x="14529" y="491"/>
                        <a:pt x="12680" y="-1"/>
                        <a:pt x="10799" y="0"/>
                      </a:cubicBezTo>
                      <a:cubicBezTo>
                        <a:pt x="8919" y="0"/>
                        <a:pt x="7070" y="491"/>
                        <a:pt x="5438" y="1425"/>
                      </a:cubicBezTo>
                      <a:lnTo>
                        <a:pt x="7668" y="5324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sp>
              <p:nvSpPr>
                <p:cNvPr id="53" name="AutoShape 160"/>
                <p:cNvSpPr>
                  <a:spLocks noChangeAspect="1" noChangeArrowheads="1"/>
                </p:cNvSpPr>
                <p:nvPr/>
              </p:nvSpPr>
              <p:spPr bwMode="auto">
                <a:xfrm rot="-1783389">
                  <a:off x="259" y="1189"/>
                  <a:ext cx="660" cy="61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124 w 21600"/>
                    <a:gd name="T13" fmla="*/ 0 h 21600"/>
                    <a:gd name="T14" fmla="*/ 17476 w 21600"/>
                    <a:gd name="T15" fmla="*/ 5967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7970" y="5329"/>
                      </a:moveTo>
                      <a:cubicBezTo>
                        <a:pt x="8844" y="4877"/>
                        <a:pt x="9815" y="4640"/>
                        <a:pt x="10800" y="4641"/>
                      </a:cubicBezTo>
                      <a:cubicBezTo>
                        <a:pt x="11784" y="4641"/>
                        <a:pt x="12755" y="4877"/>
                        <a:pt x="13629" y="5329"/>
                      </a:cubicBezTo>
                      <a:lnTo>
                        <a:pt x="15762" y="1207"/>
                      </a:lnTo>
                      <a:cubicBezTo>
                        <a:pt x="14228" y="414"/>
                        <a:pt x="12526" y="-1"/>
                        <a:pt x="10799" y="0"/>
                      </a:cubicBezTo>
                      <a:cubicBezTo>
                        <a:pt x="9073" y="0"/>
                        <a:pt x="7371" y="414"/>
                        <a:pt x="5837" y="1207"/>
                      </a:cubicBezTo>
                      <a:lnTo>
                        <a:pt x="7970" y="5329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sp>
              <p:nvSpPr>
                <p:cNvPr id="54" name="Rectangle 161"/>
                <p:cNvSpPr>
                  <a:spLocks noChangeAspect="1" noChangeArrowheads="1"/>
                </p:cNvSpPr>
                <p:nvPr/>
              </p:nvSpPr>
              <p:spPr bwMode="auto">
                <a:xfrm rot="7200000">
                  <a:off x="329" y="1392"/>
                  <a:ext cx="20" cy="133"/>
                </a:xfrm>
                <a:prstGeom prst="rect">
                  <a:avLst/>
                </a:prstGeom>
                <a:solidFill>
                  <a:srgbClr val="008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Rectangle 162"/>
                <p:cNvSpPr>
                  <a:spLocks noChangeAspect="1" noChangeArrowheads="1"/>
                </p:cNvSpPr>
                <p:nvPr/>
              </p:nvSpPr>
              <p:spPr bwMode="auto">
                <a:xfrm rot="7200000">
                  <a:off x="341" y="1351"/>
                  <a:ext cx="39" cy="132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Rectangle 163"/>
                <p:cNvSpPr>
                  <a:spLocks noChangeAspect="1" noChangeArrowheads="1"/>
                </p:cNvSpPr>
                <p:nvPr/>
              </p:nvSpPr>
              <p:spPr bwMode="auto">
                <a:xfrm rot="7200000">
                  <a:off x="296" y="1436"/>
                  <a:ext cx="39" cy="132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Rectangle 164"/>
                <p:cNvSpPr>
                  <a:spLocks noChangeAspect="1" noChangeArrowheads="1"/>
                </p:cNvSpPr>
                <p:nvPr/>
              </p:nvSpPr>
              <p:spPr bwMode="auto">
                <a:xfrm rot="7200000">
                  <a:off x="283" y="1474"/>
                  <a:ext cx="20" cy="134"/>
                </a:xfrm>
                <a:prstGeom prst="rect">
                  <a:avLst/>
                </a:prstGeom>
                <a:solidFill>
                  <a:srgbClr val="008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Line 165"/>
                <p:cNvSpPr>
                  <a:spLocks noChangeAspect="1" noChangeShapeType="1"/>
                </p:cNvSpPr>
                <p:nvPr/>
              </p:nvSpPr>
              <p:spPr bwMode="auto">
                <a:xfrm rot="-3600000">
                  <a:off x="205" y="1477"/>
                  <a:ext cx="24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59" name="Rectangle 166"/>
                <p:cNvSpPr>
                  <a:spLocks noChangeAspect="1" noChangeArrowheads="1"/>
                </p:cNvSpPr>
                <p:nvPr/>
              </p:nvSpPr>
              <p:spPr bwMode="auto">
                <a:xfrm rot="-7186140">
                  <a:off x="321" y="1889"/>
                  <a:ext cx="20" cy="133"/>
                </a:xfrm>
                <a:prstGeom prst="rect">
                  <a:avLst/>
                </a:prstGeom>
                <a:solidFill>
                  <a:srgbClr val="008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0" name="Rectangle 167"/>
                <p:cNvSpPr>
                  <a:spLocks noChangeAspect="1" noChangeArrowheads="1"/>
                </p:cNvSpPr>
                <p:nvPr/>
              </p:nvSpPr>
              <p:spPr bwMode="auto">
                <a:xfrm rot="-7186140">
                  <a:off x="336" y="1932"/>
                  <a:ext cx="39" cy="132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1" name="Rectangle 168"/>
                <p:cNvSpPr>
                  <a:spLocks noChangeAspect="1" noChangeArrowheads="1"/>
                </p:cNvSpPr>
                <p:nvPr/>
              </p:nvSpPr>
              <p:spPr bwMode="auto">
                <a:xfrm rot="-7186140">
                  <a:off x="288" y="1848"/>
                  <a:ext cx="39" cy="132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2" name="Rectangle 169"/>
                <p:cNvSpPr>
                  <a:spLocks noChangeAspect="1" noChangeArrowheads="1"/>
                </p:cNvSpPr>
                <p:nvPr/>
              </p:nvSpPr>
              <p:spPr bwMode="auto">
                <a:xfrm rot="-7186140">
                  <a:off x="277" y="1806"/>
                  <a:ext cx="20" cy="134"/>
                </a:xfrm>
                <a:prstGeom prst="rect">
                  <a:avLst/>
                </a:prstGeom>
                <a:solidFill>
                  <a:srgbClr val="008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3" name="Line 170"/>
                <p:cNvSpPr>
                  <a:spLocks noChangeAspect="1" noChangeShapeType="1"/>
                </p:cNvSpPr>
                <p:nvPr/>
              </p:nvSpPr>
              <p:spPr bwMode="auto">
                <a:xfrm rot="3613861">
                  <a:off x="201" y="1934"/>
                  <a:ext cx="23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64" name="AutoShape 171"/>
                <p:cNvSpPr>
                  <a:spLocks noChangeAspect="1" noChangeArrowheads="1"/>
                </p:cNvSpPr>
                <p:nvPr/>
              </p:nvSpPr>
              <p:spPr bwMode="auto">
                <a:xfrm rot="-9000000">
                  <a:off x="259" y="1602"/>
                  <a:ext cx="660" cy="61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124 w 21600"/>
                    <a:gd name="T13" fmla="*/ 0 h 21600"/>
                    <a:gd name="T14" fmla="*/ 17476 w 21600"/>
                    <a:gd name="T15" fmla="*/ 5967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7970" y="5329"/>
                      </a:moveTo>
                      <a:cubicBezTo>
                        <a:pt x="8844" y="4877"/>
                        <a:pt x="9815" y="4640"/>
                        <a:pt x="10800" y="4641"/>
                      </a:cubicBezTo>
                      <a:cubicBezTo>
                        <a:pt x="11784" y="4641"/>
                        <a:pt x="12755" y="4877"/>
                        <a:pt x="13629" y="5329"/>
                      </a:cubicBezTo>
                      <a:lnTo>
                        <a:pt x="15762" y="1207"/>
                      </a:lnTo>
                      <a:cubicBezTo>
                        <a:pt x="14228" y="414"/>
                        <a:pt x="12526" y="-1"/>
                        <a:pt x="10799" y="0"/>
                      </a:cubicBezTo>
                      <a:cubicBezTo>
                        <a:pt x="9073" y="0"/>
                        <a:pt x="7371" y="414"/>
                        <a:pt x="5837" y="1207"/>
                      </a:cubicBezTo>
                      <a:lnTo>
                        <a:pt x="7970" y="5329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rot="10800000" wrap="none" anchor="ctr"/>
                <a:lstStyle/>
                <a:p>
                  <a:endParaRPr lang="en-GB"/>
                </a:p>
              </p:txBody>
            </p:sp>
          </p:grpSp>
          <p:sp>
            <p:nvSpPr>
              <p:cNvPr id="38" name="Text Box 245"/>
              <p:cNvSpPr txBox="1">
                <a:spLocks noChangeAspect="1" noChangeArrowheads="1"/>
              </p:cNvSpPr>
              <p:nvPr/>
            </p:nvSpPr>
            <p:spPr bwMode="auto">
              <a:xfrm>
                <a:off x="4141177" y="4052298"/>
                <a:ext cx="18415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algn="ctr" eaLnBrk="0" hangingPunct="0"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1pPr>
                <a:lvl2pPr marL="742950" indent="-285750" algn="ctr" eaLnBrk="0" hangingPunct="0"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2pPr>
                <a:lvl3pPr marL="1143000" indent="-228600" algn="ctr" eaLnBrk="0" hangingPunct="0"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3pPr>
                <a:lvl4pPr marL="1600200" indent="-228600" algn="ctr" eaLnBrk="0" hangingPunct="0"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4pPr>
                <a:lvl5pPr marL="2057400" indent="-228600" algn="ctr" eaLnBrk="0" hangingPunct="0"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 b="1">
                    <a:solidFill>
                      <a:srgbClr val="00589C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endParaRPr lang="en-US" sz="1400">
                  <a:solidFill>
                    <a:schemeClr val="bg2"/>
                  </a:solidFill>
                  <a:ea typeface="ＭＳ Ｐゴシック" pitchFamily="34" charset="-128"/>
                </a:endParaRPr>
              </a:p>
            </p:txBody>
          </p:sp>
          <p:cxnSp>
            <p:nvCxnSpPr>
              <p:cNvPr id="39" name="Gerade Verbindung 38"/>
              <p:cNvCxnSpPr/>
              <p:nvPr/>
            </p:nvCxnSpPr>
            <p:spPr bwMode="auto">
              <a:xfrm>
                <a:off x="3661851" y="4839698"/>
                <a:ext cx="8413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 Verbindung 39"/>
              <p:cNvCxnSpPr/>
              <p:nvPr/>
            </p:nvCxnSpPr>
            <p:spPr bwMode="auto">
              <a:xfrm flipV="1">
                <a:off x="5133366" y="4482511"/>
                <a:ext cx="271462" cy="7302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" name="Gruppieren 299"/>
              <p:cNvGrpSpPr>
                <a:grpSpLocks/>
              </p:cNvGrpSpPr>
              <p:nvPr/>
            </p:nvGrpSpPr>
            <p:grpSpPr bwMode="auto">
              <a:xfrm rot="21434616">
                <a:off x="1090970" y="4405831"/>
                <a:ext cx="1151157" cy="414361"/>
                <a:chOff x="900563" y="4926603"/>
                <a:chExt cx="1151157" cy="414361"/>
              </a:xfrm>
            </p:grpSpPr>
            <p:cxnSp>
              <p:nvCxnSpPr>
                <p:cNvPr id="48" name="Straight Connector 9"/>
                <p:cNvCxnSpPr>
                  <a:stCxn id="49" idx="1"/>
                </p:cNvCxnSpPr>
                <p:nvPr/>
              </p:nvCxnSpPr>
              <p:spPr bwMode="auto">
                <a:xfrm>
                  <a:off x="1592279" y="5135869"/>
                  <a:ext cx="457200" cy="2047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" name="Rectangle 317"/>
                <p:cNvSpPr>
                  <a:spLocks noChangeAspect="1" noChangeArrowheads="1"/>
                </p:cNvSpPr>
                <p:nvPr/>
              </p:nvSpPr>
              <p:spPr bwMode="auto">
                <a:xfrm rot="12120000" flipV="1">
                  <a:off x="900563" y="4926603"/>
                  <a:ext cx="720080" cy="148942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0" name="Rectangle 288"/>
                <p:cNvSpPr>
                  <a:spLocks noChangeAspect="1" noChangeArrowheads="1"/>
                </p:cNvSpPr>
                <p:nvPr/>
              </p:nvSpPr>
              <p:spPr bwMode="auto">
                <a:xfrm rot="1380000">
                  <a:off x="1628852" y="5085260"/>
                  <a:ext cx="33339" cy="153996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" name="Rectangle 288"/>
                <p:cNvSpPr>
                  <a:spLocks noChangeAspect="1" noChangeArrowheads="1"/>
                </p:cNvSpPr>
                <p:nvPr/>
              </p:nvSpPr>
              <p:spPr bwMode="auto">
                <a:xfrm rot="1380000">
                  <a:off x="1697777" y="5113731"/>
                  <a:ext cx="33339" cy="153996"/>
                </a:xfrm>
                <a:prstGeom prst="rect">
                  <a:avLst/>
                </a:prstGeom>
                <a:solidFill>
                  <a:srgbClr val="CC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42" name="Gruppieren 41"/>
              <p:cNvGrpSpPr/>
              <p:nvPr/>
            </p:nvGrpSpPr>
            <p:grpSpPr>
              <a:xfrm>
                <a:off x="6204113" y="3976683"/>
                <a:ext cx="661988" cy="341312"/>
                <a:chOff x="7842036" y="3853861"/>
                <a:chExt cx="661988" cy="341312"/>
              </a:xfrm>
            </p:grpSpPr>
            <p:sp>
              <p:nvSpPr>
                <p:cNvPr id="44" name="Rectangle 20"/>
                <p:cNvSpPr>
                  <a:spLocks noChangeAspect="1" noChangeArrowheads="1"/>
                </p:cNvSpPr>
                <p:nvPr/>
              </p:nvSpPr>
              <p:spPr bwMode="auto">
                <a:xfrm rot="9900000">
                  <a:off x="7842036" y="3887198"/>
                  <a:ext cx="661988" cy="307975"/>
                </a:xfrm>
                <a:prstGeom prst="rect">
                  <a:avLst/>
                </a:prstGeom>
                <a:solidFill>
                  <a:srgbClr val="C0C0C0"/>
                </a:solidFill>
                <a:ln w="12700">
                  <a:solidFill>
                    <a:srgbClr val="00008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Rectangle 140"/>
                <p:cNvSpPr>
                  <a:spLocks noChangeAspect="1" noChangeArrowheads="1"/>
                </p:cNvSpPr>
                <p:nvPr/>
              </p:nvSpPr>
              <p:spPr bwMode="auto">
                <a:xfrm rot="9829155">
                  <a:off x="8310348" y="3853861"/>
                  <a:ext cx="98425" cy="257175"/>
                </a:xfrm>
                <a:prstGeom prst="rect">
                  <a:avLst/>
                </a:pr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Rectangle 138"/>
                <p:cNvSpPr>
                  <a:spLocks noChangeAspect="1" noChangeArrowheads="1"/>
                </p:cNvSpPr>
                <p:nvPr/>
              </p:nvSpPr>
              <p:spPr bwMode="auto">
                <a:xfrm rot="9835320">
                  <a:off x="8192873" y="4003086"/>
                  <a:ext cx="98425" cy="41275"/>
                </a:xfrm>
                <a:prstGeom prst="rect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Oval 139"/>
                <p:cNvSpPr>
                  <a:spLocks noChangeAspect="1" noChangeArrowheads="1"/>
                </p:cNvSpPr>
                <p:nvPr/>
              </p:nvSpPr>
              <p:spPr bwMode="auto">
                <a:xfrm rot="9835320">
                  <a:off x="8256373" y="3911011"/>
                  <a:ext cx="98425" cy="18732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3" name="Freeform 141"/>
              <p:cNvSpPr>
                <a:spLocks noChangeAspect="1"/>
              </p:cNvSpPr>
              <p:nvPr/>
            </p:nvSpPr>
            <p:spPr bwMode="auto">
              <a:xfrm>
                <a:off x="4658703" y="4127495"/>
                <a:ext cx="2020224" cy="561390"/>
              </a:xfrm>
              <a:custGeom>
                <a:avLst/>
                <a:gdLst>
                  <a:gd name="T0" fmla="*/ 804655 w 4746"/>
                  <a:gd name="T1" fmla="*/ 0 h 1275"/>
                  <a:gd name="T2" fmla="*/ 0 w 4746"/>
                  <a:gd name="T3" fmla="*/ 231290 h 1275"/>
                  <a:gd name="T4" fmla="*/ 0 60000 65536"/>
                  <a:gd name="T5" fmla="*/ 0 60000 65536"/>
                  <a:gd name="T6" fmla="*/ 0 w 4746"/>
                  <a:gd name="T7" fmla="*/ 0 h 1275"/>
                  <a:gd name="T8" fmla="*/ 4746 w 4746"/>
                  <a:gd name="T9" fmla="*/ 1275 h 127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746" h="1275">
                    <a:moveTo>
                      <a:pt x="4746" y="0"/>
                    </a:moveTo>
                    <a:lnTo>
                      <a:pt x="0" y="1275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6" name="Textfeld 5"/>
            <p:cNvSpPr txBox="1"/>
            <p:nvPr/>
          </p:nvSpPr>
          <p:spPr>
            <a:xfrm>
              <a:off x="2463444" y="4810340"/>
              <a:ext cx="27879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rgbClr val="00589C"/>
                  </a:solidFill>
                </a:rPr>
                <a:t>3</a:t>
              </a:r>
              <a:r>
                <a:rPr lang="en-GB" dirty="0" smtClean="0">
                  <a:solidFill>
                    <a:srgbClr val="00589C"/>
                  </a:solidFill>
                </a:rPr>
                <a:t> x 7 cell cavities, 44MeV</a:t>
              </a:r>
              <a:endParaRPr lang="en-GB" dirty="0">
                <a:solidFill>
                  <a:srgbClr val="00589C"/>
                </a:solidFill>
              </a:endParaRPr>
            </a:p>
          </p:txBody>
        </p:sp>
        <p:sp>
          <p:nvSpPr>
            <p:cNvPr id="7" name="Textfeld 6"/>
            <p:cNvSpPr txBox="1"/>
            <p:nvPr/>
          </p:nvSpPr>
          <p:spPr>
            <a:xfrm>
              <a:off x="2665864" y="3668830"/>
              <a:ext cx="36204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rgbClr val="00589C"/>
                  </a:solidFill>
                </a:rPr>
                <a:t>3</a:t>
              </a:r>
              <a:r>
                <a:rPr lang="en-GB" dirty="0" smtClean="0">
                  <a:solidFill>
                    <a:srgbClr val="00589C"/>
                  </a:solidFill>
                </a:rPr>
                <a:t> x 2 cell cavity, 4.5MeV@100mA</a:t>
              </a:r>
              <a:endParaRPr lang="en-GB" dirty="0">
                <a:solidFill>
                  <a:srgbClr val="00589C"/>
                </a:solidFill>
              </a:endParaRPr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7539535" y="3608420"/>
              <a:ext cx="2149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rgbClr val="00589C"/>
                  </a:solidFill>
                </a:rPr>
                <a:t>1.5-2MeV@100mA</a:t>
              </a:r>
              <a:endParaRPr lang="en-GB" dirty="0">
                <a:solidFill>
                  <a:srgbClr val="00589C"/>
                </a:solidFill>
              </a:endParaRPr>
            </a:p>
          </p:txBody>
        </p:sp>
      </p:grpSp>
      <p:sp>
        <p:nvSpPr>
          <p:cNvPr id="136" name="Textfeld 135"/>
          <p:cNvSpPr txBox="1"/>
          <p:nvPr/>
        </p:nvSpPr>
        <p:spPr>
          <a:xfrm>
            <a:off x="5979067" y="3491640"/>
            <a:ext cx="31056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sym typeface="Wingdings" pitchFamily="2" charset="2"/>
              </a:rPr>
              <a:t>SRF electron source:</a:t>
            </a:r>
          </a:p>
          <a:p>
            <a:r>
              <a:rPr lang="en-US" sz="2400" dirty="0" smtClean="0">
                <a:solidFill>
                  <a:srgbClr val="FF0000"/>
                </a:solidFill>
                <a:sym typeface="Wingdings" pitchFamily="2" charset="2"/>
              </a:rPr>
              <a:t>full </a:t>
            </a:r>
            <a:r>
              <a:rPr lang="en-US" sz="2400" dirty="0">
                <a:solidFill>
                  <a:srgbClr val="FF0000"/>
                </a:solidFill>
                <a:sym typeface="Wingdings" pitchFamily="2" charset="2"/>
              </a:rPr>
              <a:t>beam loading </a:t>
            </a:r>
            <a:endParaRPr lang="en-US" sz="2400" dirty="0" smtClean="0">
              <a:solidFill>
                <a:srgbClr val="FF0000"/>
              </a:solidFill>
              <a:sym typeface="Wingdings" pitchFamily="2" charset="2"/>
            </a:endParaRPr>
          </a:p>
          <a:p>
            <a:r>
              <a:rPr lang="en-US" sz="2400" b="1" dirty="0" smtClean="0">
                <a:solidFill>
                  <a:srgbClr val="FF0000"/>
                </a:solidFill>
                <a:sym typeface="Wingdings" pitchFamily="2" charset="2"/>
              </a:rPr>
              <a:t></a:t>
            </a:r>
            <a:r>
              <a:rPr lang="en-US" sz="2400" b="1" dirty="0" smtClean="0">
                <a:solidFill>
                  <a:srgbClr val="FF0000"/>
                </a:solidFill>
              </a:rPr>
              <a:t>200 </a:t>
            </a:r>
            <a:r>
              <a:rPr lang="en-US" sz="2400" b="1" dirty="0" err="1">
                <a:solidFill>
                  <a:srgbClr val="FF0000"/>
                </a:solidFill>
              </a:rPr>
              <a:t>kW</a:t>
            </a:r>
            <a:r>
              <a:rPr lang="en-US" sz="2400" b="1" baseline="-25000" dirty="0" err="1">
                <a:solidFill>
                  <a:srgbClr val="FF0000"/>
                </a:solidFill>
              </a:rPr>
              <a:t>cw</a:t>
            </a:r>
            <a:endParaRPr lang="en-US" sz="2400" b="1" baseline="-25000" dirty="0">
              <a:solidFill>
                <a:srgbClr val="FF0000"/>
              </a:solidFill>
            </a:endParaRPr>
          </a:p>
        </p:txBody>
      </p:sp>
      <p:sp>
        <p:nvSpPr>
          <p:cNvPr id="137" name="Textfeld 136"/>
          <p:cNvSpPr txBox="1"/>
          <p:nvPr/>
        </p:nvSpPr>
        <p:spPr>
          <a:xfrm>
            <a:off x="4284081" y="980728"/>
            <a:ext cx="30576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sym typeface="Wingdings" pitchFamily="2" charset="2"/>
              </a:rPr>
              <a:t>Booster cavities:</a:t>
            </a:r>
          </a:p>
          <a:p>
            <a:r>
              <a:rPr lang="en-US" sz="2400" dirty="0" smtClean="0">
                <a:solidFill>
                  <a:srgbClr val="FF0000"/>
                </a:solidFill>
                <a:sym typeface="Wingdings" pitchFamily="2" charset="2"/>
              </a:rPr>
              <a:t>full beam loading </a:t>
            </a:r>
          </a:p>
          <a:p>
            <a:r>
              <a:rPr lang="en-US" sz="2400" b="1" dirty="0" smtClean="0">
                <a:solidFill>
                  <a:srgbClr val="FF0000"/>
                </a:solidFill>
                <a:sym typeface="Wingdings" pitchFamily="2" charset="2"/>
              </a:rPr>
              <a:t></a:t>
            </a:r>
            <a:r>
              <a:rPr lang="en-US" sz="2400" b="1" dirty="0" smtClean="0">
                <a:solidFill>
                  <a:srgbClr val="FF0000"/>
                </a:solidFill>
              </a:rPr>
              <a:t>450 </a:t>
            </a:r>
            <a:r>
              <a:rPr lang="en-US" sz="2400" b="1" dirty="0" err="1" smtClean="0">
                <a:solidFill>
                  <a:srgbClr val="FF0000"/>
                </a:solidFill>
              </a:rPr>
              <a:t>kW</a:t>
            </a:r>
            <a:r>
              <a:rPr lang="en-US" sz="2400" b="1" baseline="-25000" dirty="0" err="1" smtClean="0">
                <a:solidFill>
                  <a:srgbClr val="FF0000"/>
                </a:solidFill>
              </a:rPr>
              <a:t>cw</a:t>
            </a:r>
            <a:endParaRPr lang="en-US" sz="2400" b="1" baseline="-25000" dirty="0">
              <a:solidFill>
                <a:srgbClr val="FF0000"/>
              </a:solidFill>
            </a:endParaRPr>
          </a:p>
        </p:txBody>
      </p:sp>
      <p:sp>
        <p:nvSpPr>
          <p:cNvPr id="138" name="Textfeld 137"/>
          <p:cNvSpPr txBox="1"/>
          <p:nvPr/>
        </p:nvSpPr>
        <p:spPr>
          <a:xfrm>
            <a:off x="2011497" y="5013176"/>
            <a:ext cx="26749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sym typeface="Wingdings" pitchFamily="2" charset="2"/>
              </a:rPr>
              <a:t>Linac: </a:t>
            </a:r>
          </a:p>
          <a:p>
            <a:r>
              <a:rPr lang="en-US" sz="2400" b="1" dirty="0" smtClean="0">
                <a:solidFill>
                  <a:srgbClr val="FF0000"/>
                </a:solidFill>
                <a:sym typeface="Wingdings" pitchFamily="2" charset="2"/>
              </a:rPr>
              <a:t>energy recovery</a:t>
            </a:r>
          </a:p>
          <a:p>
            <a:r>
              <a:rPr lang="en-US" sz="2400" b="1" dirty="0" smtClean="0">
                <a:solidFill>
                  <a:srgbClr val="FF0000"/>
                </a:solidFill>
                <a:sym typeface="Wingdings" pitchFamily="2" charset="2"/>
              </a:rPr>
              <a:t> </a:t>
            </a:r>
            <a:r>
              <a:rPr lang="en-US" sz="2400" b="1" dirty="0" smtClean="0">
                <a:solidFill>
                  <a:srgbClr val="FF0000"/>
                </a:solidFill>
              </a:rPr>
              <a:t>&lt; 5 kW </a:t>
            </a:r>
            <a:r>
              <a:rPr lang="en-US" sz="2400" b="1" dirty="0" err="1">
                <a:solidFill>
                  <a:srgbClr val="FF0000"/>
                </a:solidFill>
              </a:rPr>
              <a:t>kW</a:t>
            </a:r>
            <a:r>
              <a:rPr lang="en-US" sz="2400" b="1" baseline="-25000" dirty="0" err="1">
                <a:solidFill>
                  <a:srgbClr val="FF0000"/>
                </a:solidFill>
              </a:rPr>
              <a:t>cw</a:t>
            </a:r>
            <a:endParaRPr lang="en-US" sz="2400" b="1" baseline="-25000" dirty="0">
              <a:solidFill>
                <a:srgbClr val="FF0000"/>
              </a:solidFill>
            </a:endParaRPr>
          </a:p>
        </p:txBody>
      </p:sp>
      <p:cxnSp>
        <p:nvCxnSpPr>
          <p:cNvPr id="139" name="Gerade Verbindung mit Pfeil 138"/>
          <p:cNvCxnSpPr/>
          <p:nvPr/>
        </p:nvCxnSpPr>
        <p:spPr>
          <a:xfrm>
            <a:off x="5616183" y="2196296"/>
            <a:ext cx="24067" cy="652845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Gerade Verbindung mit Pfeil 141"/>
          <p:cNvCxnSpPr/>
          <p:nvPr/>
        </p:nvCxnSpPr>
        <p:spPr>
          <a:xfrm flipH="1" flipV="1">
            <a:off x="3050199" y="3984378"/>
            <a:ext cx="22728" cy="1028798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Gerade Verbindung mit Pfeil 143"/>
          <p:cNvCxnSpPr/>
          <p:nvPr/>
        </p:nvCxnSpPr>
        <p:spPr>
          <a:xfrm flipH="1" flipV="1">
            <a:off x="6648813" y="3042232"/>
            <a:ext cx="648072" cy="48260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920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37" grpId="0"/>
      <p:bldP spid="1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Parameters of </a:t>
            </a:r>
            <a:r>
              <a:rPr lang="en-US" dirty="0" err="1" smtClean="0"/>
              <a:t>BErlinPro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082A5A-B59D-4ACA-A900-0760C765515E}" type="slidenum">
              <a:rPr lang="de-DE" smtClean="0"/>
              <a:pPr>
                <a:defRPr/>
              </a:pPr>
              <a:t>15</a:t>
            </a:fld>
            <a:endParaRPr lang="de-DE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496516"/>
              </p:ext>
            </p:extLst>
          </p:nvPr>
        </p:nvGraphicFramePr>
        <p:xfrm>
          <a:off x="899592" y="1241317"/>
          <a:ext cx="7056785" cy="46805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86057"/>
                <a:gridCol w="4665165"/>
                <a:gridCol w="405563"/>
              </a:tblGrid>
              <a:tr h="4108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 dirty="0">
                          <a:effectLst/>
                        </a:rPr>
                        <a:t>Energy</a:t>
                      </a:r>
                      <a:endParaRPr lang="de-D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>
                          <a:effectLst/>
                        </a:rPr>
                        <a:t>~ 50 MeV</a:t>
                      </a:r>
                      <a:endParaRPr lang="de-D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4767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 kern="8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5835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>
                          <a:effectLst/>
                        </a:rPr>
                        <a:t>Merger energy</a:t>
                      </a:r>
                      <a:endParaRPr lang="de-D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>
                          <a:effectLst/>
                        </a:rPr>
                        <a:t>~ 6.5 MeV</a:t>
                      </a:r>
                      <a:endParaRPr lang="de-D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 kern="8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108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>
                          <a:effectLst/>
                        </a:rPr>
                        <a:t>Beam current</a:t>
                      </a:r>
                      <a:endParaRPr lang="de-D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>
                          <a:effectLst/>
                        </a:rPr>
                        <a:t>100 mA</a:t>
                      </a:r>
                      <a:endParaRPr lang="de-D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 kern="8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108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>
                          <a:effectLst/>
                        </a:rPr>
                        <a:t>Emittance</a:t>
                      </a:r>
                      <a:endParaRPr lang="de-D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 dirty="0">
                          <a:effectLst/>
                        </a:rPr>
                        <a:t>1 mm mrad (normalized)</a:t>
                      </a:r>
                      <a:endParaRPr lang="de-D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 kern="8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108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>
                          <a:effectLst/>
                        </a:rPr>
                        <a:t>Electron source</a:t>
                      </a:r>
                      <a:endParaRPr lang="de-D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 dirty="0" err="1">
                          <a:effectLst/>
                        </a:rPr>
                        <a:t>superconduncting</a:t>
                      </a:r>
                      <a:r>
                        <a:rPr lang="en-GB" sz="2000" kern="800" dirty="0">
                          <a:effectLst/>
                        </a:rPr>
                        <a:t> RF </a:t>
                      </a:r>
                      <a:r>
                        <a:rPr lang="en-GB" sz="2000" kern="800" dirty="0" err="1">
                          <a:effectLst/>
                        </a:rPr>
                        <a:t>photoinjector</a:t>
                      </a:r>
                      <a:endParaRPr lang="de-D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 kern="8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108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>
                          <a:effectLst/>
                        </a:rPr>
                        <a:t>Gun transmitter </a:t>
                      </a:r>
                      <a:endParaRPr lang="de-D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 dirty="0">
                          <a:effectLst/>
                        </a:rPr>
                        <a:t>270 kW 1.3 GHz </a:t>
                      </a:r>
                      <a:endParaRPr lang="de-D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 kern="8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108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>
                          <a:effectLst/>
                        </a:rPr>
                        <a:t>Booster cavities</a:t>
                      </a:r>
                      <a:endParaRPr lang="de-D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 dirty="0">
                          <a:effectLst/>
                        </a:rPr>
                        <a:t>3 x 2-cell</a:t>
                      </a:r>
                      <a:endParaRPr lang="de-D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 kern="8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3572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>
                          <a:effectLst/>
                        </a:rPr>
                        <a:t>Booster transmitter</a:t>
                      </a:r>
                      <a:endParaRPr lang="de-D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 dirty="0">
                          <a:effectLst/>
                        </a:rPr>
                        <a:t>2 x </a:t>
                      </a:r>
                      <a:r>
                        <a:rPr lang="en-GB" sz="2000" kern="800" dirty="0" smtClean="0">
                          <a:effectLst/>
                        </a:rPr>
                        <a:t>160 </a:t>
                      </a:r>
                      <a:r>
                        <a:rPr lang="en-GB" sz="2000" kern="800" dirty="0">
                          <a:effectLst/>
                        </a:rPr>
                        <a:t>(270) kW</a:t>
                      </a:r>
                      <a:endParaRPr lang="de-DE" sz="2000" dirty="0">
                        <a:effectLst/>
                      </a:endParaRPr>
                    </a:p>
                    <a:p>
                      <a:pPr indent="118745" algn="just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+ 1x 15 (200) kW</a:t>
                      </a:r>
                      <a:endParaRPr lang="de-D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 kern="8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108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>
                          <a:effectLst/>
                        </a:rPr>
                        <a:t>Linac cavities</a:t>
                      </a:r>
                      <a:endParaRPr lang="de-D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>
                          <a:effectLst/>
                        </a:rPr>
                        <a:t>3 x 7 cell</a:t>
                      </a:r>
                      <a:endParaRPr lang="de-D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 kern="8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108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>
                          <a:effectLst/>
                        </a:rPr>
                        <a:t>Linac transmitter</a:t>
                      </a:r>
                      <a:endParaRPr lang="de-DE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000" kern="800" dirty="0">
                          <a:effectLst/>
                        </a:rPr>
                        <a:t>3 x 15 kW</a:t>
                      </a:r>
                      <a:endParaRPr lang="de-DE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 kern="8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Ellipse 4"/>
          <p:cNvSpPr/>
          <p:nvPr/>
        </p:nvSpPr>
        <p:spPr>
          <a:xfrm>
            <a:off x="2796874" y="3180334"/>
            <a:ext cx="1935832" cy="608706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Ellipse 5"/>
          <p:cNvSpPr/>
          <p:nvPr/>
        </p:nvSpPr>
        <p:spPr>
          <a:xfrm>
            <a:off x="2699792" y="4005064"/>
            <a:ext cx="2304256" cy="93610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Ellipse 6"/>
          <p:cNvSpPr/>
          <p:nvPr/>
        </p:nvSpPr>
        <p:spPr>
          <a:xfrm>
            <a:off x="2771800" y="5373216"/>
            <a:ext cx="1296144" cy="72008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90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Status RF </a:t>
            </a:r>
            <a:r>
              <a:rPr lang="de-DE" dirty="0" err="1" smtClean="0"/>
              <a:t>transmitter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Berlinpro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082A5A-B59D-4ACA-A900-0760C765515E}" type="slidenum">
              <a:rPr lang="de-DE" smtClean="0"/>
              <a:pPr>
                <a:defRPr/>
              </a:pPr>
              <a:t>16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971600" y="1340768"/>
            <a:ext cx="67687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589C"/>
                </a:solidFill>
              </a:rPr>
              <a:t>Injector and Booster transmitter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589C"/>
                </a:solidFill>
              </a:rPr>
              <a:t>3 x 270 kW 1.3 GHz </a:t>
            </a:r>
            <a:r>
              <a:rPr lang="en-US" sz="2000" dirty="0" smtClean="0">
                <a:solidFill>
                  <a:srgbClr val="00589C"/>
                </a:solidFill>
              </a:rPr>
              <a:t>(linear range) klystron ordered at CPI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589C"/>
                </a:solidFill>
              </a:rPr>
              <a:t>First klystron will be delivered 2/2013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589C"/>
                </a:solidFill>
              </a:rPr>
              <a:t>Call for tender circulator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589C"/>
                </a:solidFill>
              </a:rPr>
              <a:t>We open negotiations on power supplies with FUG (similar to 80 kW transmitter of MLS)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971600" y="3815103"/>
            <a:ext cx="71287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589C"/>
                </a:solidFill>
              </a:rPr>
              <a:t>Linac transmitter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589C"/>
                </a:solidFill>
              </a:rPr>
              <a:t>15 kW 1.3 GHz </a:t>
            </a:r>
            <a:r>
              <a:rPr lang="en-US" sz="2000" dirty="0" smtClean="0">
                <a:solidFill>
                  <a:srgbClr val="00589C"/>
                </a:solidFill>
              </a:rPr>
              <a:t>solid state transmitters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589C"/>
                </a:solidFill>
              </a:rPr>
              <a:t>Call for tender try for first prototype (turnkey </a:t>
            </a:r>
            <a:r>
              <a:rPr lang="en-US" sz="2000" dirty="0">
                <a:solidFill>
                  <a:srgbClr val="00589C"/>
                </a:solidFill>
              </a:rPr>
              <a:t>by </a:t>
            </a:r>
            <a:r>
              <a:rPr lang="en-US" sz="2000" dirty="0" smtClean="0">
                <a:solidFill>
                  <a:srgbClr val="00589C"/>
                </a:solidFill>
              </a:rPr>
              <a:t>industry) planned soon</a:t>
            </a:r>
          </a:p>
          <a:p>
            <a:endParaRPr lang="en-US" sz="2000" dirty="0">
              <a:solidFill>
                <a:srgbClr val="00589C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 rot="20494195">
            <a:off x="3775703" y="4975589"/>
            <a:ext cx="5335261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We are searching for ~ </a:t>
            </a:r>
            <a:r>
              <a:rPr lang="en-US" sz="2400" dirty="0" smtClean="0">
                <a:solidFill>
                  <a:srgbClr val="FF0000"/>
                </a:solidFill>
              </a:rPr>
              <a:t>3x70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m long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 65 kV 25 A </a:t>
            </a:r>
            <a:r>
              <a:rPr lang="en-US" sz="2400" dirty="0" smtClean="0">
                <a:solidFill>
                  <a:srgbClr val="FF0000"/>
                </a:solidFill>
              </a:rPr>
              <a:t>two poles cable</a:t>
            </a:r>
          </a:p>
          <a:p>
            <a:pPr algn="ctr"/>
            <a:r>
              <a:rPr lang="en-US" sz="2400" dirty="0">
                <a:solidFill>
                  <a:srgbClr val="FF0000"/>
                </a:solidFill>
              </a:rPr>
              <a:t>o</a:t>
            </a:r>
            <a:r>
              <a:rPr lang="en-US" sz="2400" smtClean="0">
                <a:solidFill>
                  <a:srgbClr val="FF0000"/>
                </a:solidFill>
              </a:rPr>
              <a:t>r </a:t>
            </a:r>
            <a:r>
              <a:rPr lang="en-US" sz="2400" dirty="0" smtClean="0">
                <a:solidFill>
                  <a:srgbClr val="FF0000"/>
                </a:solidFill>
              </a:rPr>
              <a:t>6x70m </a:t>
            </a:r>
            <a:r>
              <a:rPr lang="en-US" sz="2400" smtClean="0">
                <a:solidFill>
                  <a:srgbClr val="FF0000"/>
                </a:solidFill>
              </a:rPr>
              <a:t>1 pole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28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Coupler for injector cavities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082A5A-B59D-4ACA-A900-0760C765515E}" type="slidenum">
              <a:rPr lang="de-DE" smtClean="0"/>
              <a:pPr>
                <a:defRPr/>
              </a:pPr>
              <a:t>17</a:t>
            </a:fld>
            <a:endParaRPr lang="de-DE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962872"/>
              </p:ext>
            </p:extLst>
          </p:nvPr>
        </p:nvGraphicFramePr>
        <p:xfrm>
          <a:off x="611560" y="1431360"/>
          <a:ext cx="7776864" cy="5184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Präsentation" r:id="rId4" imgW="24301594" imgH="16200178" progId="PowerPoint.Show.8">
                  <p:embed/>
                </p:oleObj>
              </mc:Choice>
              <mc:Fallback>
                <p:oleObj name="Präsentation" r:id="rId4" imgW="24301594" imgH="16200178" progId="PowerPoint.Show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1431360"/>
                        <a:ext cx="7776864" cy="51845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5220072" y="1454560"/>
            <a:ext cx="26642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rgbClr val="00589C"/>
                </a:solidFill>
              </a:rPr>
              <a:t>Cornell Koppler</a:t>
            </a:r>
          </a:p>
          <a:p>
            <a:r>
              <a:rPr lang="de-DE" dirty="0" smtClean="0">
                <a:solidFill>
                  <a:srgbClr val="00589C"/>
                </a:solidFill>
              </a:rPr>
              <a:t>60 kW </a:t>
            </a:r>
            <a:r>
              <a:rPr lang="de-DE" dirty="0" err="1" smtClean="0">
                <a:solidFill>
                  <a:srgbClr val="00589C"/>
                </a:solidFill>
              </a:rPr>
              <a:t>cw</a:t>
            </a:r>
            <a:r>
              <a:rPr lang="de-DE" dirty="0" smtClean="0">
                <a:solidFill>
                  <a:srgbClr val="00589C"/>
                </a:solidFill>
              </a:rPr>
              <a:t> </a:t>
            </a:r>
            <a:r>
              <a:rPr lang="de-DE" dirty="0" err="1" smtClean="0">
                <a:solidFill>
                  <a:srgbClr val="00589C"/>
                </a:solidFill>
              </a:rPr>
              <a:t>tested</a:t>
            </a:r>
            <a:endParaRPr lang="de-DE" dirty="0">
              <a:solidFill>
                <a:srgbClr val="00589C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331640" y="5877272"/>
            <a:ext cx="63367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rgbClr val="00589C"/>
                </a:solidFill>
              </a:rPr>
              <a:t>KEK Koppler  </a:t>
            </a:r>
            <a:r>
              <a:rPr lang="de-DE" dirty="0" smtClean="0">
                <a:solidFill>
                  <a:srgbClr val="00589C"/>
                </a:solidFill>
              </a:rPr>
              <a:t>170 </a:t>
            </a:r>
            <a:r>
              <a:rPr lang="de-DE" dirty="0">
                <a:solidFill>
                  <a:srgbClr val="00589C"/>
                </a:solidFill>
              </a:rPr>
              <a:t>kW </a:t>
            </a:r>
            <a:r>
              <a:rPr lang="de-DE" dirty="0" err="1">
                <a:solidFill>
                  <a:srgbClr val="00589C"/>
                </a:solidFill>
              </a:rPr>
              <a:t>cw</a:t>
            </a:r>
            <a:r>
              <a:rPr lang="de-DE" dirty="0">
                <a:solidFill>
                  <a:srgbClr val="00589C"/>
                </a:solidFill>
              </a:rPr>
              <a:t> </a:t>
            </a:r>
            <a:r>
              <a:rPr lang="de-DE" dirty="0" err="1" smtClean="0">
                <a:solidFill>
                  <a:srgbClr val="00589C"/>
                </a:solidFill>
              </a:rPr>
              <a:t>planned</a:t>
            </a:r>
            <a:r>
              <a:rPr lang="de-DE" dirty="0" smtClean="0">
                <a:solidFill>
                  <a:srgbClr val="00589C"/>
                </a:solidFill>
              </a:rPr>
              <a:t> </a:t>
            </a:r>
            <a:r>
              <a:rPr lang="de-DE" dirty="0" err="1" smtClean="0">
                <a:solidFill>
                  <a:srgbClr val="00589C"/>
                </a:solidFill>
              </a:rPr>
              <a:t>by</a:t>
            </a:r>
            <a:r>
              <a:rPr lang="de-DE" dirty="0" smtClean="0">
                <a:solidFill>
                  <a:srgbClr val="00589C"/>
                </a:solidFill>
              </a:rPr>
              <a:t> cERL (KEK) </a:t>
            </a:r>
          </a:p>
          <a:p>
            <a:r>
              <a:rPr lang="de-DE" dirty="0" smtClean="0">
                <a:solidFill>
                  <a:srgbClr val="00589C"/>
                </a:solidFill>
              </a:rPr>
              <a:t>50 </a:t>
            </a:r>
            <a:r>
              <a:rPr lang="de-DE" dirty="0" err="1" smtClean="0">
                <a:solidFill>
                  <a:srgbClr val="00589C"/>
                </a:solidFill>
              </a:rPr>
              <a:t>kWcw</a:t>
            </a:r>
            <a:r>
              <a:rPr lang="de-DE" dirty="0" smtClean="0">
                <a:solidFill>
                  <a:srgbClr val="00589C"/>
                </a:solidFill>
              </a:rPr>
              <a:t> </a:t>
            </a:r>
            <a:r>
              <a:rPr lang="de-DE" dirty="0" err="1" smtClean="0">
                <a:solidFill>
                  <a:srgbClr val="00589C"/>
                </a:solidFill>
              </a:rPr>
              <a:t>and</a:t>
            </a:r>
            <a:r>
              <a:rPr lang="de-DE" dirty="0" smtClean="0">
                <a:solidFill>
                  <a:srgbClr val="00589C"/>
                </a:solidFill>
              </a:rPr>
              <a:t>  &gt;100 kW </a:t>
            </a:r>
            <a:r>
              <a:rPr lang="de-DE" dirty="0" err="1" smtClean="0">
                <a:solidFill>
                  <a:srgbClr val="00589C"/>
                </a:solidFill>
              </a:rPr>
              <a:t>long</a:t>
            </a:r>
            <a:r>
              <a:rPr lang="de-DE" dirty="0" smtClean="0">
                <a:solidFill>
                  <a:srgbClr val="00589C"/>
                </a:solidFill>
              </a:rPr>
              <a:t> puls </a:t>
            </a:r>
            <a:r>
              <a:rPr lang="de-DE" dirty="0" err="1" smtClean="0">
                <a:solidFill>
                  <a:srgbClr val="00589C"/>
                </a:solidFill>
              </a:rPr>
              <a:t>tested</a:t>
            </a:r>
            <a:endParaRPr lang="de-DE" dirty="0">
              <a:solidFill>
                <a:srgbClr val="00589C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323528" y="756082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589C"/>
                </a:solidFill>
              </a:rPr>
              <a:t>At the high power injector cavities we will use two couplers each cavity to reduce coupler kicks and reduce power level per coupler</a:t>
            </a:r>
            <a:endParaRPr lang="en-US" sz="2000" dirty="0">
              <a:solidFill>
                <a:srgbClr val="0058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07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feld 6"/>
          <p:cNvSpPr txBox="1">
            <a:spLocks noChangeArrowheads="1"/>
          </p:cNvSpPr>
          <p:nvPr/>
        </p:nvSpPr>
        <p:spPr bwMode="auto">
          <a:xfrm>
            <a:off x="492125" y="4151313"/>
            <a:ext cx="80645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2" eaLnBrk="1" hangingPunct="1">
              <a:buFont typeface="Arial" pitchFamily="34" charset="0"/>
              <a:buChar char="•"/>
            </a:pPr>
            <a:r>
              <a:rPr lang="en-US" dirty="0">
                <a:solidFill>
                  <a:srgbClr val="00589C"/>
                </a:solidFill>
                <a:sym typeface="Wingdings" pitchFamily="2" charset="2"/>
              </a:rPr>
              <a:t>Own design</a:t>
            </a:r>
            <a:endParaRPr lang="en-US" dirty="0">
              <a:solidFill>
                <a:srgbClr val="00589C"/>
              </a:solidFill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en-US" dirty="0">
                <a:solidFill>
                  <a:srgbClr val="00589C"/>
                </a:solidFill>
              </a:rPr>
              <a:t>Electron source module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dirty="0">
                <a:solidFill>
                  <a:srgbClr val="00589C"/>
                </a:solidFill>
              </a:rPr>
              <a:t>In parallel to booster module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dirty="0">
                <a:solidFill>
                  <a:srgbClr val="00589C"/>
                </a:solidFill>
              </a:rPr>
              <a:t>Linac module </a:t>
            </a:r>
            <a:r>
              <a:rPr lang="en-US" dirty="0">
                <a:solidFill>
                  <a:srgbClr val="00589C"/>
                </a:solidFill>
                <a:sym typeface="Wingdings" pitchFamily="2" charset="2"/>
              </a:rPr>
              <a:t> not action</a:t>
            </a:r>
            <a:endParaRPr lang="en-US" dirty="0">
              <a:solidFill>
                <a:srgbClr val="00589C"/>
              </a:solidFill>
            </a:endParaRPr>
          </a:p>
          <a:p>
            <a:pPr lvl="1" eaLnBrk="1" hangingPunct="1">
              <a:buFont typeface="Arial" pitchFamily="34" charset="0"/>
              <a:buChar char="•"/>
            </a:pPr>
            <a:endParaRPr lang="en-US" dirty="0">
              <a:solidFill>
                <a:srgbClr val="00589C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sz="2400" dirty="0" smtClean="0"/>
              <a:t>Status </a:t>
            </a:r>
            <a:r>
              <a:rPr lang="de-DE" sz="2400" dirty="0" err="1" smtClean="0"/>
              <a:t>Cold</a:t>
            </a:r>
            <a:r>
              <a:rPr lang="de-DE" sz="2400" dirty="0" smtClean="0"/>
              <a:t> </a:t>
            </a:r>
            <a:r>
              <a:rPr lang="de-DE" sz="2400" dirty="0" err="1" smtClean="0"/>
              <a:t>Mass</a:t>
            </a:r>
            <a:endParaRPr lang="de-DE" sz="2400" dirty="0"/>
          </a:p>
        </p:txBody>
      </p:sp>
      <p:sp>
        <p:nvSpPr>
          <p:cNvPr id="7172" name="Foliennummernplatzhalter 5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2A7B936-B1F8-4EA0-AFEC-667C28441A2A}" type="slidenum">
              <a:rPr lang="de-DE" smtClean="0">
                <a:solidFill>
                  <a:srgbClr val="00589C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de-DE" smtClean="0">
              <a:solidFill>
                <a:srgbClr val="00589C"/>
              </a:solidFill>
            </a:endParaRPr>
          </a:p>
        </p:txBody>
      </p:sp>
      <p:sp>
        <p:nvSpPr>
          <p:cNvPr id="7173" name="Textfeld 6"/>
          <p:cNvSpPr txBox="1">
            <a:spLocks noChangeArrowheads="1"/>
          </p:cNvSpPr>
          <p:nvPr/>
        </p:nvSpPr>
        <p:spPr bwMode="auto">
          <a:xfrm>
            <a:off x="492124" y="787400"/>
            <a:ext cx="847236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r>
              <a:rPr lang="en-US" dirty="0">
                <a:solidFill>
                  <a:srgbClr val="00589C"/>
                </a:solidFill>
              </a:rPr>
              <a:t>Booster module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dirty="0">
                <a:solidFill>
                  <a:srgbClr val="00589C"/>
                </a:solidFill>
              </a:rPr>
              <a:t>Implementation of  KEK coupler now clear, not compatible with Cornell module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dirty="0">
                <a:solidFill>
                  <a:srgbClr val="00589C"/>
                </a:solidFill>
              </a:rPr>
              <a:t>Calculations if it is possible to increase power level of Cornell coupler  to stay on Cornell modules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dirty="0">
                <a:solidFill>
                  <a:srgbClr val="00589C"/>
                </a:solidFill>
              </a:rPr>
              <a:t>Rough drawings of KEK module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dirty="0">
                <a:solidFill>
                  <a:srgbClr val="00589C"/>
                </a:solidFill>
              </a:rPr>
              <a:t>Budget price for KEK module asked for quotation at </a:t>
            </a:r>
            <a:r>
              <a:rPr lang="en-US" dirty="0" smtClean="0">
                <a:solidFill>
                  <a:srgbClr val="00589C"/>
                </a:solidFill>
              </a:rPr>
              <a:t>Mitsubishi Heavy Ind.</a:t>
            </a:r>
            <a:endParaRPr lang="en-US" dirty="0">
              <a:solidFill>
                <a:srgbClr val="00589C"/>
              </a:solidFill>
            </a:endParaRPr>
          </a:p>
          <a:p>
            <a:pPr lvl="1" eaLnBrk="1" hangingPunct="1">
              <a:buFont typeface="Arial" pitchFamily="34" charset="0"/>
              <a:buChar char="•"/>
            </a:pPr>
            <a:r>
              <a:rPr lang="en-US" dirty="0" err="1">
                <a:solidFill>
                  <a:srgbClr val="00589C"/>
                </a:solidFill>
              </a:rPr>
              <a:t>Decission</a:t>
            </a:r>
            <a:r>
              <a:rPr lang="en-US" dirty="0">
                <a:solidFill>
                  <a:srgbClr val="00589C"/>
                </a:solidFill>
              </a:rPr>
              <a:t> of module type in preparation (this fall):</a:t>
            </a:r>
          </a:p>
        </p:txBody>
      </p:sp>
      <p:sp>
        <p:nvSpPr>
          <p:cNvPr id="20" name="Textfeld 6"/>
          <p:cNvSpPr txBox="1">
            <a:spLocks noChangeArrowheads="1"/>
          </p:cNvSpPr>
          <p:nvPr/>
        </p:nvSpPr>
        <p:spPr bwMode="auto">
          <a:xfrm>
            <a:off x="492125" y="3078163"/>
            <a:ext cx="8064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2" eaLnBrk="1" hangingPunct="1">
              <a:buFont typeface="Arial" pitchFamily="34" charset="0"/>
              <a:buChar char="•"/>
            </a:pPr>
            <a:r>
              <a:rPr lang="en-US">
                <a:solidFill>
                  <a:srgbClr val="00589C"/>
                </a:solidFill>
              </a:rPr>
              <a:t>Modified KEK module </a:t>
            </a:r>
            <a:r>
              <a:rPr lang="en-US">
                <a:solidFill>
                  <a:srgbClr val="00589C"/>
                </a:solidFill>
                <a:sym typeface="Wingdings" pitchFamily="2" charset="2"/>
              </a:rPr>
              <a:t>or</a:t>
            </a:r>
          </a:p>
        </p:txBody>
      </p:sp>
      <p:sp>
        <p:nvSpPr>
          <p:cNvPr id="21" name="Textfeld 6"/>
          <p:cNvSpPr txBox="1">
            <a:spLocks noChangeArrowheads="1"/>
          </p:cNvSpPr>
          <p:nvPr/>
        </p:nvSpPr>
        <p:spPr bwMode="auto">
          <a:xfrm>
            <a:off x="493713" y="3433763"/>
            <a:ext cx="8064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2" eaLnBrk="1" hangingPunct="1">
              <a:buFont typeface="Arial" pitchFamily="34" charset="0"/>
              <a:buChar char="•"/>
            </a:pPr>
            <a:r>
              <a:rPr lang="en-US">
                <a:solidFill>
                  <a:srgbClr val="00589C"/>
                </a:solidFill>
                <a:sym typeface="Wingdings" pitchFamily="2" charset="2"/>
              </a:rPr>
              <a:t>Cornell module with modified couplers or</a:t>
            </a:r>
          </a:p>
        </p:txBody>
      </p:sp>
      <p:sp>
        <p:nvSpPr>
          <p:cNvPr id="23" name="Textfeld 6"/>
          <p:cNvSpPr txBox="1">
            <a:spLocks noChangeArrowheads="1"/>
          </p:cNvSpPr>
          <p:nvPr/>
        </p:nvSpPr>
        <p:spPr bwMode="auto">
          <a:xfrm>
            <a:off x="492125" y="3803650"/>
            <a:ext cx="8064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2" eaLnBrk="1" hangingPunct="1">
              <a:buFont typeface="Arial" pitchFamily="34" charset="0"/>
              <a:buChar char="•"/>
            </a:pPr>
            <a:r>
              <a:rPr lang="en-US">
                <a:solidFill>
                  <a:srgbClr val="00589C"/>
                </a:solidFill>
                <a:sym typeface="Wingdings" pitchFamily="2" charset="2"/>
              </a:rPr>
              <a:t>FZD (SNS) module or</a:t>
            </a:r>
          </a:p>
        </p:txBody>
      </p:sp>
      <p:grpSp>
        <p:nvGrpSpPr>
          <p:cNvPr id="4" name="Gruppieren 3"/>
          <p:cNvGrpSpPr>
            <a:grpSpLocks/>
          </p:cNvGrpSpPr>
          <p:nvPr/>
        </p:nvGrpSpPr>
        <p:grpSpPr bwMode="auto">
          <a:xfrm>
            <a:off x="493713" y="5357813"/>
            <a:ext cx="1746250" cy="1455737"/>
            <a:chOff x="493048" y="5357439"/>
            <a:chExt cx="1746920" cy="1456327"/>
          </a:xfrm>
        </p:grpSpPr>
        <p:pic>
          <p:nvPicPr>
            <p:cNvPr id="7184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048" y="5357439"/>
              <a:ext cx="1654903" cy="12185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85" name="Textfeld 2"/>
            <p:cNvSpPr txBox="1">
              <a:spLocks noChangeArrowheads="1"/>
            </p:cNvSpPr>
            <p:nvPr/>
          </p:nvSpPr>
          <p:spPr bwMode="auto">
            <a:xfrm>
              <a:off x="583784" y="6444434"/>
              <a:ext cx="165618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de-DE">
                  <a:solidFill>
                    <a:srgbClr val="00589C"/>
                  </a:solidFill>
                </a:rPr>
                <a:t>KEK module</a:t>
              </a:r>
            </a:p>
          </p:txBody>
        </p:sp>
      </p:grpSp>
      <p:grpSp>
        <p:nvGrpSpPr>
          <p:cNvPr id="24" name="Gruppieren 23"/>
          <p:cNvGrpSpPr>
            <a:grpSpLocks/>
          </p:cNvGrpSpPr>
          <p:nvPr/>
        </p:nvGrpSpPr>
        <p:grpSpPr bwMode="auto">
          <a:xfrm>
            <a:off x="2500313" y="5303838"/>
            <a:ext cx="3916362" cy="1481137"/>
            <a:chOff x="2500360" y="5304306"/>
            <a:chExt cx="3916001" cy="1480466"/>
          </a:xfrm>
        </p:grpSpPr>
        <p:pic>
          <p:nvPicPr>
            <p:cNvPr id="7182" name="Picture 1" descr="098_ASSEMBLY_STEP9 sec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907" b="33601"/>
            <a:stretch>
              <a:fillRect/>
            </a:stretch>
          </p:blipFill>
          <p:spPr bwMode="auto">
            <a:xfrm>
              <a:off x="2500360" y="5304306"/>
              <a:ext cx="3916001" cy="1324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3" name="Textfeld 24"/>
            <p:cNvSpPr txBox="1">
              <a:spLocks noChangeArrowheads="1"/>
            </p:cNvSpPr>
            <p:nvPr/>
          </p:nvSpPr>
          <p:spPr bwMode="auto">
            <a:xfrm>
              <a:off x="4067944" y="6415440"/>
              <a:ext cx="201622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de-DE">
                  <a:solidFill>
                    <a:srgbClr val="00589C"/>
                  </a:solidFill>
                </a:rPr>
                <a:t>Cornell module</a:t>
              </a:r>
            </a:p>
          </p:txBody>
        </p:sp>
      </p:grpSp>
      <p:grpSp>
        <p:nvGrpSpPr>
          <p:cNvPr id="27" name="Gruppieren 26"/>
          <p:cNvGrpSpPr>
            <a:grpSpLocks/>
          </p:cNvGrpSpPr>
          <p:nvPr/>
        </p:nvGrpSpPr>
        <p:grpSpPr bwMode="auto">
          <a:xfrm>
            <a:off x="6516688" y="5278438"/>
            <a:ext cx="1946275" cy="1560512"/>
            <a:chOff x="6516216" y="5278940"/>
            <a:chExt cx="1946898" cy="1560192"/>
          </a:xfrm>
        </p:grpSpPr>
        <p:pic>
          <p:nvPicPr>
            <p:cNvPr id="7180" name="Picture 2" descr="d:\Profile\fsv\Desktop\Daten_HZB\BERLinPro\BERLinPro_Cool_Systems\Cold_Mass\Gunmodul\Gunmodul_Rossendorf\SRF-S2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216" y="5278940"/>
              <a:ext cx="1946898" cy="137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1" name="Textfeld 25"/>
            <p:cNvSpPr txBox="1">
              <a:spLocks noChangeArrowheads="1"/>
            </p:cNvSpPr>
            <p:nvPr/>
          </p:nvSpPr>
          <p:spPr bwMode="auto">
            <a:xfrm>
              <a:off x="6806930" y="6469800"/>
              <a:ext cx="165618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de-DE">
                  <a:solidFill>
                    <a:srgbClr val="00589C"/>
                  </a:solidFill>
                </a:rPr>
                <a:t>FZD module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210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0" grpId="0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sz="2400" dirty="0" smtClean="0"/>
              <a:t>Status Cavity </a:t>
            </a:r>
            <a:r>
              <a:rPr lang="de-DE" sz="2400" dirty="0" err="1" smtClean="0"/>
              <a:t>development</a:t>
            </a:r>
            <a:r>
              <a:rPr lang="de-DE" sz="2400" dirty="0" smtClean="0"/>
              <a:t> (Linac)</a:t>
            </a:r>
            <a:endParaRPr lang="en-US" sz="2400" dirty="0"/>
          </a:p>
        </p:txBody>
      </p:sp>
      <p:sp>
        <p:nvSpPr>
          <p:cNvPr id="5123" name="Foliennummernplatzhalter 5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8849FEB-23C4-4856-95D1-26954C16C988}" type="slidenum">
              <a:rPr lang="de-DE" smtClean="0">
                <a:solidFill>
                  <a:srgbClr val="00589C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de-DE" smtClean="0">
              <a:solidFill>
                <a:srgbClr val="00589C"/>
              </a:solidFill>
            </a:endParaRPr>
          </a:p>
        </p:txBody>
      </p:sp>
      <p:sp>
        <p:nvSpPr>
          <p:cNvPr id="5124" name="Rechteck 6"/>
          <p:cNvSpPr>
            <a:spLocks noChangeArrowheads="1"/>
          </p:cNvSpPr>
          <p:nvPr/>
        </p:nvSpPr>
        <p:spPr bwMode="auto">
          <a:xfrm>
            <a:off x="395288" y="738188"/>
            <a:ext cx="7632700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>
                <a:solidFill>
                  <a:srgbClr val="00589C"/>
                </a:solidFill>
              </a:rPr>
              <a:t>Linac cavities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>
                <a:solidFill>
                  <a:srgbClr val="00589C"/>
                </a:solidFill>
              </a:rPr>
              <a:t>DoHRo </a:t>
            </a:r>
            <a:r>
              <a:rPr lang="en-US" dirty="0" err="1" smtClean="0">
                <a:solidFill>
                  <a:srgbClr val="00589C"/>
                </a:solidFill>
              </a:rPr>
              <a:t>Verbundforschung</a:t>
            </a:r>
            <a:r>
              <a:rPr lang="en-US" dirty="0" smtClean="0">
                <a:solidFill>
                  <a:srgbClr val="00589C"/>
                </a:solidFill>
              </a:rPr>
              <a:t> with Universities Dortmund &amp; Rostock Cell </a:t>
            </a:r>
            <a:r>
              <a:rPr lang="en-US" dirty="0">
                <a:solidFill>
                  <a:srgbClr val="00589C"/>
                </a:solidFill>
              </a:rPr>
              <a:t>shape C</a:t>
            </a:r>
            <a:r>
              <a:rPr lang="en-US" dirty="0" smtClean="0">
                <a:solidFill>
                  <a:srgbClr val="00589C"/>
                </a:solidFill>
              </a:rPr>
              <a:t>ornell </a:t>
            </a:r>
            <a:r>
              <a:rPr lang="en-US" dirty="0">
                <a:solidFill>
                  <a:srgbClr val="00589C"/>
                </a:solidFill>
                <a:sym typeface="Wingdings" pitchFamily="2" charset="2"/>
              </a:rPr>
              <a:t></a:t>
            </a:r>
            <a:r>
              <a:rPr lang="en-US" dirty="0" err="1">
                <a:solidFill>
                  <a:srgbClr val="00589C"/>
                </a:solidFill>
                <a:sym typeface="Wingdings" pitchFamily="2" charset="2"/>
              </a:rPr>
              <a:t>Jlab</a:t>
            </a:r>
            <a:endParaRPr lang="en-US" dirty="0">
              <a:solidFill>
                <a:srgbClr val="00589C"/>
              </a:solidFill>
              <a:sym typeface="Wingdings" pitchFamily="2" charset="2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>
                <a:solidFill>
                  <a:srgbClr val="00589C"/>
                </a:solidFill>
                <a:sym typeface="Wingdings" pitchFamily="2" charset="2"/>
              </a:rPr>
              <a:t>5 or 6 WG, optimize WG assembly</a:t>
            </a:r>
            <a:br>
              <a:rPr lang="en-US" dirty="0">
                <a:solidFill>
                  <a:srgbClr val="00589C"/>
                </a:solidFill>
                <a:sym typeface="Wingdings" pitchFamily="2" charset="2"/>
              </a:rPr>
            </a:br>
            <a:r>
              <a:rPr lang="en-US" dirty="0">
                <a:solidFill>
                  <a:srgbClr val="00589C"/>
                </a:solidFill>
                <a:sym typeface="Wingdings" pitchFamily="2" charset="2"/>
              </a:rPr>
              <a:t/>
            </a:r>
            <a:br>
              <a:rPr lang="en-US" dirty="0">
                <a:solidFill>
                  <a:srgbClr val="00589C"/>
                </a:solidFill>
                <a:sym typeface="Wingdings" pitchFamily="2" charset="2"/>
              </a:rPr>
            </a:br>
            <a:r>
              <a:rPr lang="en-US" dirty="0">
                <a:solidFill>
                  <a:srgbClr val="00589C"/>
                </a:solidFill>
                <a:sym typeface="Wingdings" pitchFamily="2" charset="2"/>
              </a:rPr>
              <a:t/>
            </a:r>
            <a:br>
              <a:rPr lang="en-US" dirty="0">
                <a:solidFill>
                  <a:srgbClr val="00589C"/>
                </a:solidFill>
                <a:sym typeface="Wingdings" pitchFamily="2" charset="2"/>
              </a:rPr>
            </a:br>
            <a:r>
              <a:rPr lang="en-US" dirty="0">
                <a:solidFill>
                  <a:srgbClr val="00589C"/>
                </a:solidFill>
                <a:sym typeface="Wingdings" pitchFamily="2" charset="2"/>
              </a:rPr>
              <a:t/>
            </a:r>
            <a:br>
              <a:rPr lang="en-US" dirty="0">
                <a:solidFill>
                  <a:srgbClr val="00589C"/>
                </a:solidFill>
                <a:sym typeface="Wingdings" pitchFamily="2" charset="2"/>
              </a:rPr>
            </a:br>
            <a:r>
              <a:rPr lang="en-US" dirty="0">
                <a:solidFill>
                  <a:srgbClr val="00589C"/>
                </a:solidFill>
                <a:sym typeface="Wingdings" pitchFamily="2" charset="2"/>
              </a:rPr>
              <a:t/>
            </a:r>
            <a:br>
              <a:rPr lang="en-US" dirty="0">
                <a:solidFill>
                  <a:srgbClr val="00589C"/>
                </a:solidFill>
                <a:sym typeface="Wingdings" pitchFamily="2" charset="2"/>
              </a:rPr>
            </a:br>
            <a:r>
              <a:rPr lang="en-US" dirty="0">
                <a:solidFill>
                  <a:srgbClr val="00589C"/>
                </a:solidFill>
                <a:sym typeface="Wingdings" pitchFamily="2" charset="2"/>
              </a:rPr>
              <a:t/>
            </a:r>
            <a:br>
              <a:rPr lang="en-US" dirty="0">
                <a:solidFill>
                  <a:srgbClr val="00589C"/>
                </a:solidFill>
                <a:sym typeface="Wingdings" pitchFamily="2" charset="2"/>
              </a:rPr>
            </a:br>
            <a:r>
              <a:rPr lang="en-US" dirty="0">
                <a:solidFill>
                  <a:srgbClr val="00589C"/>
                </a:solidFill>
                <a:sym typeface="Wingdings" pitchFamily="2" charset="2"/>
              </a:rPr>
              <a:t/>
            </a:r>
            <a:br>
              <a:rPr lang="en-US" dirty="0">
                <a:solidFill>
                  <a:srgbClr val="00589C"/>
                </a:solidFill>
                <a:sym typeface="Wingdings" pitchFamily="2" charset="2"/>
              </a:rPr>
            </a:br>
            <a:endParaRPr lang="en-US" dirty="0">
              <a:solidFill>
                <a:srgbClr val="00589C"/>
              </a:solidFill>
              <a:sym typeface="Wingdings" pitchFamily="2" charset="2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>
                <a:solidFill>
                  <a:srgbClr val="00589C"/>
                </a:solidFill>
                <a:sym typeface="Wingdings" pitchFamily="2" charset="2"/>
              </a:rPr>
              <a:t>Mode calculations to determine HOM (</a:t>
            </a:r>
            <a:r>
              <a:rPr lang="en-US" dirty="0" err="1">
                <a:solidFill>
                  <a:srgbClr val="00589C"/>
                </a:solidFill>
                <a:sym typeface="Wingdings" pitchFamily="2" charset="2"/>
              </a:rPr>
              <a:t>Verbundforschungsmeeting</a:t>
            </a:r>
            <a:r>
              <a:rPr lang="en-US" dirty="0">
                <a:solidFill>
                  <a:srgbClr val="00589C"/>
                </a:solidFill>
                <a:sym typeface="Wingdings" pitchFamily="2" charset="2"/>
              </a:rPr>
              <a:t> Rostock) spectrum for BBU calculations</a:t>
            </a:r>
            <a:endParaRPr lang="en-US" dirty="0">
              <a:solidFill>
                <a:srgbClr val="00589C"/>
              </a:solidFill>
            </a:endParaRPr>
          </a:p>
        </p:txBody>
      </p:sp>
      <p:pic>
        <p:nvPicPr>
          <p:cNvPr id="512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700588"/>
            <a:ext cx="3384550" cy="211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4627563"/>
            <a:ext cx="360045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Textfeld 11"/>
          <p:cNvSpPr txBox="1">
            <a:spLocks noChangeArrowheads="1"/>
          </p:cNvSpPr>
          <p:nvPr/>
        </p:nvSpPr>
        <p:spPr bwMode="auto">
          <a:xfrm>
            <a:off x="5724525" y="6308725"/>
            <a:ext cx="1081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400"/>
              <a:t>H.W. Glock</a:t>
            </a:r>
          </a:p>
        </p:txBody>
      </p:sp>
      <p:sp>
        <p:nvSpPr>
          <p:cNvPr id="5130" name="Textfeld 12"/>
          <p:cNvSpPr txBox="1">
            <a:spLocks noChangeArrowheads="1"/>
          </p:cNvSpPr>
          <p:nvPr/>
        </p:nvSpPr>
        <p:spPr bwMode="auto">
          <a:xfrm>
            <a:off x="3059113" y="6381750"/>
            <a:ext cx="1082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400"/>
              <a:t>H.W. Glock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1" y="1988840"/>
            <a:ext cx="3671887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088" y="1988840"/>
            <a:ext cx="3759200" cy="170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840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outline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082A5A-B59D-4ACA-A900-0760C765515E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71600" y="1124744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589C"/>
                </a:solidFill>
              </a:rPr>
              <a:t>BESSY II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589C"/>
                </a:solidFill>
              </a:rPr>
              <a:t>Some aging devices at BESSY II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589C"/>
                </a:solidFill>
              </a:rPr>
              <a:t>Status klystrons BESSY II</a:t>
            </a:r>
            <a:endParaRPr lang="en-US" sz="2800" dirty="0">
              <a:solidFill>
                <a:srgbClr val="00589C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971600" y="3068960"/>
            <a:ext cx="756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589C"/>
                </a:solidFill>
              </a:rPr>
              <a:t>BERLinPro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589C"/>
                </a:solidFill>
              </a:rPr>
              <a:t>ERL physics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589C"/>
                </a:solidFill>
              </a:rPr>
              <a:t>Project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589C"/>
                </a:solidFill>
              </a:rPr>
              <a:t>Transmitters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589C"/>
                </a:solidFill>
              </a:rPr>
              <a:t>Cavities, couplers and modules</a:t>
            </a:r>
            <a:endParaRPr lang="en-US" sz="2800" dirty="0">
              <a:solidFill>
                <a:srgbClr val="0058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sz="2400" dirty="0" smtClean="0"/>
              <a:t>Cavity </a:t>
            </a:r>
            <a:r>
              <a:rPr lang="de-DE" sz="2400" dirty="0" err="1" smtClean="0"/>
              <a:t>development</a:t>
            </a:r>
            <a:r>
              <a:rPr lang="de-DE" sz="2400" dirty="0" smtClean="0"/>
              <a:t> (</a:t>
            </a:r>
            <a:r>
              <a:rPr lang="de-DE" sz="2400" dirty="0" err="1" smtClean="0"/>
              <a:t>photo</a:t>
            </a:r>
            <a:r>
              <a:rPr lang="de-DE" sz="2400" dirty="0" smtClean="0"/>
              <a:t> </a:t>
            </a:r>
            <a:r>
              <a:rPr lang="de-DE" sz="2400" dirty="0" err="1" smtClean="0"/>
              <a:t>Injector</a:t>
            </a:r>
            <a:r>
              <a:rPr lang="de-DE" sz="2400" dirty="0" smtClean="0"/>
              <a:t>)</a:t>
            </a:r>
            <a:endParaRPr lang="de-DE" sz="2400" dirty="0"/>
          </a:p>
        </p:txBody>
      </p:sp>
      <p:sp>
        <p:nvSpPr>
          <p:cNvPr id="4099" name="Foliennummernplatzhalter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8A8C99C-4FBE-4778-BD6C-2BBC6AAC8A88}" type="slidenum">
              <a:rPr lang="de-DE" smtClean="0">
                <a:solidFill>
                  <a:srgbClr val="00589C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de-DE" smtClean="0">
              <a:solidFill>
                <a:srgbClr val="00589C"/>
              </a:solidFill>
            </a:endParaRPr>
          </a:p>
        </p:txBody>
      </p:sp>
      <p:sp>
        <p:nvSpPr>
          <p:cNvPr id="4100" name="Textfeld 6"/>
          <p:cNvSpPr txBox="1">
            <a:spLocks noChangeArrowheads="1"/>
          </p:cNvSpPr>
          <p:nvPr/>
        </p:nvSpPr>
        <p:spPr bwMode="auto">
          <a:xfrm>
            <a:off x="755650" y="765175"/>
            <a:ext cx="8064500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r>
              <a:rPr lang="en-US" b="1" dirty="0">
                <a:solidFill>
                  <a:srgbClr val="00589C"/>
                </a:solidFill>
              </a:rPr>
              <a:t>Electron source cavity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dirty="0">
                <a:solidFill>
                  <a:srgbClr val="00589C"/>
                </a:solidFill>
              </a:rPr>
              <a:t>Started parameter studies to judge half-cell vs. 1.6 cell design:</a:t>
            </a:r>
          </a:p>
          <a:p>
            <a:pPr lvl="1" eaLnBrk="1" hangingPunct="1">
              <a:buFont typeface="Arial" pitchFamily="34" charset="0"/>
              <a:buChar char="•"/>
            </a:pPr>
            <a:endParaRPr lang="en-US" dirty="0">
              <a:solidFill>
                <a:srgbClr val="00589C"/>
              </a:solidFill>
            </a:endParaRPr>
          </a:p>
          <a:p>
            <a:pPr lvl="1" eaLnBrk="1" hangingPunct="1">
              <a:buFont typeface="Arial" pitchFamily="34" charset="0"/>
              <a:buChar char="•"/>
            </a:pPr>
            <a:endParaRPr lang="en-US" dirty="0">
              <a:solidFill>
                <a:srgbClr val="00589C"/>
              </a:solidFill>
            </a:endParaRPr>
          </a:p>
          <a:p>
            <a:pPr lvl="1" eaLnBrk="1" hangingPunct="1">
              <a:buFont typeface="Arial" pitchFamily="34" charset="0"/>
              <a:buChar char="•"/>
            </a:pPr>
            <a:endParaRPr lang="en-US" dirty="0">
              <a:solidFill>
                <a:srgbClr val="00589C"/>
              </a:solidFill>
            </a:endParaRPr>
          </a:p>
          <a:p>
            <a:pPr lvl="1" eaLnBrk="1" hangingPunct="1">
              <a:buFont typeface="Arial" pitchFamily="34" charset="0"/>
              <a:buChar char="•"/>
            </a:pPr>
            <a:endParaRPr lang="en-US" dirty="0">
              <a:solidFill>
                <a:srgbClr val="00589C"/>
              </a:solidFill>
            </a:endParaRPr>
          </a:p>
          <a:p>
            <a:pPr lvl="1" eaLnBrk="1" hangingPunct="1">
              <a:buFont typeface="Arial" pitchFamily="34" charset="0"/>
              <a:buChar char="•"/>
            </a:pPr>
            <a:endParaRPr lang="en-US" dirty="0">
              <a:solidFill>
                <a:srgbClr val="00589C"/>
              </a:solidFill>
            </a:endParaRPr>
          </a:p>
          <a:p>
            <a:pPr lvl="1" eaLnBrk="1" hangingPunct="1">
              <a:buFont typeface="Arial" pitchFamily="34" charset="0"/>
              <a:buChar char="•"/>
            </a:pPr>
            <a:endParaRPr lang="en-US" dirty="0">
              <a:solidFill>
                <a:srgbClr val="00589C"/>
              </a:solidFill>
            </a:endParaRPr>
          </a:p>
          <a:p>
            <a:pPr lvl="1" eaLnBrk="1" hangingPunct="1"/>
            <a:endParaRPr lang="en-US" dirty="0">
              <a:solidFill>
                <a:srgbClr val="00589C"/>
              </a:solidFill>
            </a:endParaRPr>
          </a:p>
          <a:p>
            <a:pPr lvl="1" eaLnBrk="1" hangingPunct="1"/>
            <a:endParaRPr lang="en-US" dirty="0">
              <a:solidFill>
                <a:srgbClr val="00589C"/>
              </a:solidFill>
            </a:endParaRPr>
          </a:p>
          <a:p>
            <a:pPr lvl="1" eaLnBrk="1" hangingPunct="1">
              <a:buFont typeface="Arial" pitchFamily="34" charset="0"/>
              <a:buChar char="•"/>
            </a:pPr>
            <a:r>
              <a:rPr lang="en-US" dirty="0">
                <a:solidFill>
                  <a:srgbClr val="00589C"/>
                </a:solidFill>
              </a:rPr>
              <a:t>Started studies of choke filter design and implement new cathode holder</a:t>
            </a:r>
          </a:p>
          <a:p>
            <a:pPr lvl="1" eaLnBrk="1" hangingPunct="1"/>
            <a:endParaRPr lang="en-US" dirty="0">
              <a:solidFill>
                <a:srgbClr val="00589C"/>
              </a:solidFill>
            </a:endParaRPr>
          </a:p>
          <a:p>
            <a:pPr lvl="1" eaLnBrk="1" hangingPunct="1"/>
            <a:endParaRPr lang="en-US" dirty="0">
              <a:solidFill>
                <a:srgbClr val="00589C"/>
              </a:solidFill>
            </a:endParaRPr>
          </a:p>
          <a:p>
            <a:pPr lvl="1" eaLnBrk="1" hangingPunct="1"/>
            <a:endParaRPr lang="en-US" dirty="0">
              <a:solidFill>
                <a:srgbClr val="00589C"/>
              </a:solidFill>
            </a:endParaRPr>
          </a:p>
          <a:p>
            <a:pPr lvl="1" eaLnBrk="1" hangingPunct="1"/>
            <a:endParaRPr lang="en-US" dirty="0">
              <a:solidFill>
                <a:srgbClr val="00589C"/>
              </a:solidFill>
            </a:endParaRPr>
          </a:p>
          <a:p>
            <a:pPr lvl="1" eaLnBrk="1" hangingPunct="1"/>
            <a:endParaRPr lang="en-US" dirty="0">
              <a:solidFill>
                <a:srgbClr val="00589C"/>
              </a:solidFill>
            </a:endParaRPr>
          </a:p>
          <a:p>
            <a:pPr lvl="1" eaLnBrk="1" hangingPunct="1"/>
            <a:endParaRPr lang="en-US" dirty="0">
              <a:solidFill>
                <a:srgbClr val="00589C"/>
              </a:solidFill>
            </a:endParaRPr>
          </a:p>
        </p:txBody>
      </p:sp>
      <p:pic>
        <p:nvPicPr>
          <p:cNvPr id="4101" name="Picture 5" descr="D:\Cavity_Design\Gun\halfcellm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113" y="1484313"/>
            <a:ext cx="2327275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D:\Cavity_Design\Gun\cavity1_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013" y="1484313"/>
            <a:ext cx="2200275" cy="190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Grafik 6" descr="1_6cell_choke.bmp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0" y="4149725"/>
            <a:ext cx="3378200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eck 2"/>
          <p:cNvSpPr/>
          <p:nvPr/>
        </p:nvSpPr>
        <p:spPr>
          <a:xfrm>
            <a:off x="971600" y="6165304"/>
            <a:ext cx="43043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589C"/>
                </a:solidFill>
              </a:rPr>
              <a:t> Booster cavity: 2 cell Cornell design</a:t>
            </a:r>
            <a:endParaRPr lang="en-US" b="1" dirty="0">
              <a:solidFill>
                <a:srgbClr val="0058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82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975ACDB-0C3F-4005-B414-C0D0212F4A89}" type="slidenum">
              <a:rPr lang="de-DE" smtClean="0"/>
              <a:pPr>
                <a:defRPr/>
              </a:pPr>
              <a:t>21</a:t>
            </a:fld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640960" cy="928124"/>
          </a:xfrm>
        </p:spPr>
        <p:txBody>
          <a:bodyPr/>
          <a:lstStyle/>
          <a:p>
            <a:r>
              <a:rPr lang="en-US" sz="2000" dirty="0" smtClean="0">
                <a:solidFill>
                  <a:srgbClr val="00589C"/>
                </a:solidFill>
              </a:rPr>
              <a:t>Gun development in three stages</a:t>
            </a:r>
            <a:endParaRPr lang="en-US" sz="2000" dirty="0">
              <a:solidFill>
                <a:srgbClr val="00589C"/>
              </a:solidFill>
            </a:endParaRPr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357158" y="1628800"/>
            <a:ext cx="2630666" cy="446449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b="1" dirty="0" smtClean="0">
                <a:solidFill>
                  <a:schemeClr val="accent6"/>
                </a:solidFill>
              </a:rPr>
              <a:t>Gun0 is a beam demonstrator experiment with SC </a:t>
            </a:r>
            <a:r>
              <a:rPr lang="en-US" sz="1600" b="1" dirty="0" err="1" smtClean="0">
                <a:solidFill>
                  <a:schemeClr val="accent6"/>
                </a:solidFill>
              </a:rPr>
              <a:t>Pb</a:t>
            </a:r>
            <a:r>
              <a:rPr lang="en-US" sz="1600" b="1" dirty="0" smtClean="0">
                <a:solidFill>
                  <a:schemeClr val="accent6"/>
                </a:solidFill>
              </a:rPr>
              <a:t> cathode (2011), study beam dynamics, cavity performance</a:t>
            </a:r>
            <a:endParaRPr lang="en-US" sz="1600" b="1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b="1" dirty="0" smtClean="0">
                <a:solidFill>
                  <a:schemeClr val="tx2"/>
                </a:solidFill>
              </a:rPr>
              <a:t>For Gun1 add NC cathode with high QE at VIS, study cathode lifetime, slice/projected emittance performance (2013)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b="1" dirty="0" smtClean="0">
                <a:solidFill>
                  <a:schemeClr val="accent6"/>
                </a:solidFill>
              </a:rPr>
              <a:t>For Gun2 add RF input power coupler for 200 kW (2014), study high power operation</a:t>
            </a:r>
            <a:endParaRPr lang="en-US" sz="1600" b="1" dirty="0">
              <a:solidFill>
                <a:schemeClr val="accent6"/>
              </a:solidFill>
            </a:endParaRP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419329"/>
              </p:ext>
            </p:extLst>
          </p:nvPr>
        </p:nvGraphicFramePr>
        <p:xfrm>
          <a:off x="3131840" y="1772816"/>
          <a:ext cx="5544616" cy="4478274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584176"/>
                <a:gridCol w="1368152"/>
                <a:gridCol w="1296144"/>
                <a:gridCol w="1296144"/>
              </a:tblGrid>
              <a:tr h="5268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2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HoBiCaT</a:t>
                      </a:r>
                      <a:endParaRPr lang="de-DE" sz="12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Gun0</a:t>
                      </a:r>
                      <a:endParaRPr lang="de-DE" sz="12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Source </a:t>
                      </a:r>
                      <a:r>
                        <a:rPr lang="en-US" sz="1200" b="1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lab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Gun1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BERLinPro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Gun2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5268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Goal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Beam Demonstrator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Brightness 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R&amp;D gun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Current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Production gun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634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Electron energy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≥ 1.5 MeV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34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RF frequency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1.3 GHz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34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Design peak field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≤ 50 MV/m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34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Operation launch field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≥ 10 MV/m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34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Bunch charge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≤ 77 pC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34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Repetition rate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30 kHz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54 </a:t>
                      </a:r>
                      <a:r>
                        <a:rPr lang="en-US" sz="120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MHz / 25 Hz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1.3 GHz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634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Cathode material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Pb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CsK</a:t>
                      </a:r>
                      <a:r>
                        <a:rPr lang="en-US" sz="1200" baseline="-2500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</a:t>
                      </a:r>
                      <a:r>
                        <a:rPr lang="en-US" sz="120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Sb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CsK</a:t>
                      </a:r>
                      <a:r>
                        <a:rPr lang="en-US" sz="1200" baseline="-250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</a:t>
                      </a: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Sb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634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Cathode QE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5*10^-4</a:t>
                      </a:r>
                      <a:r>
                        <a:rPr lang="de-DE" sz="1200" baseline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 at 258 nm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10^-1</a:t>
                      </a:r>
                      <a:r>
                        <a:rPr lang="de-DE" sz="1200" baseline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 at 532 nm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10^-1</a:t>
                      </a:r>
                      <a:r>
                        <a:rPr lang="de-DE" sz="1200" baseline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 at 532 nm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634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Laser wavelength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258 nm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532 </a:t>
                      </a: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nm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532 </a:t>
                      </a: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nm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634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Laser pulse energy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0.15 µJ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1.8 nJ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1.8 </a:t>
                      </a: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nJ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634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Laser pulse shape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Gaussian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Flat-top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Flat-top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634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Laser pulse length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2.5 ps FWHM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≤ </a:t>
                      </a:r>
                      <a:r>
                        <a:rPr lang="en-US" sz="120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 ps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 </a:t>
                      </a: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ps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634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Average current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0.5 µA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≤ 10 </a:t>
                      </a:r>
                      <a:r>
                        <a:rPr lang="en-US" sz="120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mA /</a:t>
                      </a:r>
                      <a:r>
                        <a:rPr lang="en-US" sz="1200" baseline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 0.1 mA</a:t>
                      </a:r>
                      <a:endParaRPr lang="de-DE" sz="120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100 mA</a:t>
                      </a:r>
                      <a:endParaRPr lang="de-DE" sz="12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Titel 1"/>
          <p:cNvSpPr txBox="1">
            <a:spLocks/>
          </p:cNvSpPr>
          <p:nvPr/>
        </p:nvSpPr>
        <p:spPr bwMode="auto">
          <a:xfrm>
            <a:off x="800100" y="142875"/>
            <a:ext cx="822960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 cap="all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de-DE" sz="2400" dirty="0" smtClean="0"/>
              <a:t>Stages </a:t>
            </a: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gun</a:t>
            </a:r>
            <a:r>
              <a:rPr lang="de-DE" sz="2400" dirty="0" smtClean="0"/>
              <a:t> </a:t>
            </a:r>
            <a:r>
              <a:rPr lang="de-DE" sz="2400" dirty="0" err="1" smtClean="0"/>
              <a:t>development</a:t>
            </a:r>
            <a:endParaRPr lang="de-DE" sz="2400" dirty="0"/>
          </a:p>
        </p:txBody>
      </p:sp>
      <p:sp>
        <p:nvSpPr>
          <p:cNvPr id="14" name="Ellipse 13"/>
          <p:cNvSpPr/>
          <p:nvPr/>
        </p:nvSpPr>
        <p:spPr>
          <a:xfrm>
            <a:off x="4427984" y="1700808"/>
            <a:ext cx="1296144" cy="72008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44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975ACDB-0C3F-4005-B414-C0D0212F4A89}" type="slidenum">
              <a:rPr lang="de-DE" smtClean="0"/>
              <a:pPr>
                <a:defRPr/>
              </a:pPr>
              <a:t>22</a:t>
            </a:fld>
            <a:endParaRPr lang="de-DE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34490"/>
            <a:ext cx="3168352" cy="473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752332"/>
            <a:ext cx="3479028" cy="468246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feld 9"/>
          <p:cNvSpPr txBox="1"/>
          <p:nvPr/>
        </p:nvSpPr>
        <p:spPr>
          <a:xfrm>
            <a:off x="5721895" y="5661248"/>
            <a:ext cx="1444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First beam</a:t>
            </a:r>
          </a:p>
          <a:p>
            <a:r>
              <a:rPr lang="en-US" sz="1600" b="1" dirty="0" smtClean="0">
                <a:solidFill>
                  <a:schemeClr val="bg1"/>
                </a:solidFill>
              </a:rPr>
              <a:t>21</a:t>
            </a:r>
            <a:r>
              <a:rPr lang="en-US" sz="1600" b="1" baseline="30000" dirty="0" smtClean="0">
                <a:solidFill>
                  <a:schemeClr val="bg1"/>
                </a:solidFill>
              </a:rPr>
              <a:t>st</a:t>
            </a:r>
            <a:r>
              <a:rPr lang="en-US" sz="1600" b="1" dirty="0" smtClean="0">
                <a:solidFill>
                  <a:schemeClr val="bg1"/>
                </a:solidFill>
              </a:rPr>
              <a:t> April 2011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800100" y="142875"/>
            <a:ext cx="8229600" cy="439738"/>
          </a:xfrm>
        </p:spPr>
        <p:txBody>
          <a:bodyPr/>
          <a:lstStyle/>
          <a:p>
            <a:pPr>
              <a:defRPr/>
            </a:pPr>
            <a:r>
              <a:rPr lang="de-DE" sz="2400" dirty="0" smtClean="0"/>
              <a:t>First beam in </a:t>
            </a:r>
            <a:r>
              <a:rPr lang="de-DE" sz="2400" dirty="0" err="1" smtClean="0"/>
              <a:t>gun</a:t>
            </a:r>
            <a:r>
              <a:rPr lang="de-DE" sz="2400" dirty="0" smtClean="0"/>
              <a:t> </a:t>
            </a:r>
            <a:r>
              <a:rPr lang="de-DE" sz="2400" dirty="0" err="1" smtClean="0"/>
              <a:t>stage</a:t>
            </a:r>
            <a:r>
              <a:rPr lang="de-DE" sz="2400" dirty="0" smtClean="0"/>
              <a:t> 0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971600" y="908720"/>
            <a:ext cx="72954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589C"/>
                </a:solidFill>
              </a:rPr>
              <a:t>Gun stage 0 is installed in </a:t>
            </a:r>
            <a:r>
              <a:rPr lang="en-US" sz="2000" dirty="0" err="1" smtClean="0">
                <a:solidFill>
                  <a:srgbClr val="00589C"/>
                </a:solidFill>
              </a:rPr>
              <a:t>HoBiCaT</a:t>
            </a:r>
            <a:endParaRPr lang="en-US" sz="2000" dirty="0" smtClean="0">
              <a:solidFill>
                <a:srgbClr val="00589C"/>
              </a:solidFill>
            </a:endParaRPr>
          </a:p>
          <a:p>
            <a:r>
              <a:rPr lang="en-US" sz="2000" dirty="0" smtClean="0">
                <a:solidFill>
                  <a:srgbClr val="00589C"/>
                </a:solidFill>
              </a:rPr>
              <a:t>Cooperation with </a:t>
            </a:r>
            <a:r>
              <a:rPr lang="en-US" sz="2000" dirty="0" err="1" smtClean="0">
                <a:solidFill>
                  <a:srgbClr val="00589C"/>
                </a:solidFill>
              </a:rPr>
              <a:t>Jlab</a:t>
            </a:r>
            <a:r>
              <a:rPr lang="en-US" sz="2000" dirty="0" smtClean="0">
                <a:solidFill>
                  <a:srgbClr val="00589C"/>
                </a:solidFill>
              </a:rPr>
              <a:t>, DESY, </a:t>
            </a:r>
            <a:r>
              <a:rPr lang="en-US" sz="2000" dirty="0" err="1" smtClean="0">
                <a:solidFill>
                  <a:srgbClr val="00589C"/>
                </a:solidFill>
              </a:rPr>
              <a:t>Soltan</a:t>
            </a:r>
            <a:r>
              <a:rPr lang="en-US" sz="2000" dirty="0" smtClean="0">
                <a:solidFill>
                  <a:srgbClr val="00589C"/>
                </a:solidFill>
              </a:rPr>
              <a:t> Inst. </a:t>
            </a:r>
            <a:r>
              <a:rPr lang="en-US" sz="2000" dirty="0" err="1" smtClean="0">
                <a:solidFill>
                  <a:srgbClr val="00589C"/>
                </a:solidFill>
              </a:rPr>
              <a:t>Swierk</a:t>
            </a:r>
            <a:r>
              <a:rPr lang="en-US" sz="2000" dirty="0" smtClean="0">
                <a:solidFill>
                  <a:srgbClr val="00589C"/>
                </a:solidFill>
              </a:rPr>
              <a:t> </a:t>
            </a:r>
            <a:r>
              <a:rPr lang="en-US" sz="2000" dirty="0">
                <a:solidFill>
                  <a:srgbClr val="00589C"/>
                </a:solidFill>
              </a:rPr>
              <a:t>(</a:t>
            </a:r>
            <a:r>
              <a:rPr lang="en-US" sz="2000" dirty="0" smtClean="0">
                <a:solidFill>
                  <a:srgbClr val="00589C"/>
                </a:solidFill>
              </a:rPr>
              <a:t>Poland)</a:t>
            </a:r>
            <a:endParaRPr lang="en-US" sz="2000" dirty="0">
              <a:solidFill>
                <a:srgbClr val="0058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99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975ACDB-0C3F-4005-B414-C0D0212F4A89}" type="slidenum">
              <a:rPr lang="de-DE" smtClean="0"/>
              <a:pPr>
                <a:defRPr/>
              </a:pPr>
              <a:t>23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1510779" y="2276872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00589C"/>
                </a:solidFill>
              </a:rPr>
              <a:t>Thank you !</a:t>
            </a:r>
            <a:endParaRPr lang="en-US" sz="4800" dirty="0">
              <a:solidFill>
                <a:srgbClr val="0058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34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 BESSY II: </a:t>
            </a:r>
            <a:r>
              <a:rPr lang="de-DE" dirty="0" err="1" smtClean="0"/>
              <a:t>Water</a:t>
            </a:r>
            <a:r>
              <a:rPr lang="de-DE" dirty="0" smtClean="0"/>
              <a:t> </a:t>
            </a:r>
            <a:r>
              <a:rPr lang="de-DE" dirty="0" err="1" smtClean="0"/>
              <a:t>leak</a:t>
            </a:r>
            <a:r>
              <a:rPr lang="de-DE" dirty="0" smtClean="0"/>
              <a:t> </a:t>
            </a:r>
            <a:r>
              <a:rPr lang="de-DE" dirty="0" err="1" smtClean="0"/>
              <a:t>at</a:t>
            </a:r>
            <a:r>
              <a:rPr lang="de-DE" dirty="0" smtClean="0"/>
              <a:t> Doris </a:t>
            </a:r>
            <a:r>
              <a:rPr lang="de-DE" dirty="0" err="1" smtClean="0"/>
              <a:t>cavity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>
          <a:xfrm>
            <a:off x="6796088" y="5858957"/>
            <a:ext cx="2133600" cy="365125"/>
          </a:xfrm>
        </p:spPr>
        <p:txBody>
          <a:bodyPr/>
          <a:lstStyle/>
          <a:p>
            <a:pPr>
              <a:defRPr/>
            </a:pPr>
            <a:fld id="{5C082A5A-B59D-4ACA-A900-0760C765515E}" type="slidenum">
              <a:rPr lang="de-DE" smtClean="0"/>
              <a:pPr>
                <a:defRPr/>
              </a:pPr>
              <a:t>3</a:t>
            </a:fld>
            <a:endParaRPr lang="de-DE" dirty="0"/>
          </a:p>
        </p:txBody>
      </p:sp>
      <p:sp>
        <p:nvSpPr>
          <p:cNvPr id="4" name="Foliennummernplatzhalter 2"/>
          <p:cNvSpPr txBox="1">
            <a:spLocks/>
          </p:cNvSpPr>
          <p:nvPr/>
        </p:nvSpPr>
        <p:spPr bwMode="auto">
          <a:xfrm>
            <a:off x="6796088" y="5858957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rtl="0" eaLnBrk="0" fontAlgn="auto" hangingPunct="0">
              <a:spcBef>
                <a:spcPts val="0"/>
              </a:spcBef>
              <a:spcAft>
                <a:spcPts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mtClean="0">
                <a:solidFill>
                  <a:srgbClr val="00589C"/>
                </a:solidFill>
              </a:rPr>
              <a:t>  KOLUMNE   </a:t>
            </a:r>
            <a:fld id="{BCA2CAD2-AFE3-40D8-9891-5D60C8E2B1BE}" type="slidenum">
              <a:rPr lang="de-DE" smtClean="0">
                <a:solidFill>
                  <a:srgbClr val="00589C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de-DE" smtClean="0">
              <a:solidFill>
                <a:srgbClr val="00589C"/>
              </a:solidFill>
            </a:endParaRPr>
          </a:p>
        </p:txBody>
      </p:sp>
      <p:pic>
        <p:nvPicPr>
          <p:cNvPr id="5" name="Picture 7" descr="CIMG104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5845"/>
            <a:ext cx="4787900" cy="359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CIMG10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463" y="1304420"/>
            <a:ext cx="3792537" cy="505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611188" y="5379532"/>
            <a:ext cx="4105275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rgbClr val="00589C"/>
                </a:solidFill>
              </a:rPr>
              <a:t>Water leakage of one DORIS body</a:t>
            </a:r>
          </a:p>
          <a:p>
            <a:pPr>
              <a:spcBef>
                <a:spcPct val="50000"/>
              </a:spcBef>
            </a:pPr>
            <a:r>
              <a:rPr lang="en-US" sz="2000" b="1" dirty="0" smtClean="0">
                <a:solidFill>
                  <a:srgbClr val="00589C"/>
                </a:solidFill>
              </a:rPr>
              <a:t>Now installed last spare cavity!!</a:t>
            </a:r>
            <a:endParaRPr lang="en-US" sz="2000" b="1" dirty="0">
              <a:solidFill>
                <a:srgbClr val="00589C"/>
              </a:solidFill>
            </a:endParaRPr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auto">
          <a:xfrm flipV="1">
            <a:off x="3995738" y="3507870"/>
            <a:ext cx="2592387" cy="19431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>
            <a:off x="5867400" y="2068007"/>
            <a:ext cx="650875" cy="2159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auto">
          <a:xfrm flipV="1">
            <a:off x="2843213" y="3003045"/>
            <a:ext cx="71437" cy="22320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Line 16"/>
          <p:cNvSpPr>
            <a:spLocks noChangeShapeType="1"/>
          </p:cNvSpPr>
          <p:nvPr/>
        </p:nvSpPr>
        <p:spPr bwMode="auto">
          <a:xfrm flipV="1">
            <a:off x="5867400" y="3003045"/>
            <a:ext cx="650875" cy="1444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auto">
          <a:xfrm flipV="1">
            <a:off x="6156325" y="3795207"/>
            <a:ext cx="577850" cy="5048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 flipV="1">
            <a:off x="6516688" y="4155570"/>
            <a:ext cx="434975" cy="647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956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cavities for </a:t>
            </a:r>
            <a:r>
              <a:rPr lang="en-US" dirty="0" err="1" smtClean="0"/>
              <a:t>Bessy</a:t>
            </a:r>
            <a:r>
              <a:rPr lang="en-US" dirty="0" smtClean="0"/>
              <a:t> ii ordered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082A5A-B59D-4ACA-A900-0760C765515E}" type="slidenum">
              <a:rPr lang="de-DE" smtClean="0"/>
              <a:pPr>
                <a:defRPr/>
              </a:pPr>
              <a:t>4</a:t>
            </a:fld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4530278" y="1268760"/>
            <a:ext cx="414617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589C"/>
                </a:solidFill>
              </a:rPr>
              <a:t>We ordered first two new HOM damped BESSY cavities + one spare for WWL).</a:t>
            </a:r>
          </a:p>
          <a:p>
            <a:r>
              <a:rPr lang="en-US" sz="2000" dirty="0" smtClean="0">
                <a:solidFill>
                  <a:srgbClr val="00589C"/>
                </a:solidFill>
              </a:rPr>
              <a:t>They will be delivered summer 2012 and installed spring 2013.</a:t>
            </a:r>
            <a:endParaRPr lang="en-US" sz="2000" dirty="0">
              <a:solidFill>
                <a:srgbClr val="00589C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4530278" y="3356992"/>
            <a:ext cx="414617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589C"/>
                </a:solidFill>
              </a:rPr>
              <a:t>Changed design (in parallel with ESRF) to avoid gap on dampers that made much trouble in past.</a:t>
            </a:r>
          </a:p>
          <a:p>
            <a:r>
              <a:rPr lang="en-US" sz="2000" dirty="0" smtClean="0">
                <a:solidFill>
                  <a:srgbClr val="00589C"/>
                </a:solidFill>
              </a:rPr>
              <a:t>First 30 cm of the HOM dampers is part of the cavity body</a:t>
            </a:r>
            <a:endParaRPr lang="en-US" sz="2000" dirty="0">
              <a:solidFill>
                <a:srgbClr val="00589C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0982"/>
            <a:ext cx="4530278" cy="4033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Gerade Verbindung mit Pfeil 6"/>
          <p:cNvCxnSpPr/>
          <p:nvPr/>
        </p:nvCxnSpPr>
        <p:spPr>
          <a:xfrm>
            <a:off x="1444028" y="2348880"/>
            <a:ext cx="645467" cy="360040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 flipH="1">
            <a:off x="2555776" y="2276872"/>
            <a:ext cx="648072" cy="432048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262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Melted</a:t>
            </a:r>
            <a:r>
              <a:rPr lang="de-DE" dirty="0" smtClean="0"/>
              <a:t> HOM </a:t>
            </a:r>
            <a:r>
              <a:rPr lang="de-DE" dirty="0" err="1" smtClean="0"/>
              <a:t>ferrite</a:t>
            </a:r>
            <a:r>
              <a:rPr lang="de-DE" dirty="0" smtClean="0"/>
              <a:t> in Doris Cavity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082A5A-B59D-4ACA-A900-0760C765515E}" type="slidenum">
              <a:rPr lang="de-DE" smtClean="0"/>
              <a:pPr>
                <a:defRPr/>
              </a:pPr>
              <a:t>5</a:t>
            </a:fld>
            <a:endParaRPr lang="de-DE" dirty="0"/>
          </a:p>
        </p:txBody>
      </p:sp>
      <p:pic>
        <p:nvPicPr>
          <p:cNvPr id="5" name="Picture 4" descr="CIMG107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068960"/>
            <a:ext cx="2502843" cy="3337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IMG107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3672731" cy="275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IMG10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03" t="42520" r="48189" b="45354"/>
          <a:stretch>
            <a:fillRect/>
          </a:stretch>
        </p:blipFill>
        <p:spPr bwMode="auto">
          <a:xfrm>
            <a:off x="5652120" y="700733"/>
            <a:ext cx="2502843" cy="212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7"/>
          <p:cNvSpPr>
            <a:spLocks noChangeShapeType="1"/>
          </p:cNvSpPr>
          <p:nvPr/>
        </p:nvSpPr>
        <p:spPr bwMode="auto">
          <a:xfrm flipH="1">
            <a:off x="2159892" y="1676251"/>
            <a:ext cx="3924275" cy="466169"/>
          </a:xfrm>
          <a:prstGeom prst="line">
            <a:avLst/>
          </a:prstGeom>
          <a:noFill/>
          <a:ln w="38100">
            <a:solidFill>
              <a:srgbClr val="FF99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51520" y="3645024"/>
            <a:ext cx="5472608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rgbClr val="00589C"/>
                </a:solidFill>
              </a:rPr>
              <a:t>Melted HOM ferrite </a:t>
            </a:r>
            <a:r>
              <a:rPr lang="en-US" dirty="0" err="1" smtClean="0">
                <a:solidFill>
                  <a:srgbClr val="00589C"/>
                </a:solidFill>
              </a:rPr>
              <a:t>glas</a:t>
            </a:r>
            <a:r>
              <a:rPr lang="en-US" dirty="0" smtClean="0">
                <a:solidFill>
                  <a:srgbClr val="00589C"/>
                </a:solidFill>
              </a:rPr>
              <a:t> tube at Cavity 4 (Nov.2010)</a:t>
            </a:r>
            <a:endParaRPr lang="en-US" dirty="0">
              <a:solidFill>
                <a:srgbClr val="00589C"/>
              </a:solidFill>
            </a:endParaRP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rgbClr val="00589C"/>
                </a:solidFill>
              </a:rPr>
              <a:t>HOM dampers are build 1975</a:t>
            </a:r>
            <a:endParaRPr lang="en-US" dirty="0">
              <a:solidFill>
                <a:srgbClr val="00589C"/>
              </a:solidFill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51520" y="4522574"/>
            <a:ext cx="4968552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rgbClr val="00589C"/>
                </a:solidFill>
              </a:rPr>
              <a:t>In machine studies about 1 year before they made </a:t>
            </a:r>
            <a:r>
              <a:rPr lang="en-US" dirty="0" smtClean="0">
                <a:solidFill>
                  <a:srgbClr val="FF0000"/>
                </a:solidFill>
              </a:rPr>
              <a:t>35 </a:t>
            </a:r>
            <a:r>
              <a:rPr lang="en-US" dirty="0">
                <a:solidFill>
                  <a:srgbClr val="FF0000"/>
                </a:solidFill>
              </a:rPr>
              <a:t>mA single </a:t>
            </a:r>
            <a:r>
              <a:rPr lang="en-US" dirty="0" smtClean="0">
                <a:solidFill>
                  <a:srgbClr val="FF0000"/>
                </a:solidFill>
              </a:rPr>
              <a:t>bunch </a:t>
            </a:r>
            <a:r>
              <a:rPr lang="en-US" dirty="0">
                <a:solidFill>
                  <a:srgbClr val="00589C"/>
                </a:solidFill>
              </a:rPr>
              <a:t>!!!! </a:t>
            </a:r>
            <a:r>
              <a:rPr lang="en-US" dirty="0" smtClean="0">
                <a:solidFill>
                  <a:srgbClr val="00589C"/>
                </a:solidFill>
              </a:rPr>
              <a:t>There has been a short vacuum event…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rgbClr val="00589C"/>
                </a:solidFill>
              </a:rPr>
              <a:t>BESSY II has started with 10 mA in single bunch mode user shift, later they increased to 20 mA --- 35 mA seem to be to much</a:t>
            </a:r>
            <a:endParaRPr lang="en-US" dirty="0">
              <a:solidFill>
                <a:srgbClr val="0058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60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Profile\fsv\Desktop\Daten_HZB\Workshops\ESLS-RF-Meetings\ESLS_RF-2011_ESRF\Temperaturdifferenzen_Cavity-Fenster_2010.12.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492896"/>
            <a:ext cx="8296207" cy="2075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Strange window temperatures</a:t>
            </a:r>
            <a:endParaRPr lang="en-US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082A5A-B59D-4ACA-A900-0760C765515E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971600" y="1124744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589C"/>
                </a:solidFill>
              </a:rPr>
              <a:t>Strange behavior of window temperatures at one of four cavities. Window was old type with lower cooling. Cavity window is changed now </a:t>
            </a:r>
            <a:r>
              <a:rPr lang="en-US" sz="2000" dirty="0" smtClean="0">
                <a:solidFill>
                  <a:srgbClr val="00589C"/>
                </a:solidFill>
                <a:sym typeface="Wingdings" pitchFamily="2" charset="2"/>
              </a:rPr>
              <a:t> o.k.</a:t>
            </a:r>
            <a:r>
              <a:rPr lang="en-US" sz="2000" dirty="0" smtClean="0">
                <a:solidFill>
                  <a:srgbClr val="00589C"/>
                </a:solidFill>
              </a:rPr>
              <a:t>  </a:t>
            </a:r>
            <a:endParaRPr lang="en-US" sz="2000" dirty="0">
              <a:solidFill>
                <a:srgbClr val="00589C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395535" y="4597560"/>
            <a:ext cx="8296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589C"/>
                </a:solidFill>
              </a:rPr>
              <a:t>Temperature difference of inlet/outlet of the ceramic air cooling of cavity 1-4 at the BESSY II storage ring. Grey is the beam current. </a:t>
            </a:r>
            <a:endParaRPr lang="en-US" sz="2000" dirty="0">
              <a:solidFill>
                <a:srgbClr val="0058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02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Leaks</a:t>
            </a:r>
            <a:r>
              <a:rPr lang="de-DE" dirty="0" smtClean="0"/>
              <a:t> in </a:t>
            </a:r>
            <a:r>
              <a:rPr lang="de-DE" dirty="0" err="1" smtClean="0"/>
              <a:t>water</a:t>
            </a:r>
            <a:r>
              <a:rPr lang="de-DE" dirty="0" smtClean="0"/>
              <a:t> </a:t>
            </a:r>
            <a:r>
              <a:rPr lang="de-DE" dirty="0" err="1" smtClean="0"/>
              <a:t>loads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082A5A-B59D-4ACA-A900-0760C765515E}" type="slidenum">
              <a:rPr lang="de-DE" smtClean="0"/>
              <a:pPr>
                <a:defRPr/>
              </a:pPr>
              <a:t>7</a:t>
            </a:fld>
            <a:endParaRPr lang="de-DE" dirty="0"/>
          </a:p>
        </p:txBody>
      </p:sp>
      <p:pic>
        <p:nvPicPr>
          <p:cNvPr id="1026" name="Picture 2" descr="d:\Profile\fsv\Desktop\Daten_HZB\Bilder_BESSY\Bessy2\Wasserleck_Wasserlast_2010\Wasserlast_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03346"/>
            <a:ext cx="2740627" cy="205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Profile\fsv\Desktop\Daten_HZB\Bilder_BESSY\Bessy2\Wasserleck_Wasserlast_2010\Wasserlast_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5" b="39459"/>
          <a:stretch/>
        </p:blipFill>
        <p:spPr bwMode="auto">
          <a:xfrm>
            <a:off x="4139952" y="972000"/>
            <a:ext cx="4851773" cy="166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Profile\fsv\Desktop\Daten_HZB\Bilder_BESSY\Bessy2\Wasserleck_Wasserlast_2010\Wasserlast_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76025"/>
            <a:ext cx="2740627" cy="2055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Profile\fsv\Desktop\Daten_HZB\Bilder_BESSY\Bessy2\Wasserleck_Wasserlast_2010\Wasserlast_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276024"/>
            <a:ext cx="2740729" cy="2055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Profile\fsv\Desktop\Daten_HZB\Bilder_BESSY\Bessy2\Wasserleck_Wasserlast_2010\Wasserlast_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5" y="4276025"/>
            <a:ext cx="2713742" cy="2035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llipse 3"/>
          <p:cNvSpPr/>
          <p:nvPr/>
        </p:nvSpPr>
        <p:spPr>
          <a:xfrm>
            <a:off x="5724128" y="775569"/>
            <a:ext cx="631409" cy="1886741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feld 4"/>
          <p:cNvSpPr txBox="1"/>
          <p:nvPr/>
        </p:nvSpPr>
        <p:spPr>
          <a:xfrm>
            <a:off x="827584" y="2996952"/>
            <a:ext cx="7261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589C"/>
                </a:solidFill>
              </a:rPr>
              <a:t>Some of the ~15 years old water loads show water corrosion at the brazing of the ceramic </a:t>
            </a:r>
          </a:p>
          <a:p>
            <a:r>
              <a:rPr lang="en-US" dirty="0" smtClean="0">
                <a:solidFill>
                  <a:srgbClr val="00589C"/>
                </a:solidFill>
              </a:rPr>
              <a:t>New loads 125 kW 6</a:t>
            </a:r>
            <a:r>
              <a:rPr lang="en-US" baseline="30000" dirty="0" smtClean="0">
                <a:solidFill>
                  <a:srgbClr val="00589C"/>
                </a:solidFill>
              </a:rPr>
              <a:t>1/8</a:t>
            </a:r>
            <a:r>
              <a:rPr lang="en-US" dirty="0" smtClean="0">
                <a:solidFill>
                  <a:srgbClr val="00589C"/>
                </a:solidFill>
              </a:rPr>
              <a:t> inch by </a:t>
            </a:r>
            <a:r>
              <a:rPr lang="en-US" dirty="0" err="1" smtClean="0">
                <a:solidFill>
                  <a:srgbClr val="00589C"/>
                </a:solidFill>
              </a:rPr>
              <a:t>Altronic</a:t>
            </a:r>
            <a:r>
              <a:rPr lang="en-US" dirty="0" smtClean="0">
                <a:solidFill>
                  <a:srgbClr val="00589C"/>
                </a:solidFill>
              </a:rPr>
              <a:t>.</a:t>
            </a:r>
            <a:endParaRPr lang="en-US" dirty="0">
              <a:solidFill>
                <a:srgbClr val="0058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27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 BESSY II: Status </a:t>
            </a:r>
            <a:r>
              <a:rPr lang="de-DE" dirty="0" err="1" smtClean="0"/>
              <a:t>of</a:t>
            </a:r>
            <a:r>
              <a:rPr lang="de-DE" dirty="0" smtClean="0"/>
              <a:t> Klystron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082A5A-B59D-4ACA-A900-0760C765515E}" type="slidenum">
              <a:rPr lang="de-DE" smtClean="0"/>
              <a:pPr>
                <a:defRPr/>
              </a:pPr>
              <a:t>8</a:t>
            </a:fld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323528" y="692696"/>
            <a:ext cx="86764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589C"/>
                </a:solidFill>
              </a:rPr>
              <a:t>BESSY klystrons get old:</a:t>
            </a:r>
          </a:p>
          <a:p>
            <a:endParaRPr lang="en-US" dirty="0" smtClean="0">
              <a:solidFill>
                <a:srgbClr val="00589C"/>
              </a:solidFill>
            </a:endParaRPr>
          </a:p>
          <a:p>
            <a:r>
              <a:rPr lang="en-US" dirty="0" smtClean="0">
                <a:solidFill>
                  <a:srgbClr val="00589C"/>
                </a:solidFill>
              </a:rPr>
              <a:t>Booster :             &gt;100.000 h 40 kW  YK1263 VALVO klystron</a:t>
            </a:r>
          </a:p>
          <a:p>
            <a:r>
              <a:rPr lang="en-US" dirty="0" smtClean="0">
                <a:solidFill>
                  <a:srgbClr val="00589C"/>
                </a:solidFill>
              </a:rPr>
              <a:t>Storage ring 1:        ~6.000 h 75 kW  TH2133 Thales klystron</a:t>
            </a:r>
          </a:p>
          <a:p>
            <a:r>
              <a:rPr lang="en-US" dirty="0">
                <a:solidFill>
                  <a:srgbClr val="00589C"/>
                </a:solidFill>
              </a:rPr>
              <a:t>Storage ring </a:t>
            </a:r>
            <a:r>
              <a:rPr lang="en-US" dirty="0" smtClean="0">
                <a:solidFill>
                  <a:srgbClr val="00589C"/>
                </a:solidFill>
              </a:rPr>
              <a:t>2:      ~98.000 </a:t>
            </a:r>
            <a:r>
              <a:rPr lang="en-US" dirty="0">
                <a:solidFill>
                  <a:srgbClr val="00589C"/>
                </a:solidFill>
              </a:rPr>
              <a:t>h 75 kW  TH2133 Thales klystron</a:t>
            </a:r>
          </a:p>
          <a:p>
            <a:r>
              <a:rPr lang="en-US" dirty="0">
                <a:solidFill>
                  <a:srgbClr val="00589C"/>
                </a:solidFill>
              </a:rPr>
              <a:t>Storage ring </a:t>
            </a:r>
            <a:r>
              <a:rPr lang="en-US" dirty="0" smtClean="0">
                <a:solidFill>
                  <a:srgbClr val="00589C"/>
                </a:solidFill>
              </a:rPr>
              <a:t>3:      ~93.000 </a:t>
            </a:r>
            <a:r>
              <a:rPr lang="en-US" dirty="0">
                <a:solidFill>
                  <a:srgbClr val="00589C"/>
                </a:solidFill>
              </a:rPr>
              <a:t>h 75 kW  </a:t>
            </a:r>
            <a:r>
              <a:rPr lang="en-US" dirty="0" smtClean="0">
                <a:solidFill>
                  <a:srgbClr val="00589C"/>
                </a:solidFill>
              </a:rPr>
              <a:t>K3755    E2V     klystron</a:t>
            </a:r>
            <a:endParaRPr lang="en-US" dirty="0">
              <a:solidFill>
                <a:srgbClr val="00589C"/>
              </a:solidFill>
            </a:endParaRPr>
          </a:p>
          <a:p>
            <a:r>
              <a:rPr lang="en-US" dirty="0">
                <a:solidFill>
                  <a:srgbClr val="00589C"/>
                </a:solidFill>
              </a:rPr>
              <a:t>Storage ring </a:t>
            </a:r>
            <a:r>
              <a:rPr lang="en-US" dirty="0" smtClean="0">
                <a:solidFill>
                  <a:srgbClr val="00589C"/>
                </a:solidFill>
              </a:rPr>
              <a:t>4:      ~66.000 </a:t>
            </a:r>
            <a:r>
              <a:rPr lang="en-US" dirty="0">
                <a:solidFill>
                  <a:srgbClr val="00589C"/>
                </a:solidFill>
              </a:rPr>
              <a:t>h 75 kW  TH2133 Thales </a:t>
            </a:r>
            <a:r>
              <a:rPr lang="en-US" dirty="0" smtClean="0">
                <a:solidFill>
                  <a:srgbClr val="00589C"/>
                </a:solidFill>
              </a:rPr>
              <a:t>klystron</a:t>
            </a:r>
          </a:p>
          <a:p>
            <a:endParaRPr lang="en-US" dirty="0">
              <a:solidFill>
                <a:srgbClr val="00589C"/>
              </a:solidFill>
            </a:endParaRPr>
          </a:p>
          <a:p>
            <a:r>
              <a:rPr lang="en-US" dirty="0" smtClean="0">
                <a:solidFill>
                  <a:srgbClr val="00589C"/>
                </a:solidFill>
              </a:rPr>
              <a:t>Spare 1</a:t>
            </a:r>
            <a:r>
              <a:rPr lang="en-US" dirty="0">
                <a:solidFill>
                  <a:srgbClr val="00589C"/>
                </a:solidFill>
              </a:rPr>
              <a:t>:      </a:t>
            </a:r>
            <a:r>
              <a:rPr lang="en-US" dirty="0" smtClean="0">
                <a:solidFill>
                  <a:srgbClr val="00589C"/>
                </a:solidFill>
              </a:rPr>
              <a:t>          ~27.000 </a:t>
            </a:r>
            <a:r>
              <a:rPr lang="en-US" dirty="0">
                <a:solidFill>
                  <a:srgbClr val="00589C"/>
                </a:solidFill>
              </a:rPr>
              <a:t>h 75 kW  TH2133 Thales klystron</a:t>
            </a:r>
          </a:p>
          <a:p>
            <a:r>
              <a:rPr lang="en-US" dirty="0" smtClean="0">
                <a:solidFill>
                  <a:srgbClr val="00589C"/>
                </a:solidFill>
              </a:rPr>
              <a:t>Spare 2:                      new </a:t>
            </a:r>
            <a:r>
              <a:rPr lang="en-US" dirty="0">
                <a:solidFill>
                  <a:srgbClr val="00589C"/>
                </a:solidFill>
              </a:rPr>
              <a:t>h 75 kW    K3755  E2V     </a:t>
            </a:r>
            <a:r>
              <a:rPr lang="en-US" dirty="0" smtClean="0">
                <a:solidFill>
                  <a:srgbClr val="00589C"/>
                </a:solidFill>
              </a:rPr>
              <a:t>klystron</a:t>
            </a:r>
          </a:p>
          <a:p>
            <a:r>
              <a:rPr lang="en-US" dirty="0">
                <a:solidFill>
                  <a:srgbClr val="00589C"/>
                </a:solidFill>
              </a:rPr>
              <a:t>Spare </a:t>
            </a:r>
            <a:r>
              <a:rPr lang="en-US" dirty="0" smtClean="0">
                <a:solidFill>
                  <a:srgbClr val="00589C"/>
                </a:solidFill>
              </a:rPr>
              <a:t>3:                      </a:t>
            </a:r>
            <a:r>
              <a:rPr lang="en-US" dirty="0">
                <a:solidFill>
                  <a:srgbClr val="00589C"/>
                </a:solidFill>
              </a:rPr>
              <a:t>new h 75 kW    K3755  E2V     </a:t>
            </a:r>
            <a:r>
              <a:rPr lang="en-US" dirty="0" smtClean="0">
                <a:solidFill>
                  <a:srgbClr val="00589C"/>
                </a:solidFill>
              </a:rPr>
              <a:t>klystron</a:t>
            </a:r>
          </a:p>
          <a:p>
            <a:endParaRPr lang="en-US" dirty="0" smtClean="0">
              <a:solidFill>
                <a:srgbClr val="00589C"/>
              </a:solidFill>
            </a:endParaRPr>
          </a:p>
          <a:p>
            <a:r>
              <a:rPr lang="en-US" dirty="0">
                <a:solidFill>
                  <a:srgbClr val="00589C"/>
                </a:solidFill>
              </a:rPr>
              <a:t>Spare </a:t>
            </a:r>
            <a:r>
              <a:rPr lang="en-US" dirty="0" smtClean="0">
                <a:solidFill>
                  <a:srgbClr val="00589C"/>
                </a:solidFill>
              </a:rPr>
              <a:t>4:                ~81.000 </a:t>
            </a:r>
            <a:r>
              <a:rPr lang="en-US" dirty="0">
                <a:solidFill>
                  <a:srgbClr val="00589C"/>
                </a:solidFill>
              </a:rPr>
              <a:t>h 75 kW  TH2133 Thales </a:t>
            </a:r>
            <a:r>
              <a:rPr lang="en-US" dirty="0" smtClean="0">
                <a:solidFill>
                  <a:srgbClr val="00589C"/>
                </a:solidFill>
              </a:rPr>
              <a:t>klystron water repaired</a:t>
            </a:r>
          </a:p>
          <a:p>
            <a:r>
              <a:rPr lang="en-US" dirty="0" smtClean="0">
                <a:solidFill>
                  <a:srgbClr val="00589C"/>
                </a:solidFill>
              </a:rPr>
              <a:t>Spare 5                            old </a:t>
            </a:r>
            <a:r>
              <a:rPr lang="en-US" dirty="0">
                <a:solidFill>
                  <a:srgbClr val="00589C"/>
                </a:solidFill>
              </a:rPr>
              <a:t>40 kW  YK1263 VALVO </a:t>
            </a:r>
            <a:r>
              <a:rPr lang="en-US" dirty="0" smtClean="0">
                <a:solidFill>
                  <a:srgbClr val="00589C"/>
                </a:solidFill>
              </a:rPr>
              <a:t>klystron</a:t>
            </a:r>
          </a:p>
          <a:p>
            <a:endParaRPr lang="en-US" dirty="0">
              <a:solidFill>
                <a:srgbClr val="00589C"/>
              </a:solidFill>
            </a:endParaRPr>
          </a:p>
          <a:p>
            <a:r>
              <a:rPr lang="en-US" dirty="0" smtClean="0">
                <a:solidFill>
                  <a:srgbClr val="00589C"/>
                </a:solidFill>
              </a:rPr>
              <a:t>Two defect TH2133 one 51.000 h heater and one unknown error old Lund klystron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23528" y="5217011"/>
            <a:ext cx="8676456" cy="1477328"/>
          </a:xfrm>
          <a:prstGeom prst="rect">
            <a:avLst/>
          </a:prstGeom>
          <a:solidFill>
            <a:schemeClr val="accent5">
              <a:lumMod val="40000"/>
              <a:lumOff val="60000"/>
              <a:alpha val="64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We need more spare, but: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C00000"/>
                </a:solidFill>
              </a:rPr>
              <a:t>Thales tube out of production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C00000"/>
                </a:solidFill>
              </a:rPr>
              <a:t>E2V  has not send an offer, several requests since more than one year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C00000"/>
                </a:solidFill>
              </a:rPr>
              <a:t>CPI has a klystron same power level, but not produced last years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41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Solid state transmitters for BESSY II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082A5A-B59D-4ACA-A900-0760C765515E}" type="slidenum">
              <a:rPr lang="de-DE" smtClean="0"/>
              <a:pPr>
                <a:defRPr/>
              </a:pPr>
              <a:t>9</a:t>
            </a:fld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539552" y="1412776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589C"/>
                </a:solidFill>
              </a:rPr>
              <a:t>Due to the fact, that we don´t get any spare tubes, we will change to solid state transmitters at BESSY II in the next years.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39552" y="2996952"/>
            <a:ext cx="78488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 smtClean="0">
              <a:solidFill>
                <a:srgbClr val="00589C"/>
              </a:solidFill>
            </a:endParaRPr>
          </a:p>
          <a:p>
            <a:r>
              <a:rPr lang="en-US" sz="2400" b="1" dirty="0" smtClean="0">
                <a:solidFill>
                  <a:srgbClr val="00589C"/>
                </a:solidFill>
              </a:rPr>
              <a:t>First money in 2012, but whole RF group now involved in BERLinPro transmitters, first discussions with SOLEIL.</a:t>
            </a:r>
          </a:p>
          <a:p>
            <a:pPr marL="342900" indent="-342900">
              <a:buFont typeface="Wingdings"/>
              <a:buChar char="è"/>
            </a:pPr>
            <a:r>
              <a:rPr lang="en-US" sz="2400" b="1" dirty="0" smtClean="0">
                <a:solidFill>
                  <a:srgbClr val="00589C"/>
                </a:solidFill>
                <a:sym typeface="Wingdings" pitchFamily="2" charset="2"/>
              </a:rPr>
              <a:t>H</a:t>
            </a:r>
            <a:r>
              <a:rPr lang="en-US" sz="2400" b="1" dirty="0" smtClean="0">
                <a:solidFill>
                  <a:srgbClr val="00589C"/>
                </a:solidFill>
              </a:rPr>
              <a:t>opefully next year first news on BESSY II SSA.</a:t>
            </a:r>
          </a:p>
          <a:p>
            <a:pPr marL="342900" indent="-342900">
              <a:buFont typeface="Wingdings"/>
              <a:buChar char="è"/>
            </a:pPr>
            <a:endParaRPr lang="en-US" sz="2400" b="1" dirty="0">
              <a:solidFill>
                <a:srgbClr val="00589C"/>
              </a:solidFill>
            </a:endParaRPr>
          </a:p>
          <a:p>
            <a:pPr marL="342900" indent="-342900">
              <a:buFont typeface="Wingdings"/>
              <a:buChar char="è"/>
            </a:pPr>
            <a:r>
              <a:rPr lang="en-US" sz="2400" b="1" dirty="0" smtClean="0">
                <a:solidFill>
                  <a:srgbClr val="C00000"/>
                </a:solidFill>
              </a:rPr>
              <a:t>Which Lab is also looking forward to get 500 MHz ~75 kW SSA ?? 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10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1308</Words>
  <Application>Microsoft Office PowerPoint</Application>
  <PresentationFormat>Bildschirmpräsentation (4:3)</PresentationFormat>
  <Paragraphs>274</Paragraphs>
  <Slides>23</Slides>
  <Notes>0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23</vt:i4>
      </vt:variant>
    </vt:vector>
  </HeadingPairs>
  <TitlesOfParts>
    <vt:vector size="26" baseType="lpstr">
      <vt:lpstr>Larissa-Design</vt:lpstr>
      <vt:lpstr>Equation</vt:lpstr>
      <vt:lpstr>Präsentation</vt:lpstr>
      <vt:lpstr>Status of RF at HZB and SRF at BERLinPro</vt:lpstr>
      <vt:lpstr>outline</vt:lpstr>
      <vt:lpstr> BESSY II: Water leak at Doris cavity</vt:lpstr>
      <vt:lpstr>New cavities for Bessy ii ordered</vt:lpstr>
      <vt:lpstr>Melted HOM ferrite in Doris Cavity</vt:lpstr>
      <vt:lpstr>Strange window temperatures</vt:lpstr>
      <vt:lpstr>Leaks in water loads</vt:lpstr>
      <vt:lpstr> BESSY II: Status of Klystron</vt:lpstr>
      <vt:lpstr>Solid state transmitters for BESSY II</vt:lpstr>
      <vt:lpstr>Berlinpro</vt:lpstr>
      <vt:lpstr>Beampower storage ring linac</vt:lpstr>
      <vt:lpstr>Storage ring + linac = erl</vt:lpstr>
      <vt:lpstr>How an ERL works</vt:lpstr>
      <vt:lpstr>Berlinpro rf requriements</vt:lpstr>
      <vt:lpstr>Basic Parameters of BErlinPro</vt:lpstr>
      <vt:lpstr>Status RF transmitter for Berlinpro</vt:lpstr>
      <vt:lpstr>Coupler for injector cavities</vt:lpstr>
      <vt:lpstr>Status Cold Mass</vt:lpstr>
      <vt:lpstr>Status Cavity development (Linac)</vt:lpstr>
      <vt:lpstr>Cavity development (photo Injector)</vt:lpstr>
      <vt:lpstr>Gun development in three stages</vt:lpstr>
      <vt:lpstr>First beam in gun stage 0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Monica Mantel</dc:creator>
  <cp:lastModifiedBy>Anders, Wolfgang</cp:lastModifiedBy>
  <cp:revision>114</cp:revision>
  <dcterms:created xsi:type="dcterms:W3CDTF">2009-04-16T12:28:49Z</dcterms:created>
  <dcterms:modified xsi:type="dcterms:W3CDTF">2011-10-05T07:38:18Z</dcterms:modified>
</cp:coreProperties>
</file>