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theme/theme5.xml" ContentType="application/vnd.openxmlformats-officedocument.them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Default Extension="fntdata" ContentType="application/x-fontdata"/>
  <Override PartName="/ppt/slideLayouts/slideLayout13.xml" ContentType="application/vnd.openxmlformats-officedocument.presentationml.slideLayout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Masters/slideMaster4.xml" ContentType="application/vnd.openxmlformats-officedocument.presentationml.slideMaster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theme/theme6.xml" ContentType="application/vnd.openxmlformats-officedocument.them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theme/theme4.xml" ContentType="application/vnd.openxmlformats-officedocument.theme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68" r:id="rId1"/>
    <p:sldMasterId id="2147483680" r:id="rId2"/>
    <p:sldMasterId id="2147483682" r:id="rId3"/>
    <p:sldMasterId id="2147483684" r:id="rId4"/>
  </p:sldMasterIdLst>
  <p:notesMasterIdLst>
    <p:notesMasterId r:id="rId27"/>
  </p:notesMasterIdLst>
  <p:handoutMasterIdLst>
    <p:handoutMasterId r:id="rId28"/>
  </p:handoutMasterIdLst>
  <p:sldIdLst>
    <p:sldId id="575" r:id="rId5"/>
    <p:sldId id="595" r:id="rId6"/>
    <p:sldId id="588" r:id="rId7"/>
    <p:sldId id="589" r:id="rId8"/>
    <p:sldId id="578" r:id="rId9"/>
    <p:sldId id="580" r:id="rId10"/>
    <p:sldId id="562" r:id="rId11"/>
    <p:sldId id="563" r:id="rId12"/>
    <p:sldId id="590" r:id="rId13"/>
    <p:sldId id="597" r:id="rId14"/>
    <p:sldId id="602" r:id="rId15"/>
    <p:sldId id="598" r:id="rId16"/>
    <p:sldId id="599" r:id="rId17"/>
    <p:sldId id="600" r:id="rId18"/>
    <p:sldId id="592" r:id="rId19"/>
    <p:sldId id="593" r:id="rId20"/>
    <p:sldId id="603" r:id="rId21"/>
    <p:sldId id="604" r:id="rId22"/>
    <p:sldId id="605" r:id="rId23"/>
    <p:sldId id="606" r:id="rId24"/>
    <p:sldId id="569" r:id="rId25"/>
    <p:sldId id="594" r:id="rId26"/>
  </p:sldIdLst>
  <p:sldSz cx="9144000" cy="6858000" type="screen4x3"/>
  <p:notesSz cx="6858000" cy="9144000"/>
  <p:embeddedFontLst>
    <p:embeddedFont>
      <p:font typeface="Comic Sans MS" pitchFamily="66" charset="0"/>
      <p:regular r:id="rId29"/>
      <p:bold r:id="rId30"/>
    </p:embeddedFont>
    <p:embeddedFont>
      <p:font typeface="Arial Unicode MS" pitchFamily="34" charset="-128"/>
      <p:regular r:id="rId31"/>
    </p:embeddedFont>
    <p:embeddedFont>
      <p:font typeface="Mathematica5" charset="2"/>
      <p:regular r:id="rId32"/>
      <p:bold r:id="rId33"/>
    </p:embeddedFont>
    <p:embeddedFont>
      <p:font typeface="Arial Black" pitchFamily="34" charset="0"/>
      <p:bold r:id="rId34"/>
    </p:embeddedFont>
  </p:embeddedFontLst>
  <p:defaultTextStyle>
    <a:defPPr>
      <a:defRPr lang="en-GB"/>
    </a:defPPr>
    <a:lvl1pPr algn="l" rtl="0" fontAlgn="base">
      <a:spcBef>
        <a:spcPct val="50000"/>
      </a:spcBef>
      <a:spcAft>
        <a:spcPct val="0"/>
      </a:spcAft>
      <a:defRPr sz="1400" kern="1200">
        <a:solidFill>
          <a:srgbClr val="FF0000"/>
        </a:solidFill>
        <a:latin typeface="Times New Roman" pitchFamily="18" charset="0"/>
        <a:ea typeface="+mn-ea"/>
        <a:cs typeface="Times New Roman" pitchFamily="18" charset="0"/>
      </a:defRPr>
    </a:lvl1pPr>
    <a:lvl2pPr marL="457200" algn="l" rtl="0" fontAlgn="base">
      <a:spcBef>
        <a:spcPct val="50000"/>
      </a:spcBef>
      <a:spcAft>
        <a:spcPct val="0"/>
      </a:spcAft>
      <a:defRPr sz="1400" kern="1200">
        <a:solidFill>
          <a:srgbClr val="FF0000"/>
        </a:solidFill>
        <a:latin typeface="Times New Roman" pitchFamily="18" charset="0"/>
        <a:ea typeface="+mn-ea"/>
        <a:cs typeface="Times New Roman" pitchFamily="18" charset="0"/>
      </a:defRPr>
    </a:lvl2pPr>
    <a:lvl3pPr marL="914400" algn="l" rtl="0" fontAlgn="base">
      <a:spcBef>
        <a:spcPct val="50000"/>
      </a:spcBef>
      <a:spcAft>
        <a:spcPct val="0"/>
      </a:spcAft>
      <a:defRPr sz="1400" kern="1200">
        <a:solidFill>
          <a:srgbClr val="FF0000"/>
        </a:solidFill>
        <a:latin typeface="Times New Roman" pitchFamily="18" charset="0"/>
        <a:ea typeface="+mn-ea"/>
        <a:cs typeface="Times New Roman" pitchFamily="18" charset="0"/>
      </a:defRPr>
    </a:lvl3pPr>
    <a:lvl4pPr marL="1371600" algn="l" rtl="0" fontAlgn="base">
      <a:spcBef>
        <a:spcPct val="50000"/>
      </a:spcBef>
      <a:spcAft>
        <a:spcPct val="0"/>
      </a:spcAft>
      <a:defRPr sz="1400" kern="1200">
        <a:solidFill>
          <a:srgbClr val="FF0000"/>
        </a:solidFill>
        <a:latin typeface="Times New Roman" pitchFamily="18" charset="0"/>
        <a:ea typeface="+mn-ea"/>
        <a:cs typeface="Times New Roman" pitchFamily="18" charset="0"/>
      </a:defRPr>
    </a:lvl4pPr>
    <a:lvl5pPr marL="1828800" algn="l" rtl="0" fontAlgn="base">
      <a:spcBef>
        <a:spcPct val="50000"/>
      </a:spcBef>
      <a:spcAft>
        <a:spcPct val="0"/>
      </a:spcAft>
      <a:defRPr sz="1400" kern="1200">
        <a:solidFill>
          <a:srgbClr val="FF0000"/>
        </a:solidFill>
        <a:latin typeface="Times New Roman" pitchFamily="18" charset="0"/>
        <a:ea typeface="+mn-ea"/>
        <a:cs typeface="Times New Roman" pitchFamily="18" charset="0"/>
      </a:defRPr>
    </a:lvl5pPr>
    <a:lvl6pPr marL="2286000" algn="l" defTabSz="914400" rtl="0" eaLnBrk="1" latinLnBrk="0" hangingPunct="1">
      <a:defRPr sz="1400" kern="1200">
        <a:solidFill>
          <a:srgbClr val="FF0000"/>
        </a:solidFill>
        <a:latin typeface="Times New Roman" pitchFamily="18" charset="0"/>
        <a:ea typeface="+mn-ea"/>
        <a:cs typeface="Times New Roman" pitchFamily="18" charset="0"/>
      </a:defRPr>
    </a:lvl6pPr>
    <a:lvl7pPr marL="2743200" algn="l" defTabSz="914400" rtl="0" eaLnBrk="1" latinLnBrk="0" hangingPunct="1">
      <a:defRPr sz="1400" kern="1200">
        <a:solidFill>
          <a:srgbClr val="FF0000"/>
        </a:solidFill>
        <a:latin typeface="Times New Roman" pitchFamily="18" charset="0"/>
        <a:ea typeface="+mn-ea"/>
        <a:cs typeface="Times New Roman" pitchFamily="18" charset="0"/>
      </a:defRPr>
    </a:lvl7pPr>
    <a:lvl8pPr marL="3200400" algn="l" defTabSz="914400" rtl="0" eaLnBrk="1" latinLnBrk="0" hangingPunct="1">
      <a:defRPr sz="1400" kern="1200">
        <a:solidFill>
          <a:srgbClr val="FF0000"/>
        </a:solidFill>
        <a:latin typeface="Times New Roman" pitchFamily="18" charset="0"/>
        <a:ea typeface="+mn-ea"/>
        <a:cs typeface="Times New Roman" pitchFamily="18" charset="0"/>
      </a:defRPr>
    </a:lvl8pPr>
    <a:lvl9pPr marL="3657600" algn="l" defTabSz="914400" rtl="0" eaLnBrk="1" latinLnBrk="0" hangingPunct="1">
      <a:defRPr sz="1400" kern="1200">
        <a:solidFill>
          <a:srgbClr val="FF0000"/>
        </a:solidFill>
        <a:latin typeface="Times New Roman" pitchFamily="18" charset="0"/>
        <a:ea typeface="+mn-ea"/>
        <a:cs typeface="Times New Roman" pitchFamily="18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09900"/>
    <a:srgbClr val="FF6600"/>
    <a:srgbClr val="00CCFF"/>
    <a:srgbClr val="333399"/>
    <a:srgbClr val="0099FF"/>
    <a:srgbClr val="CC00CC"/>
    <a:srgbClr val="CC00FF"/>
    <a:srgbClr val="9900CC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57" autoAdjust="0"/>
    <p:restoredTop sz="97229" autoAdjust="0"/>
  </p:normalViewPr>
  <p:slideViewPr>
    <p:cSldViewPr>
      <p:cViewPr>
        <p:scale>
          <a:sx n="110" d="100"/>
          <a:sy n="110" d="100"/>
        </p:scale>
        <p:origin x="-942" y="-43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7.xml"/><Relationship Id="rId34" Type="http://schemas.openxmlformats.org/officeDocument/2006/relationships/font" Target="fonts/font6.fntdata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font" Target="fonts/font5.fntdata"/><Relationship Id="rId38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font" Target="fonts/font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font" Target="fonts/font4.fntdata"/><Relationship Id="rId37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handoutMaster" Target="handoutMasters/handoutMaster1.xml"/><Relationship Id="rId36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font" Target="fonts/font3.fntdata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notesMaster" Target="notesMasters/notesMaster1.xml"/><Relationship Id="rId30" Type="http://schemas.openxmlformats.org/officeDocument/2006/relationships/font" Target="fonts/font2.fntdata"/><Relationship Id="rId35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35.wmf"/><Relationship Id="rId1" Type="http://schemas.openxmlformats.org/officeDocument/2006/relationships/image" Target="../media/image34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200">
                <a:solidFill>
                  <a:schemeClr val="tx1"/>
                </a:solidFill>
                <a:latin typeface="Arial" pitchFamily="34" charset="0"/>
              </a:defRPr>
            </a:lvl1pPr>
          </a:lstStyle>
          <a:p>
            <a:pPr>
              <a:defRPr/>
            </a:pPr>
            <a:r>
              <a:rPr lang="en-GB"/>
              <a:t>37th ICFA Advanced Beam Dynamics Workshop on Future Light Sources</a:t>
            </a:r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200">
                <a:solidFill>
                  <a:schemeClr val="tx1"/>
                </a:solidFill>
                <a:latin typeface="Arial" pitchFamily="34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2560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200">
                <a:solidFill>
                  <a:schemeClr val="tx1"/>
                </a:solidFill>
                <a:latin typeface="Arial" pitchFamily="34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2560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200">
                <a:solidFill>
                  <a:schemeClr val="tx1"/>
                </a:solidFill>
                <a:latin typeface="Arial" pitchFamily="34" charset="0"/>
              </a:defRPr>
            </a:lvl1pPr>
          </a:lstStyle>
          <a:p>
            <a:pPr>
              <a:defRPr/>
            </a:pPr>
            <a:fld id="{BB0E5009-FB61-4D01-8008-9D77D352E26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305195878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200">
                <a:solidFill>
                  <a:schemeClr val="tx1"/>
                </a:solidFill>
                <a:latin typeface="Arial" pitchFamily="34" charset="0"/>
              </a:defRPr>
            </a:lvl1pPr>
          </a:lstStyle>
          <a:p>
            <a:pPr>
              <a:defRPr/>
            </a:pPr>
            <a:r>
              <a:rPr lang="en-GB"/>
              <a:t>37th ICFA Advanced Beam Dynamics Workshop on Future Light Sources</a:t>
            </a:r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200">
                <a:solidFill>
                  <a:schemeClr val="tx1"/>
                </a:solidFill>
                <a:latin typeface="Arial" pitchFamily="34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331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xmlns="" val="1"/>
            </a:ext>
          </a:extLst>
        </p:spPr>
      </p:sp>
      <p:sp>
        <p:nvSpPr>
          <p:cNvPr id="2355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  <p:sp>
        <p:nvSpPr>
          <p:cNvPr id="2355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200">
                <a:solidFill>
                  <a:schemeClr val="tx1"/>
                </a:solidFill>
                <a:latin typeface="Arial" pitchFamily="34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2355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200">
                <a:solidFill>
                  <a:schemeClr val="tx1"/>
                </a:solidFill>
                <a:latin typeface="Arial" pitchFamily="34" charset="0"/>
              </a:defRPr>
            </a:lvl1pPr>
          </a:lstStyle>
          <a:p>
            <a:pPr>
              <a:defRPr/>
            </a:pPr>
            <a:fld id="{934752C2-702E-4D65-922A-AE8051462179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207174778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de-DE" smtClean="0">
              <a:latin typeface="Arial" charset="0"/>
            </a:endParaRPr>
          </a:p>
        </p:txBody>
      </p:sp>
      <p:sp>
        <p:nvSpPr>
          <p:cNvPr id="14340" name="Header Placeholder 1"/>
          <p:cNvSpPr>
            <a:spLocks noGrp="1"/>
          </p:cNvSpPr>
          <p:nvPr>
            <p:ph type="hdr" sz="quarter"/>
          </p:nvPr>
        </p:nvSpPr>
        <p:spPr>
          <a:noFill/>
        </p:spPr>
        <p:txBody>
          <a:bodyPr/>
          <a:lstStyle>
            <a:lvl1pPr eaLnBrk="0" hangingPunct="0"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 eaLnBrk="0" hangingPunct="0"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 eaLnBrk="0" hangingPunct="0"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 eaLnBrk="0" hangingPunct="0"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 eaLnBrk="0" hangingPunct="0"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eaLnBrk="1" hangingPunct="1"/>
            <a:r>
              <a:rPr lang="en-GB" sz="1200" smtClean="0">
                <a:solidFill>
                  <a:schemeClr val="tx1"/>
                </a:solidFill>
                <a:latin typeface="Arial" charset="0"/>
              </a:rPr>
              <a:t>RREPS'11, Egham (UK)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6387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de-DE" smtClean="0">
              <a:latin typeface="Arial" charset="0"/>
            </a:endParaRPr>
          </a:p>
        </p:txBody>
      </p:sp>
      <p:sp>
        <p:nvSpPr>
          <p:cNvPr id="1638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 eaLnBrk="0" hangingPunct="0"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 eaLnBrk="0" hangingPunct="0"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 eaLnBrk="0" hangingPunct="0"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 eaLnBrk="0" hangingPunct="0"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eaLnBrk="1" hangingPunct="1"/>
            <a:fld id="{6D49FAC1-53B3-498D-859B-F68C49300A82}" type="slidenum">
              <a:rPr lang="en-GB" sz="1200" smtClean="0">
                <a:solidFill>
                  <a:srgbClr val="000000"/>
                </a:solidFill>
                <a:latin typeface="Arial" charset="0"/>
              </a:rPr>
              <a:pPr eaLnBrk="1" hangingPunct="1"/>
              <a:t>7</a:t>
            </a:fld>
            <a:endParaRPr lang="en-GB" sz="1200" smtClean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6389" name="Header Placeholder 4"/>
          <p:cNvSpPr>
            <a:spLocks noGrp="1"/>
          </p:cNvSpPr>
          <p:nvPr>
            <p:ph type="hdr" sz="quarter"/>
          </p:nvPr>
        </p:nvSpPr>
        <p:spPr>
          <a:noFill/>
        </p:spPr>
        <p:txBody>
          <a:bodyPr/>
          <a:lstStyle>
            <a:lvl1pPr eaLnBrk="0" hangingPunct="0"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 eaLnBrk="0" hangingPunct="0"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 eaLnBrk="0" hangingPunct="0"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 eaLnBrk="0" hangingPunct="0"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 eaLnBrk="0" hangingPunct="0"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eaLnBrk="1" hangingPunct="1"/>
            <a:r>
              <a:rPr lang="en-GB" sz="1200" smtClean="0">
                <a:solidFill>
                  <a:srgbClr val="000000"/>
                </a:solidFill>
                <a:latin typeface="Arial" charset="0"/>
              </a:rPr>
              <a:t>RREPS'11, Egham (UK)</a:t>
            </a: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7411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de-DE" smtClean="0">
              <a:latin typeface="Arial" charset="0"/>
            </a:endParaRPr>
          </a:p>
        </p:txBody>
      </p:sp>
      <p:sp>
        <p:nvSpPr>
          <p:cNvPr id="1741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 eaLnBrk="0" hangingPunct="0"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 eaLnBrk="0" hangingPunct="0"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 eaLnBrk="0" hangingPunct="0"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 eaLnBrk="0" hangingPunct="0"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eaLnBrk="1" hangingPunct="1"/>
            <a:fld id="{10E99958-D32E-4803-9629-C3A456E37234}" type="slidenum">
              <a:rPr lang="en-GB" sz="1200" smtClean="0">
                <a:solidFill>
                  <a:srgbClr val="000000"/>
                </a:solidFill>
                <a:latin typeface="Arial" charset="0"/>
              </a:rPr>
              <a:pPr eaLnBrk="1" hangingPunct="1"/>
              <a:t>8</a:t>
            </a:fld>
            <a:endParaRPr lang="en-GB" sz="1200" smtClean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7413" name="Header Placeholder 4"/>
          <p:cNvSpPr>
            <a:spLocks noGrp="1"/>
          </p:cNvSpPr>
          <p:nvPr>
            <p:ph type="hdr" sz="quarter"/>
          </p:nvPr>
        </p:nvSpPr>
        <p:spPr>
          <a:noFill/>
        </p:spPr>
        <p:txBody>
          <a:bodyPr/>
          <a:lstStyle>
            <a:lvl1pPr eaLnBrk="0" hangingPunct="0"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 eaLnBrk="0" hangingPunct="0"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 eaLnBrk="0" hangingPunct="0"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 eaLnBrk="0" hangingPunct="0"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 eaLnBrk="0" hangingPunct="0"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eaLnBrk="1" hangingPunct="1"/>
            <a:r>
              <a:rPr lang="en-GB" sz="1200" smtClean="0">
                <a:solidFill>
                  <a:srgbClr val="000000"/>
                </a:solidFill>
                <a:latin typeface="Arial" charset="0"/>
              </a:rPr>
              <a:t>RREPS'11, Egham (UK)</a:t>
            </a: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7411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de-DE" smtClean="0">
              <a:latin typeface="Arial" charset="0"/>
            </a:endParaRPr>
          </a:p>
        </p:txBody>
      </p:sp>
      <p:sp>
        <p:nvSpPr>
          <p:cNvPr id="1741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 eaLnBrk="0" hangingPunct="0"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 eaLnBrk="0" hangingPunct="0"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 eaLnBrk="0" hangingPunct="0"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 eaLnBrk="0" hangingPunct="0"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eaLnBrk="1" hangingPunct="1"/>
            <a:fld id="{10E99958-D32E-4803-9629-C3A456E37234}" type="slidenum">
              <a:rPr lang="en-GB" sz="1200" smtClean="0">
                <a:solidFill>
                  <a:srgbClr val="000000"/>
                </a:solidFill>
                <a:latin typeface="Arial" charset="0"/>
              </a:rPr>
              <a:pPr eaLnBrk="1" hangingPunct="1"/>
              <a:t>9</a:t>
            </a:fld>
            <a:endParaRPr lang="en-GB" sz="1200" smtClean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7413" name="Header Placeholder 4"/>
          <p:cNvSpPr>
            <a:spLocks noGrp="1"/>
          </p:cNvSpPr>
          <p:nvPr>
            <p:ph type="hdr" sz="quarter"/>
          </p:nvPr>
        </p:nvSpPr>
        <p:spPr>
          <a:noFill/>
        </p:spPr>
        <p:txBody>
          <a:bodyPr/>
          <a:lstStyle>
            <a:lvl1pPr eaLnBrk="0" hangingPunct="0"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 eaLnBrk="0" hangingPunct="0"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 eaLnBrk="0" hangingPunct="0"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 eaLnBrk="0" hangingPunct="0"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 eaLnBrk="0" hangingPunct="0"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eaLnBrk="1" hangingPunct="1"/>
            <a:r>
              <a:rPr lang="en-GB" sz="1200" smtClean="0">
                <a:solidFill>
                  <a:srgbClr val="000000"/>
                </a:solidFill>
                <a:latin typeface="Arial" charset="0"/>
              </a:rPr>
              <a:t>RREPS'11, Egham (UK)</a:t>
            </a: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7411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de-DE" smtClean="0">
              <a:latin typeface="Arial" charset="0"/>
            </a:endParaRPr>
          </a:p>
        </p:txBody>
      </p:sp>
      <p:sp>
        <p:nvSpPr>
          <p:cNvPr id="1741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 eaLnBrk="0" hangingPunct="0"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 eaLnBrk="0" hangingPunct="0"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 eaLnBrk="0" hangingPunct="0"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 eaLnBrk="0" hangingPunct="0"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eaLnBrk="1" hangingPunct="1"/>
            <a:fld id="{10E99958-D32E-4803-9629-C3A456E37234}" type="slidenum">
              <a:rPr lang="en-GB" sz="1200" smtClean="0">
                <a:solidFill>
                  <a:srgbClr val="000000"/>
                </a:solidFill>
                <a:latin typeface="Arial" charset="0"/>
              </a:rPr>
              <a:pPr eaLnBrk="1" hangingPunct="1"/>
              <a:t>11</a:t>
            </a:fld>
            <a:endParaRPr lang="en-GB" sz="1200" smtClean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7413" name="Header Placeholder 4"/>
          <p:cNvSpPr>
            <a:spLocks noGrp="1"/>
          </p:cNvSpPr>
          <p:nvPr>
            <p:ph type="hdr" sz="quarter"/>
          </p:nvPr>
        </p:nvSpPr>
        <p:spPr>
          <a:noFill/>
        </p:spPr>
        <p:txBody>
          <a:bodyPr/>
          <a:lstStyle>
            <a:lvl1pPr eaLnBrk="0" hangingPunct="0"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 eaLnBrk="0" hangingPunct="0"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 eaLnBrk="0" hangingPunct="0"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 eaLnBrk="0" hangingPunct="0"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 eaLnBrk="0" hangingPunct="0"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eaLnBrk="1" hangingPunct="1"/>
            <a:r>
              <a:rPr lang="en-GB" sz="1200" smtClean="0">
                <a:solidFill>
                  <a:srgbClr val="000000"/>
                </a:solidFill>
                <a:latin typeface="Arial" charset="0"/>
              </a:rPr>
              <a:t>RREPS'11, Egham (UK)</a:t>
            </a: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7411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de-DE" smtClean="0">
              <a:latin typeface="Arial" charset="0"/>
            </a:endParaRPr>
          </a:p>
        </p:txBody>
      </p:sp>
      <p:sp>
        <p:nvSpPr>
          <p:cNvPr id="1741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 eaLnBrk="0" hangingPunct="0"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 eaLnBrk="0" hangingPunct="0"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 eaLnBrk="0" hangingPunct="0"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 eaLnBrk="0" hangingPunct="0"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eaLnBrk="1" hangingPunct="1"/>
            <a:fld id="{10E99958-D32E-4803-9629-C3A456E37234}" type="slidenum">
              <a:rPr lang="en-GB" sz="1200" smtClean="0">
                <a:solidFill>
                  <a:srgbClr val="000000"/>
                </a:solidFill>
                <a:latin typeface="Arial" charset="0"/>
              </a:rPr>
              <a:pPr eaLnBrk="1" hangingPunct="1"/>
              <a:t>15</a:t>
            </a:fld>
            <a:endParaRPr lang="en-GB" sz="1200" smtClean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7413" name="Header Placeholder 4"/>
          <p:cNvSpPr>
            <a:spLocks noGrp="1"/>
          </p:cNvSpPr>
          <p:nvPr>
            <p:ph type="hdr" sz="quarter"/>
          </p:nvPr>
        </p:nvSpPr>
        <p:spPr>
          <a:noFill/>
        </p:spPr>
        <p:txBody>
          <a:bodyPr/>
          <a:lstStyle>
            <a:lvl1pPr eaLnBrk="0" hangingPunct="0"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 eaLnBrk="0" hangingPunct="0"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 eaLnBrk="0" hangingPunct="0"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 eaLnBrk="0" hangingPunct="0"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 eaLnBrk="0" hangingPunct="0"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eaLnBrk="1" hangingPunct="1"/>
            <a:r>
              <a:rPr lang="en-GB" sz="1200" smtClean="0">
                <a:solidFill>
                  <a:srgbClr val="000000"/>
                </a:solidFill>
                <a:latin typeface="Arial" charset="0"/>
              </a:rPr>
              <a:t>RREPS'11, Egham (UK)</a:t>
            </a: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7411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de-DE" smtClean="0">
              <a:latin typeface="Arial" charset="0"/>
            </a:endParaRPr>
          </a:p>
        </p:txBody>
      </p:sp>
      <p:sp>
        <p:nvSpPr>
          <p:cNvPr id="1741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 eaLnBrk="0" hangingPunct="0"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 eaLnBrk="0" hangingPunct="0"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 eaLnBrk="0" hangingPunct="0"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 eaLnBrk="0" hangingPunct="0"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eaLnBrk="1" hangingPunct="1"/>
            <a:fld id="{10E99958-D32E-4803-9629-C3A456E37234}" type="slidenum">
              <a:rPr lang="en-GB" sz="1200" smtClean="0">
                <a:solidFill>
                  <a:srgbClr val="000000"/>
                </a:solidFill>
                <a:latin typeface="Arial" charset="0"/>
              </a:rPr>
              <a:pPr eaLnBrk="1" hangingPunct="1"/>
              <a:t>16</a:t>
            </a:fld>
            <a:endParaRPr lang="en-GB" sz="1200" smtClean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7413" name="Header Placeholder 4"/>
          <p:cNvSpPr>
            <a:spLocks noGrp="1"/>
          </p:cNvSpPr>
          <p:nvPr>
            <p:ph type="hdr" sz="quarter"/>
          </p:nvPr>
        </p:nvSpPr>
        <p:spPr>
          <a:noFill/>
        </p:spPr>
        <p:txBody>
          <a:bodyPr/>
          <a:lstStyle>
            <a:lvl1pPr eaLnBrk="0" hangingPunct="0"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 eaLnBrk="0" hangingPunct="0"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 eaLnBrk="0" hangingPunct="0"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 eaLnBrk="0" hangingPunct="0"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 eaLnBrk="0" hangingPunct="0"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eaLnBrk="1" hangingPunct="1"/>
            <a:r>
              <a:rPr lang="en-GB" sz="1200" smtClean="0">
                <a:solidFill>
                  <a:srgbClr val="000000"/>
                </a:solidFill>
                <a:latin typeface="Arial" charset="0"/>
              </a:rPr>
              <a:t>RREPS'11, Egham (UK)</a:t>
            </a: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7411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de-DE" smtClean="0">
              <a:latin typeface="Arial" charset="0"/>
            </a:endParaRPr>
          </a:p>
        </p:txBody>
      </p:sp>
      <p:sp>
        <p:nvSpPr>
          <p:cNvPr id="1741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 eaLnBrk="0" hangingPunct="0"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 eaLnBrk="0" hangingPunct="0"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 eaLnBrk="0" hangingPunct="0"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 eaLnBrk="0" hangingPunct="0"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eaLnBrk="1" hangingPunct="1"/>
            <a:fld id="{10E99958-D32E-4803-9629-C3A456E37234}" type="slidenum">
              <a:rPr lang="en-GB" sz="1200" smtClean="0">
                <a:solidFill>
                  <a:srgbClr val="000000"/>
                </a:solidFill>
                <a:latin typeface="Arial" charset="0"/>
              </a:rPr>
              <a:pPr eaLnBrk="1" hangingPunct="1"/>
              <a:t>22</a:t>
            </a:fld>
            <a:endParaRPr lang="en-GB" sz="1200" smtClean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7413" name="Header Placeholder 4"/>
          <p:cNvSpPr>
            <a:spLocks noGrp="1"/>
          </p:cNvSpPr>
          <p:nvPr>
            <p:ph type="hdr" sz="quarter"/>
          </p:nvPr>
        </p:nvSpPr>
        <p:spPr>
          <a:noFill/>
        </p:spPr>
        <p:txBody>
          <a:bodyPr/>
          <a:lstStyle>
            <a:lvl1pPr eaLnBrk="0" hangingPunct="0"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 eaLnBrk="0" hangingPunct="0"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 eaLnBrk="0" hangingPunct="0"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 eaLnBrk="0" hangingPunct="0"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 eaLnBrk="0" hangingPunct="0"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eaLnBrk="1" hangingPunct="1"/>
            <a:r>
              <a:rPr lang="en-GB" sz="1200" smtClean="0">
                <a:solidFill>
                  <a:srgbClr val="000000"/>
                </a:solidFill>
                <a:latin typeface="Arial" charset="0"/>
              </a:rPr>
              <a:t>RREPS'11, Egham (UK)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de-DE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de-DE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37th ICFA Advanced Beam Dynamics Workshop on Future Light Sources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610D24D-CBDE-4D87-9B61-9137B8908222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18480884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de-D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DE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37th ICFA Advanced Beam Dynamics Workshop on Future Light Sources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E5C1AB8-F552-42FC-8607-57BD1A8F82F6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23873429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de-D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DE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37th ICFA Advanced Beam Dynamics Workshop on Future Light Sources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51BE345-3782-4E75-8C86-2A172D4D82AF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31326815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DE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37th ICFA Advanced Beam Dynamics Workshop on Future Light Sources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5D935E8-C1C8-4CE9-810B-D1E959ED4751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343636076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DE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37th ICFA Advanced Beam Dynamics Workshop on Future Light Sources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035896C-0E8D-431E-9C5F-D72E1FE342DB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403749748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DE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37th ICFA Advanced Beam Dynamics Workshop on Future Light Sources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644DC6F-5079-41B5-B3B9-A487289D77E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25429481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DE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37th ICFA Advanced Beam Dynamics Workshop on Future Light Sources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880D68C-8721-4A1D-AC2F-4D01687D7091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1136646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de-D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37th ICFA Advanced Beam Dynamics Workshop on Future Light Sources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0B8FDFC-2358-416A-A1F1-6E68BA16EA6E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16283255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DE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37th ICFA Advanced Beam Dynamics Workshop on Future Light Sources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FBCD0FC-219C-4649-BC11-136671D78FF4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274876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de-D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DE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DE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37th ICFA Advanced Beam Dynamics Workshop on Future Light Sources</a:t>
            </a: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7A42581-9907-4608-91D4-429AA349AF77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9276572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de-DE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37th ICFA Advanced Beam Dynamics Workshop on Future Light Sources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CD1DD7A-9406-4CCD-945B-D40000E00C83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31184188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37th ICFA Advanced Beam Dynamics Workshop on Future Light Sources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C310542-0DC6-4E5A-ACBB-E93FB1E88161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21175332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DE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37th ICFA Advanced Beam Dynamics Workshop on Future Light Sources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86E0D38-460F-4901-9CBA-4A066578E959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38281349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de-DE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de-DE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37th ICFA Advanced Beam Dynamics Workshop on Future Light Sources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2DE8B7-00A3-4CA7-8FA4-80F0FBD03CA5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27254958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13.xml"/></Relationships>
</file>

<file path=ppt/slideMasters/_rels/slideMaster4.xml.rels><?xml version="1.0" encoding="UTF-8" standalone="yes"?>
<Relationships xmlns="http://schemas.openxmlformats.org/package/2006/relationships"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</a:p>
        </p:txBody>
      </p:sp>
      <p:sp>
        <p:nvSpPr>
          <p:cNvPr id="22733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>
                <a:solidFill>
                  <a:schemeClr val="tx1"/>
                </a:solidFill>
                <a:latin typeface="+mn-lt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22733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spcBef>
                <a:spcPct val="0"/>
              </a:spcBef>
              <a:defRPr>
                <a:solidFill>
                  <a:schemeClr val="tx1"/>
                </a:solidFill>
                <a:latin typeface="+mn-lt"/>
              </a:defRPr>
            </a:lvl1pPr>
          </a:lstStyle>
          <a:p>
            <a:pPr>
              <a:defRPr/>
            </a:pPr>
            <a:r>
              <a:rPr lang="en-GB"/>
              <a:t>37th ICFA Advanced Beam Dynamics Workshop on Future Light Sources</a:t>
            </a:r>
          </a:p>
        </p:txBody>
      </p:sp>
      <p:sp>
        <p:nvSpPr>
          <p:cNvPr id="22733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>
                <a:solidFill>
                  <a:schemeClr val="tx1"/>
                </a:solidFill>
                <a:latin typeface="+mn-lt"/>
              </a:defRPr>
            </a:lvl1pPr>
          </a:lstStyle>
          <a:p>
            <a:pPr>
              <a:defRPr/>
            </a:pPr>
            <a:fld id="{058E153C-AE14-4D08-8E43-61991BC674A2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title style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</a:p>
        </p:txBody>
      </p:sp>
      <p:sp>
        <p:nvSpPr>
          <p:cNvPr id="22733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>
                <a:solidFill>
                  <a:srgbClr val="000000"/>
                </a:solidFill>
                <a:latin typeface="+mn-lt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22733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spcBef>
                <a:spcPct val="0"/>
              </a:spcBef>
              <a:defRPr>
                <a:solidFill>
                  <a:srgbClr val="000000"/>
                </a:solidFill>
                <a:latin typeface="+mn-lt"/>
              </a:defRPr>
            </a:lvl1pPr>
          </a:lstStyle>
          <a:p>
            <a:pPr>
              <a:defRPr/>
            </a:pPr>
            <a:r>
              <a:rPr lang="en-GB"/>
              <a:t>37th ICFA Advanced Beam Dynamics Workshop on Future Light Sources</a:t>
            </a:r>
          </a:p>
        </p:txBody>
      </p:sp>
      <p:sp>
        <p:nvSpPr>
          <p:cNvPr id="22733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>
                <a:solidFill>
                  <a:srgbClr val="000000"/>
                </a:solidFill>
                <a:latin typeface="+mn-lt"/>
              </a:defRPr>
            </a:lvl1pPr>
          </a:lstStyle>
          <a:p>
            <a:pPr>
              <a:defRPr/>
            </a:pPr>
            <a:fld id="{F442D7E1-74AB-4370-9030-E38CDF21B6FE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6" r:id="rId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title style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</a:p>
        </p:txBody>
      </p:sp>
      <p:sp>
        <p:nvSpPr>
          <p:cNvPr id="22733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>
                <a:solidFill>
                  <a:srgbClr val="000000"/>
                </a:solidFill>
                <a:latin typeface="+mn-lt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22733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spcBef>
                <a:spcPct val="0"/>
              </a:spcBef>
              <a:defRPr>
                <a:solidFill>
                  <a:srgbClr val="000000"/>
                </a:solidFill>
                <a:latin typeface="+mn-lt"/>
              </a:defRPr>
            </a:lvl1pPr>
          </a:lstStyle>
          <a:p>
            <a:pPr>
              <a:defRPr/>
            </a:pPr>
            <a:r>
              <a:rPr lang="en-GB"/>
              <a:t>37th ICFA Advanced Beam Dynamics Workshop on Future Light Sources</a:t>
            </a:r>
          </a:p>
        </p:txBody>
      </p:sp>
      <p:sp>
        <p:nvSpPr>
          <p:cNvPr id="22733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>
                <a:solidFill>
                  <a:srgbClr val="000000"/>
                </a:solidFill>
                <a:latin typeface="+mn-lt"/>
              </a:defRPr>
            </a:lvl1pPr>
          </a:lstStyle>
          <a:p>
            <a:pPr>
              <a:defRPr/>
            </a:pPr>
            <a:fld id="{B34F95AB-7C71-40C3-A3E4-24086DD0B7C9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title style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</a:p>
        </p:txBody>
      </p:sp>
      <p:sp>
        <p:nvSpPr>
          <p:cNvPr id="22733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>
                <a:solidFill>
                  <a:srgbClr val="000000"/>
                </a:solidFill>
                <a:latin typeface="+mn-lt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22733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spcBef>
                <a:spcPct val="0"/>
              </a:spcBef>
              <a:defRPr>
                <a:solidFill>
                  <a:srgbClr val="000000"/>
                </a:solidFill>
                <a:latin typeface="+mn-lt"/>
              </a:defRPr>
            </a:lvl1pPr>
          </a:lstStyle>
          <a:p>
            <a:pPr>
              <a:defRPr/>
            </a:pPr>
            <a:r>
              <a:rPr lang="en-GB"/>
              <a:t>37th ICFA Advanced Beam Dynamics Workshop on Future Light Sources</a:t>
            </a:r>
          </a:p>
        </p:txBody>
      </p:sp>
      <p:sp>
        <p:nvSpPr>
          <p:cNvPr id="22733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>
                <a:solidFill>
                  <a:srgbClr val="000000"/>
                </a:solidFill>
                <a:latin typeface="+mn-lt"/>
              </a:defRPr>
            </a:lvl1pPr>
          </a:lstStyle>
          <a:p>
            <a:pPr>
              <a:defRPr/>
            </a:pPr>
            <a:fld id="{58CAA566-C3C3-4AA7-B27F-6F10DC35F854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gif"/><Relationship Id="rId5" Type="http://schemas.openxmlformats.org/officeDocument/2006/relationships/image" Target="../media/image3.gif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23.jpeg"/><Relationship Id="rId7" Type="http://schemas.openxmlformats.org/officeDocument/2006/relationships/image" Target="../media/image33.pn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10.png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3" Type="http://schemas.openxmlformats.org/officeDocument/2006/relationships/notesSlide" Target="../notesSlides/notesSlide5.xml"/><Relationship Id="rId7" Type="http://schemas.openxmlformats.org/officeDocument/2006/relationships/image" Target="../media/image10.png"/><Relationship Id="rId2" Type="http://schemas.openxmlformats.org/officeDocument/2006/relationships/slideLayout" Target="../slideLayouts/slideLayout14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9.png"/><Relationship Id="rId11" Type="http://schemas.openxmlformats.org/officeDocument/2006/relationships/oleObject" Target="../embeddings/oleObject2.bin"/><Relationship Id="rId5" Type="http://schemas.openxmlformats.org/officeDocument/2006/relationships/image" Target="../media/image23.jpeg"/><Relationship Id="rId10" Type="http://schemas.openxmlformats.org/officeDocument/2006/relationships/oleObject" Target="../embeddings/oleObject1.bin"/><Relationship Id="rId4" Type="http://schemas.openxmlformats.org/officeDocument/2006/relationships/image" Target="../media/image22.jpeg"/><Relationship Id="rId9" Type="http://schemas.openxmlformats.org/officeDocument/2006/relationships/image" Target="../media/image37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png"/><Relationship Id="rId3" Type="http://schemas.openxmlformats.org/officeDocument/2006/relationships/image" Target="../media/image23.jpeg"/><Relationship Id="rId7" Type="http://schemas.openxmlformats.org/officeDocument/2006/relationships/image" Target="../media/image39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38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png"/><Relationship Id="rId3" Type="http://schemas.openxmlformats.org/officeDocument/2006/relationships/image" Target="../media/image23.jpeg"/><Relationship Id="rId7" Type="http://schemas.openxmlformats.org/officeDocument/2006/relationships/image" Target="../media/image42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41.jpeg"/><Relationship Id="rId5" Type="http://schemas.openxmlformats.org/officeDocument/2006/relationships/image" Target="../media/image10.png"/><Relationship Id="rId4" Type="http://schemas.openxmlformats.org/officeDocument/2006/relationships/image" Target="../media/image9.png"/><Relationship Id="rId9" Type="http://schemas.openxmlformats.org/officeDocument/2006/relationships/image" Target="../media/image44.jpe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23.jpeg"/><Relationship Id="rId7" Type="http://schemas.openxmlformats.org/officeDocument/2006/relationships/image" Target="../media/image46.pn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7.gif"/><Relationship Id="rId5" Type="http://schemas.openxmlformats.org/officeDocument/2006/relationships/image" Target="../media/image45.jpeg"/><Relationship Id="rId4" Type="http://schemas.openxmlformats.org/officeDocument/2006/relationships/image" Target="../media/image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47.jpeg"/><Relationship Id="rId5" Type="http://schemas.openxmlformats.org/officeDocument/2006/relationships/image" Target="../media/image9.png"/><Relationship Id="rId4" Type="http://schemas.openxmlformats.org/officeDocument/2006/relationships/image" Target="../media/image23.jpe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gif"/><Relationship Id="rId3" Type="http://schemas.openxmlformats.org/officeDocument/2006/relationships/image" Target="../media/image22.jpeg"/><Relationship Id="rId7" Type="http://schemas.openxmlformats.org/officeDocument/2006/relationships/image" Target="../media/image4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23.jpeg"/><Relationship Id="rId9" Type="http://schemas.openxmlformats.org/officeDocument/2006/relationships/image" Target="../media/image5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52.png"/><Relationship Id="rId5" Type="http://schemas.openxmlformats.org/officeDocument/2006/relationships/image" Target="../media/image9.png"/><Relationship Id="rId4" Type="http://schemas.openxmlformats.org/officeDocument/2006/relationships/image" Target="../media/image5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7" Type="http://schemas.openxmlformats.org/officeDocument/2006/relationships/image" Target="../media/image54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53.jpe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7" Type="http://schemas.openxmlformats.org/officeDocument/2006/relationships/image" Target="../media/image10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9.png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7" Type="http://schemas.openxmlformats.org/officeDocument/2006/relationships/image" Target="../media/image10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9.png"/><Relationship Id="rId5" Type="http://schemas.openxmlformats.org/officeDocument/2006/relationships/image" Target="../media/image8.jpeg"/><Relationship Id="rId4" Type="http://schemas.openxmlformats.org/officeDocument/2006/relationships/image" Target="../media/image7.gif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9.jpeg"/><Relationship Id="rId3" Type="http://schemas.openxmlformats.org/officeDocument/2006/relationships/image" Target="../media/image23.jpeg"/><Relationship Id="rId7" Type="http://schemas.openxmlformats.org/officeDocument/2006/relationships/image" Target="../media/image58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57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62.gif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5.emf"/><Relationship Id="rId3" Type="http://schemas.openxmlformats.org/officeDocument/2006/relationships/image" Target="../media/image22.jpeg"/><Relationship Id="rId7" Type="http://schemas.openxmlformats.org/officeDocument/2006/relationships/image" Target="../media/image64.em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63.emf"/><Relationship Id="rId5" Type="http://schemas.openxmlformats.org/officeDocument/2006/relationships/image" Target="../media/image9.png"/><Relationship Id="rId4" Type="http://schemas.openxmlformats.org/officeDocument/2006/relationships/image" Target="../media/image2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7" Type="http://schemas.openxmlformats.org/officeDocument/2006/relationships/image" Target="../media/image13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12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6.jpeg"/><Relationship Id="rId7" Type="http://schemas.openxmlformats.org/officeDocument/2006/relationships/image" Target="../media/image9.png"/><Relationship Id="rId12" Type="http://schemas.openxmlformats.org/officeDocument/2006/relationships/image" Target="../media/image21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7.jpeg"/><Relationship Id="rId11" Type="http://schemas.openxmlformats.org/officeDocument/2006/relationships/image" Target="../media/image20.jpeg"/><Relationship Id="rId5" Type="http://schemas.openxmlformats.org/officeDocument/2006/relationships/image" Target="../media/image16.jpeg"/><Relationship Id="rId10" Type="http://schemas.openxmlformats.org/officeDocument/2006/relationships/image" Target="../media/image19.png"/><Relationship Id="rId4" Type="http://schemas.openxmlformats.org/officeDocument/2006/relationships/image" Target="../media/image15.jpeg"/><Relationship Id="rId9" Type="http://schemas.openxmlformats.org/officeDocument/2006/relationships/image" Target="../media/image18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wmf"/><Relationship Id="rId3" Type="http://schemas.openxmlformats.org/officeDocument/2006/relationships/image" Target="../media/image22.jpeg"/><Relationship Id="rId7" Type="http://schemas.openxmlformats.org/officeDocument/2006/relationships/image" Target="../media/image2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0.png"/><Relationship Id="rId11" Type="http://schemas.openxmlformats.org/officeDocument/2006/relationships/image" Target="../media/image28.wmf"/><Relationship Id="rId5" Type="http://schemas.openxmlformats.org/officeDocument/2006/relationships/image" Target="../media/image9.png"/><Relationship Id="rId10" Type="http://schemas.openxmlformats.org/officeDocument/2006/relationships/image" Target="../media/image27.wmf"/><Relationship Id="rId4" Type="http://schemas.openxmlformats.org/officeDocument/2006/relationships/image" Target="../media/image23.jpeg"/><Relationship Id="rId9" Type="http://schemas.openxmlformats.org/officeDocument/2006/relationships/image" Target="../media/image26.w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7" Type="http://schemas.openxmlformats.org/officeDocument/2006/relationships/image" Target="../media/image2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2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30.png"/><Relationship Id="rId5" Type="http://schemas.openxmlformats.org/officeDocument/2006/relationships/image" Target="../media/image9.png"/><Relationship Id="rId4" Type="http://schemas.openxmlformats.org/officeDocument/2006/relationships/image" Target="../media/image2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3" descr="DESY-Logo-cyan-RGB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91513" y="6000750"/>
            <a:ext cx="841375" cy="841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7" name="Picture 28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292975" y="6453188"/>
            <a:ext cx="936625" cy="392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5" name="Group 4"/>
          <p:cNvGrpSpPr/>
          <p:nvPr/>
        </p:nvGrpSpPr>
        <p:grpSpPr>
          <a:xfrm>
            <a:off x="-3175" y="-7132"/>
            <a:ext cx="9147175" cy="843844"/>
            <a:chOff x="-3175" y="-7132"/>
            <a:chExt cx="9147175" cy="843844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991" y="-4125"/>
              <a:ext cx="6384469" cy="829981"/>
            </a:xfrm>
            <a:prstGeom prst="rect">
              <a:avLst/>
            </a:prstGeom>
          </p:spPr>
        </p:pic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6046664" y="-7132"/>
              <a:ext cx="3097007" cy="832988"/>
            </a:xfrm>
            <a:prstGeom prst="rect">
              <a:avLst/>
            </a:prstGeom>
          </p:spPr>
        </p:pic>
        <p:sp>
          <p:nvSpPr>
            <p:cNvPr id="5126" name="Line 23"/>
            <p:cNvSpPr>
              <a:spLocks noChangeShapeType="1"/>
            </p:cNvSpPr>
            <p:nvPr/>
          </p:nvSpPr>
          <p:spPr bwMode="auto">
            <a:xfrm>
              <a:off x="-3175" y="836712"/>
              <a:ext cx="9147175" cy="0"/>
            </a:xfrm>
            <a:prstGeom prst="line">
              <a:avLst/>
            </a:prstGeom>
            <a:noFill/>
            <a:ln w="50800" cmpd="thinThick">
              <a:solidFill>
                <a:srgbClr val="C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de-DE"/>
            </a:p>
          </p:txBody>
        </p:sp>
      </p:grpSp>
      <p:sp>
        <p:nvSpPr>
          <p:cNvPr id="15" name="Rectangle 7"/>
          <p:cNvSpPr>
            <a:spLocks noGrp="1" noChangeArrowheads="1"/>
          </p:cNvSpPr>
          <p:nvPr>
            <p:ph type="ctrTitle"/>
          </p:nvPr>
        </p:nvSpPr>
        <p:spPr>
          <a:xfrm>
            <a:off x="899742" y="1412776"/>
            <a:ext cx="7416674" cy="1470025"/>
          </a:xfrm>
        </p:spPr>
        <p:txBody>
          <a:bodyPr/>
          <a:lstStyle/>
          <a:p>
            <a:pPr eaLnBrk="1" hangingPunct="1">
              <a:defRPr/>
            </a:pPr>
            <a:r>
              <a:rPr lang="de-DE" sz="40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Review </a:t>
            </a:r>
            <a:r>
              <a:rPr lang="de-DE" sz="4000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of</a:t>
            </a:r>
            <a:r>
              <a:rPr lang="de-DE" sz="40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PETRA III </a:t>
            </a:r>
            <a:r>
              <a:rPr lang="de-DE" sz="4000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Diagnostics</a:t>
            </a:r>
            <a:r>
              <a:rPr lang="de-DE" sz="40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/>
            </a:r>
            <a:br>
              <a:rPr lang="de-DE" sz="40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</a:br>
            <a:r>
              <a:rPr lang="de-DE" sz="28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(</a:t>
            </a:r>
            <a:r>
              <a:rPr lang="de-DE" sz="2800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five</a:t>
            </a:r>
            <a:r>
              <a:rPr lang="de-DE" sz="28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de-DE" sz="2800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years</a:t>
            </a:r>
            <a:r>
              <a:rPr lang="de-DE" sz="28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de-DE" sz="2800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of</a:t>
            </a:r>
            <a:r>
              <a:rPr lang="de-DE" sz="28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operational </a:t>
            </a:r>
            <a:r>
              <a:rPr lang="de-DE" sz="2800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experience</a:t>
            </a:r>
            <a:r>
              <a:rPr lang="de-DE" sz="28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)</a:t>
            </a:r>
            <a:endParaRPr lang="en-GB" sz="2800" dirty="0" smtClean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16" name="Rectangle 15"/>
          <p:cNvSpPr txBox="1">
            <a:spLocks noChangeArrowheads="1"/>
          </p:cNvSpPr>
          <p:nvPr/>
        </p:nvSpPr>
        <p:spPr bwMode="auto">
          <a:xfrm>
            <a:off x="251520" y="3284984"/>
            <a:ext cx="8712967" cy="12250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800">
                <a:solidFill>
                  <a:schemeClr val="tx1"/>
                </a:solidFill>
                <a:latin typeface="+mn-lt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400">
                <a:solidFill>
                  <a:schemeClr val="tx1"/>
                </a:solidFill>
                <a:latin typeface="+mn-lt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</a:defRPr>
            </a:lvl5pPr>
            <a:lvl6pPr marL="2286000" indent="0" algn="ctr" rtl="0" fontAlgn="base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</a:defRPr>
            </a:lvl6pPr>
            <a:lvl7pPr marL="2743200" indent="0" algn="ctr" rtl="0" fontAlgn="base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</a:defRPr>
            </a:lvl7pPr>
            <a:lvl8pPr marL="3200400" indent="0" algn="ctr" rtl="0" fontAlgn="base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</a:defRPr>
            </a:lvl8pPr>
            <a:lvl9pPr marL="3657600" indent="0" algn="ctr" rtl="0" fontAlgn="base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defRPr/>
            </a:pPr>
            <a:r>
              <a:rPr lang="de-DE" sz="24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Gero Kube</a:t>
            </a:r>
            <a:endParaRPr lang="de-DE" sz="2400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  <a:p>
            <a:pPr>
              <a:defRPr/>
            </a:pPr>
            <a:r>
              <a:rPr lang="de-DE" sz="1600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for</a:t>
            </a:r>
            <a:r>
              <a:rPr lang="de-DE" sz="16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de-DE" sz="1600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the</a:t>
            </a:r>
            <a:r>
              <a:rPr lang="de-DE" sz="16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PETRA III </a:t>
            </a:r>
            <a:r>
              <a:rPr lang="de-DE" sz="1600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diagnostics</a:t>
            </a:r>
            <a:r>
              <a:rPr lang="de-DE" sz="16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de-DE" sz="1600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team</a:t>
            </a:r>
            <a:endParaRPr lang="de-DE" sz="1600" dirty="0" smtClean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  <a:p>
            <a:pPr>
              <a:defRPr/>
            </a:pPr>
            <a:r>
              <a:rPr lang="de-DE" sz="1600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DESY Hamburg</a:t>
            </a:r>
          </a:p>
          <a:p>
            <a:pPr>
              <a:defRPr/>
            </a:pPr>
            <a:endParaRPr lang="de-DE" sz="1600" dirty="0" smtClean="0">
              <a:solidFill>
                <a:schemeClr val="accent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17" name="Text Box 5"/>
          <p:cNvSpPr txBox="1">
            <a:spLocks noChangeArrowheads="1"/>
          </p:cNvSpPr>
          <p:nvPr/>
        </p:nvSpPr>
        <p:spPr bwMode="auto">
          <a:xfrm>
            <a:off x="466724" y="4725144"/>
            <a:ext cx="6481539" cy="19697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Comic Sans MS" pitchFamily="66" charset="0"/>
                <a:ea typeface="Arial Unicode MS" pitchFamily="34" charset="-128"/>
                <a:cs typeface="Arial Unicode MS" pitchFamily="34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Comic Sans MS" pitchFamily="66" charset="0"/>
                <a:ea typeface="Arial Unicode MS" pitchFamily="34" charset="-128"/>
                <a:cs typeface="Arial Unicode MS" pitchFamily="34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Comic Sans MS" pitchFamily="66" charset="0"/>
                <a:ea typeface="Arial Unicode MS" pitchFamily="34" charset="-128"/>
                <a:cs typeface="Arial Unicode MS" pitchFamily="34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Comic Sans MS" pitchFamily="66" charset="0"/>
                <a:ea typeface="Arial Unicode MS" pitchFamily="34" charset="-128"/>
                <a:cs typeface="Arial Unicode MS" pitchFamily="34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Comic Sans MS" pitchFamily="66" charset="0"/>
                <a:ea typeface="Arial Unicode MS" pitchFamily="34" charset="-128"/>
                <a:cs typeface="Arial Unicode MS" pitchFamily="34" charset="-128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Comic Sans MS" pitchFamily="66" charset="0"/>
                <a:ea typeface="Arial Unicode MS" pitchFamily="34" charset="-128"/>
                <a:cs typeface="Arial Unicode MS" pitchFamily="34" charset="-128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Comic Sans MS" pitchFamily="66" charset="0"/>
                <a:ea typeface="Arial Unicode MS" pitchFamily="34" charset="-128"/>
                <a:cs typeface="Arial Unicode MS" pitchFamily="34" charset="-128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Comic Sans MS" pitchFamily="66" charset="0"/>
                <a:ea typeface="Arial Unicode MS" pitchFamily="34" charset="-128"/>
                <a:cs typeface="Arial Unicode MS" pitchFamily="34" charset="-128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Comic Sans MS" pitchFamily="66" charset="0"/>
                <a:ea typeface="Arial Unicode MS" pitchFamily="34" charset="-128"/>
                <a:cs typeface="Arial Unicode MS" pitchFamily="34" charset="-128"/>
              </a:defRPr>
            </a:lvl9pPr>
          </a:lstStyle>
          <a:p>
            <a:pPr eaLnBrk="1" hangingPunct="1">
              <a:buFont typeface="Wingdings" pitchFamily="2" charset="2"/>
              <a:buChar char="§"/>
              <a:defRPr/>
            </a:pPr>
            <a:r>
              <a:rPr lang="de-DE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de-DE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PETRA III: </a:t>
            </a:r>
            <a:r>
              <a:rPr lang="de-DE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present</a:t>
            </a:r>
            <a:r>
              <a:rPr lang="de-DE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de-DE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status</a:t>
            </a:r>
            <a:r>
              <a:rPr lang="de-DE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de-DE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and</a:t>
            </a:r>
            <a:r>
              <a:rPr lang="de-DE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de-DE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extension</a:t>
            </a:r>
            <a:r>
              <a:rPr lang="de-DE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de-DE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project</a:t>
            </a:r>
            <a:endParaRPr lang="de-DE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eaLnBrk="1" hangingPunct="1">
              <a:buFont typeface="Wingdings" pitchFamily="2" charset="2"/>
              <a:buChar char="§"/>
              <a:defRPr/>
            </a:pPr>
            <a:r>
              <a:rPr lang="de-DE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de-DE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quick </a:t>
            </a:r>
            <a:r>
              <a:rPr lang="de-DE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glance</a:t>
            </a:r>
            <a:r>
              <a:rPr lang="de-DE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de-DE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at</a:t>
            </a:r>
            <a:r>
              <a:rPr lang="de-DE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de-DE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diagnostic</a:t>
            </a:r>
            <a:r>
              <a:rPr lang="de-DE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de-DE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systems</a:t>
            </a:r>
            <a:r>
              <a:rPr lang="de-DE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</a:p>
          <a:p>
            <a:pPr eaLnBrk="1" hangingPunct="1">
              <a:defRPr/>
            </a:pPr>
            <a:r>
              <a:rPr lang="de-DE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	</a:t>
            </a:r>
            <a:r>
              <a:rPr lang="de-DE" sz="14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BPMs			beam </a:t>
            </a:r>
            <a:r>
              <a:rPr lang="de-DE" sz="1400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losses</a:t>
            </a:r>
            <a:endParaRPr lang="de-DE" sz="1400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eaLnBrk="1" hangingPunct="1">
              <a:defRPr/>
            </a:pPr>
            <a:r>
              <a:rPr lang="de-DE" sz="14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	</a:t>
            </a:r>
            <a:r>
              <a:rPr lang="de-DE" sz="1400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emittance</a:t>
            </a:r>
            <a:r>
              <a:rPr lang="de-DE" sz="14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de-DE" sz="1400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diagnostics</a:t>
            </a:r>
            <a:r>
              <a:rPr lang="de-DE" sz="14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		</a:t>
            </a:r>
            <a:r>
              <a:rPr lang="de-DE" sz="1400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spurious</a:t>
            </a:r>
            <a:r>
              <a:rPr lang="de-DE" sz="14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de-DE" sz="1400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bunches</a:t>
            </a:r>
            <a:endParaRPr lang="de-DE" sz="1400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eaLnBrk="1" hangingPunct="1">
              <a:defRPr/>
            </a:pPr>
            <a:r>
              <a:rPr lang="de-DE" sz="14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	</a:t>
            </a:r>
            <a:r>
              <a:rPr lang="de-DE" sz="14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beam </a:t>
            </a:r>
            <a:r>
              <a:rPr lang="de-DE" sz="1400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current</a:t>
            </a:r>
            <a:r>
              <a:rPr lang="de-DE" sz="14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(FCTs)</a:t>
            </a:r>
          </a:p>
        </p:txBody>
      </p:sp>
    </p:spTree>
    <p:extLst>
      <p:ext uri="{BB962C8B-B14F-4D97-AF65-F5344CB8AC3E}">
        <p14:creationId xmlns:p14="http://schemas.microsoft.com/office/powerpoint/2010/main" xmlns="" val="42085746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Line 2"/>
          <p:cNvSpPr>
            <a:spLocks noChangeShapeType="1"/>
          </p:cNvSpPr>
          <p:nvPr/>
        </p:nvSpPr>
        <p:spPr bwMode="auto">
          <a:xfrm>
            <a:off x="323850" y="765175"/>
            <a:ext cx="8496300" cy="0"/>
          </a:xfrm>
          <a:prstGeom prst="line">
            <a:avLst/>
          </a:prstGeom>
          <a:noFill/>
          <a:ln w="38100" cmpd="dbl">
            <a:solidFill>
              <a:srgbClr val="00589C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23555" name="Line 3"/>
          <p:cNvSpPr>
            <a:spLocks noChangeShapeType="1"/>
          </p:cNvSpPr>
          <p:nvPr/>
        </p:nvSpPr>
        <p:spPr bwMode="auto">
          <a:xfrm>
            <a:off x="323850" y="6524625"/>
            <a:ext cx="8496300" cy="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23556" name="Text Box 4"/>
          <p:cNvSpPr txBox="1">
            <a:spLocks noChangeArrowheads="1"/>
          </p:cNvSpPr>
          <p:nvPr/>
        </p:nvSpPr>
        <p:spPr bwMode="auto">
          <a:xfrm>
            <a:off x="250825" y="6545263"/>
            <a:ext cx="1800225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de-DE" sz="1200">
                <a:solidFill>
                  <a:schemeClr val="bg2"/>
                </a:solidFill>
              </a:rPr>
              <a:t>Gero Kube, DESY / MDI</a:t>
            </a:r>
            <a:endParaRPr lang="en-GB" sz="1200">
              <a:solidFill>
                <a:schemeClr val="bg2"/>
              </a:solidFill>
            </a:endParaRPr>
          </a:p>
        </p:txBody>
      </p:sp>
      <p:sp>
        <p:nvSpPr>
          <p:cNvPr id="23557" name="Rectangle 6"/>
          <p:cNvSpPr>
            <a:spLocks noGrp="1" noChangeArrowheads="1"/>
          </p:cNvSpPr>
          <p:nvPr>
            <p:ph type="title"/>
          </p:nvPr>
        </p:nvSpPr>
        <p:spPr>
          <a:xfrm>
            <a:off x="395288" y="188913"/>
            <a:ext cx="7129462" cy="647700"/>
          </a:xfrm>
          <a:noFill/>
        </p:spPr>
        <p:txBody>
          <a:bodyPr/>
          <a:lstStyle/>
          <a:p>
            <a:pPr algn="l" eaLnBrk="1" hangingPunct="1"/>
            <a:r>
              <a:rPr lang="de-DE" sz="3200" dirty="0" err="1" smtClean="0">
                <a:solidFill>
                  <a:srgbClr val="003E6E"/>
                </a:solidFill>
                <a:latin typeface="Comic Sans MS" pitchFamily="66" charset="0"/>
              </a:rPr>
              <a:t>Emittance</a:t>
            </a:r>
            <a:r>
              <a:rPr lang="de-DE" sz="3200" dirty="0" smtClean="0">
                <a:solidFill>
                  <a:srgbClr val="003E6E"/>
                </a:solidFill>
                <a:latin typeface="Comic Sans MS" pitchFamily="66" charset="0"/>
              </a:rPr>
              <a:t> </a:t>
            </a:r>
            <a:r>
              <a:rPr lang="de-DE" sz="3200" dirty="0" err="1">
                <a:solidFill>
                  <a:srgbClr val="003E6E"/>
                </a:solidFill>
                <a:latin typeface="Comic Sans MS" pitchFamily="66" charset="0"/>
              </a:rPr>
              <a:t>Diagnostics</a:t>
            </a:r>
            <a:r>
              <a:rPr lang="de-DE" sz="3200" dirty="0">
                <a:solidFill>
                  <a:srgbClr val="003E6E"/>
                </a:solidFill>
                <a:latin typeface="Comic Sans MS" pitchFamily="66" charset="0"/>
              </a:rPr>
              <a:t> </a:t>
            </a:r>
            <a:endParaRPr lang="en-GB" sz="3200" dirty="0" smtClean="0">
              <a:solidFill>
                <a:srgbClr val="003E6E"/>
              </a:solidFill>
              <a:latin typeface="Comic Sans MS" pitchFamily="66" charset="0"/>
            </a:endParaRPr>
          </a:p>
        </p:txBody>
      </p:sp>
      <p:sp>
        <p:nvSpPr>
          <p:cNvPr id="23558" name="Rectangle 7"/>
          <p:cNvSpPr>
            <a:spLocks noChangeArrowheads="1"/>
          </p:cNvSpPr>
          <p:nvPr/>
        </p:nvSpPr>
        <p:spPr bwMode="auto">
          <a:xfrm>
            <a:off x="323850" y="796925"/>
            <a:ext cx="6048375" cy="4778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609600" indent="-609600">
              <a:spcBef>
                <a:spcPct val="20000"/>
              </a:spcBef>
              <a:buFontTx/>
              <a:buChar char="•"/>
            </a:pPr>
            <a:endParaRPr lang="de-DE" sz="2400"/>
          </a:p>
        </p:txBody>
      </p:sp>
      <p:pic>
        <p:nvPicPr>
          <p:cNvPr id="23559" name="Picture 8" descr="HG_LOGO_S_RGB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40650" y="585788"/>
            <a:ext cx="1008063" cy="395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60" name="Picture 9" descr="DESY-Logo-cyan-RGB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029575" y="115888"/>
            <a:ext cx="563563" cy="563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3562" name="Group 165"/>
          <p:cNvGrpSpPr>
            <a:grpSpLocks/>
          </p:cNvGrpSpPr>
          <p:nvPr/>
        </p:nvGrpSpPr>
        <p:grpSpPr bwMode="auto">
          <a:xfrm>
            <a:off x="684213" y="1484313"/>
            <a:ext cx="6408737" cy="3286125"/>
            <a:chOff x="340" y="952"/>
            <a:chExt cx="4037" cy="2070"/>
          </a:xfrm>
        </p:grpSpPr>
        <p:pic>
          <p:nvPicPr>
            <p:cNvPr id="23589" name="Picture 101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0" y="952"/>
              <a:ext cx="4037" cy="207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grpSp>
          <p:nvGrpSpPr>
            <p:cNvPr id="23590" name="Group 133"/>
            <p:cNvGrpSpPr>
              <a:grpSpLocks/>
            </p:cNvGrpSpPr>
            <p:nvPr/>
          </p:nvGrpSpPr>
          <p:grpSpPr bwMode="auto">
            <a:xfrm>
              <a:off x="3923" y="1968"/>
              <a:ext cx="409" cy="600"/>
              <a:chOff x="5147" y="2104"/>
              <a:chExt cx="409" cy="600"/>
            </a:xfrm>
          </p:grpSpPr>
          <p:sp>
            <p:nvSpPr>
              <p:cNvPr id="23597" name="Text Box 129"/>
              <p:cNvSpPr txBox="1">
                <a:spLocks noChangeArrowheads="1"/>
              </p:cNvSpPr>
              <p:nvPr/>
            </p:nvSpPr>
            <p:spPr bwMode="auto">
              <a:xfrm>
                <a:off x="5147" y="2104"/>
                <a:ext cx="409" cy="19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2000">
                    <a:solidFill>
                      <a:schemeClr val="tx1"/>
                    </a:solidFill>
                    <a:latin typeface="Times New Roman" pitchFamily="18" charset="0"/>
                  </a:defRPr>
                </a:lvl1pPr>
                <a:lvl2pPr marL="742950" indent="-285750" eaLnBrk="0" hangingPunct="0">
                  <a:defRPr sz="2000">
                    <a:solidFill>
                      <a:schemeClr val="tx1"/>
                    </a:solidFill>
                    <a:latin typeface="Times New Roman" pitchFamily="18" charset="0"/>
                  </a:defRPr>
                </a:lvl2pPr>
                <a:lvl3pPr marL="1143000" indent="-228600" eaLnBrk="0" hangingPunct="0">
                  <a:defRPr sz="2000">
                    <a:solidFill>
                      <a:schemeClr val="tx1"/>
                    </a:solidFill>
                    <a:latin typeface="Times New Roman" pitchFamily="18" charset="0"/>
                  </a:defRPr>
                </a:lvl3pPr>
                <a:lvl4pPr marL="1600200" indent="-228600" eaLnBrk="0" hangingPunct="0">
                  <a:defRPr sz="2000">
                    <a:solidFill>
                      <a:schemeClr val="tx1"/>
                    </a:solidFill>
                    <a:latin typeface="Times New Roman" pitchFamily="18" charset="0"/>
                  </a:defRPr>
                </a:lvl4pPr>
                <a:lvl5pPr marL="2057400" indent="-228600" eaLnBrk="0" hangingPunct="0">
                  <a:defRPr sz="2000">
                    <a:solidFill>
                      <a:schemeClr val="tx1"/>
                    </a:solidFill>
                    <a:latin typeface="Times New Roman" pitchFamily="18" charset="0"/>
                  </a:defRPr>
                </a:lvl5pPr>
                <a:lvl6pPr marL="25146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Times New Roman" pitchFamily="18" charset="0"/>
                  </a:defRPr>
                </a:lvl6pPr>
                <a:lvl7pPr marL="29718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Times New Roman" pitchFamily="18" charset="0"/>
                  </a:defRPr>
                </a:lvl7pPr>
                <a:lvl8pPr marL="34290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Times New Roman" pitchFamily="18" charset="0"/>
                  </a:defRPr>
                </a:lvl8pPr>
                <a:lvl9pPr marL="38862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Times New Roman" pitchFamily="18" charset="0"/>
                  </a:defRPr>
                </a:lvl9pPr>
              </a:lstStyle>
              <a:p>
                <a:pPr eaLnBrk="1" hangingPunct="1"/>
                <a:r>
                  <a:rPr lang="de-DE" sz="1400">
                    <a:solidFill>
                      <a:schemeClr val="accent2"/>
                    </a:solidFill>
                  </a:rPr>
                  <a:t>CCD</a:t>
                </a:r>
                <a:endParaRPr lang="en-GB" sz="1400">
                  <a:solidFill>
                    <a:schemeClr val="accent2"/>
                  </a:solidFill>
                </a:endParaRPr>
              </a:p>
            </p:txBody>
          </p:sp>
          <p:sp>
            <p:nvSpPr>
              <p:cNvPr id="23598" name="Line 131"/>
              <p:cNvSpPr>
                <a:spLocks noChangeShapeType="1"/>
              </p:cNvSpPr>
              <p:nvPr/>
            </p:nvSpPr>
            <p:spPr bwMode="auto">
              <a:xfrm>
                <a:off x="5466" y="2295"/>
                <a:ext cx="45" cy="409"/>
              </a:xfrm>
              <a:prstGeom prst="line">
                <a:avLst/>
              </a:prstGeom>
              <a:noFill/>
              <a:ln w="9525">
                <a:solidFill>
                  <a:schemeClr val="bg1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de-DE"/>
              </a:p>
            </p:txBody>
          </p:sp>
        </p:grpSp>
        <p:grpSp>
          <p:nvGrpSpPr>
            <p:cNvPr id="23591" name="Group 140"/>
            <p:cNvGrpSpPr>
              <a:grpSpLocks/>
            </p:cNvGrpSpPr>
            <p:nvPr/>
          </p:nvGrpSpPr>
          <p:grpSpPr bwMode="auto">
            <a:xfrm>
              <a:off x="521" y="1344"/>
              <a:ext cx="907" cy="907"/>
              <a:chOff x="975" y="1344"/>
              <a:chExt cx="907" cy="907"/>
            </a:xfrm>
          </p:grpSpPr>
          <p:sp>
            <p:nvSpPr>
              <p:cNvPr id="23595" name="Text Box 137"/>
              <p:cNvSpPr txBox="1">
                <a:spLocks noChangeArrowheads="1"/>
              </p:cNvSpPr>
              <p:nvPr/>
            </p:nvSpPr>
            <p:spPr bwMode="auto">
              <a:xfrm>
                <a:off x="975" y="2059"/>
                <a:ext cx="907" cy="19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2000">
                    <a:solidFill>
                      <a:schemeClr val="tx1"/>
                    </a:solidFill>
                    <a:latin typeface="Times New Roman" pitchFamily="18" charset="0"/>
                  </a:defRPr>
                </a:lvl1pPr>
                <a:lvl2pPr marL="742950" indent="-285750" eaLnBrk="0" hangingPunct="0">
                  <a:defRPr sz="2000">
                    <a:solidFill>
                      <a:schemeClr val="tx1"/>
                    </a:solidFill>
                    <a:latin typeface="Times New Roman" pitchFamily="18" charset="0"/>
                  </a:defRPr>
                </a:lvl2pPr>
                <a:lvl3pPr marL="1143000" indent="-228600" eaLnBrk="0" hangingPunct="0">
                  <a:defRPr sz="2000">
                    <a:solidFill>
                      <a:schemeClr val="tx1"/>
                    </a:solidFill>
                    <a:latin typeface="Times New Roman" pitchFamily="18" charset="0"/>
                  </a:defRPr>
                </a:lvl3pPr>
                <a:lvl4pPr marL="1600200" indent="-228600" eaLnBrk="0" hangingPunct="0">
                  <a:defRPr sz="2000">
                    <a:solidFill>
                      <a:schemeClr val="tx1"/>
                    </a:solidFill>
                    <a:latin typeface="Times New Roman" pitchFamily="18" charset="0"/>
                  </a:defRPr>
                </a:lvl4pPr>
                <a:lvl5pPr marL="2057400" indent="-228600" eaLnBrk="0" hangingPunct="0">
                  <a:defRPr sz="2000">
                    <a:solidFill>
                      <a:schemeClr val="tx1"/>
                    </a:solidFill>
                    <a:latin typeface="Times New Roman" pitchFamily="18" charset="0"/>
                  </a:defRPr>
                </a:lvl5pPr>
                <a:lvl6pPr marL="25146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Times New Roman" pitchFamily="18" charset="0"/>
                  </a:defRPr>
                </a:lvl6pPr>
                <a:lvl7pPr marL="29718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Times New Roman" pitchFamily="18" charset="0"/>
                  </a:defRPr>
                </a:lvl7pPr>
                <a:lvl8pPr marL="34290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Times New Roman" pitchFamily="18" charset="0"/>
                  </a:defRPr>
                </a:lvl8pPr>
                <a:lvl9pPr marL="38862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Times New Roman" pitchFamily="18" charset="0"/>
                  </a:defRPr>
                </a:lvl9pPr>
              </a:lstStyle>
              <a:p>
                <a:pPr eaLnBrk="1" hangingPunct="1"/>
                <a:r>
                  <a:rPr lang="de-DE" sz="1400">
                    <a:solidFill>
                      <a:schemeClr val="accent2"/>
                    </a:solidFill>
                  </a:rPr>
                  <a:t>X-ray optics</a:t>
                </a:r>
                <a:endParaRPr lang="en-GB" sz="1400">
                  <a:solidFill>
                    <a:schemeClr val="accent2"/>
                  </a:solidFill>
                </a:endParaRPr>
              </a:p>
            </p:txBody>
          </p:sp>
          <p:sp>
            <p:nvSpPr>
              <p:cNvPr id="23596" name="Line 138"/>
              <p:cNvSpPr>
                <a:spLocks noChangeShapeType="1"/>
              </p:cNvSpPr>
              <p:nvPr/>
            </p:nvSpPr>
            <p:spPr bwMode="auto">
              <a:xfrm flipH="1" flipV="1">
                <a:off x="1292" y="1344"/>
                <a:ext cx="2" cy="725"/>
              </a:xfrm>
              <a:prstGeom prst="line">
                <a:avLst/>
              </a:prstGeom>
              <a:noFill/>
              <a:ln w="9525">
                <a:solidFill>
                  <a:schemeClr val="bg1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de-DE"/>
              </a:p>
            </p:txBody>
          </p:sp>
        </p:grpSp>
        <p:grpSp>
          <p:nvGrpSpPr>
            <p:cNvPr id="23592" name="Group 164"/>
            <p:cNvGrpSpPr>
              <a:grpSpLocks/>
            </p:cNvGrpSpPr>
            <p:nvPr/>
          </p:nvGrpSpPr>
          <p:grpSpPr bwMode="auto">
            <a:xfrm>
              <a:off x="2654" y="2432"/>
              <a:ext cx="1269" cy="484"/>
              <a:chOff x="2654" y="2432"/>
              <a:chExt cx="1269" cy="484"/>
            </a:xfrm>
          </p:grpSpPr>
          <p:sp>
            <p:nvSpPr>
              <p:cNvPr id="23593" name="Text Box 156"/>
              <p:cNvSpPr txBox="1">
                <a:spLocks noChangeArrowheads="1"/>
              </p:cNvSpPr>
              <p:nvPr/>
            </p:nvSpPr>
            <p:spPr bwMode="auto">
              <a:xfrm>
                <a:off x="2654" y="2523"/>
                <a:ext cx="861" cy="393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2000">
                    <a:solidFill>
                      <a:schemeClr val="tx1"/>
                    </a:solidFill>
                    <a:latin typeface="Times New Roman" pitchFamily="18" charset="0"/>
                  </a:defRPr>
                </a:lvl1pPr>
                <a:lvl2pPr marL="742950" indent="-285750" eaLnBrk="0" hangingPunct="0">
                  <a:defRPr sz="2000">
                    <a:solidFill>
                      <a:schemeClr val="tx1"/>
                    </a:solidFill>
                    <a:latin typeface="Times New Roman" pitchFamily="18" charset="0"/>
                  </a:defRPr>
                </a:lvl2pPr>
                <a:lvl3pPr marL="1143000" indent="-228600" eaLnBrk="0" hangingPunct="0">
                  <a:defRPr sz="2000">
                    <a:solidFill>
                      <a:schemeClr val="tx1"/>
                    </a:solidFill>
                    <a:latin typeface="Times New Roman" pitchFamily="18" charset="0"/>
                  </a:defRPr>
                </a:lvl3pPr>
                <a:lvl4pPr marL="1600200" indent="-228600" eaLnBrk="0" hangingPunct="0">
                  <a:defRPr sz="2000">
                    <a:solidFill>
                      <a:schemeClr val="tx1"/>
                    </a:solidFill>
                    <a:latin typeface="Times New Roman" pitchFamily="18" charset="0"/>
                  </a:defRPr>
                </a:lvl4pPr>
                <a:lvl5pPr marL="2057400" indent="-228600" eaLnBrk="0" hangingPunct="0">
                  <a:defRPr sz="2000">
                    <a:solidFill>
                      <a:schemeClr val="tx1"/>
                    </a:solidFill>
                    <a:latin typeface="Times New Roman" pitchFamily="18" charset="0"/>
                  </a:defRPr>
                </a:lvl5pPr>
                <a:lvl6pPr marL="25146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Times New Roman" pitchFamily="18" charset="0"/>
                  </a:defRPr>
                </a:lvl6pPr>
                <a:lvl7pPr marL="29718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Times New Roman" pitchFamily="18" charset="0"/>
                  </a:defRPr>
                </a:lvl7pPr>
                <a:lvl8pPr marL="34290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Times New Roman" pitchFamily="18" charset="0"/>
                  </a:defRPr>
                </a:lvl8pPr>
                <a:lvl9pPr marL="38862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Times New Roman" pitchFamily="18" charset="0"/>
                  </a:defRPr>
                </a:lvl9pPr>
              </a:lstStyle>
              <a:p>
                <a:pPr eaLnBrk="1" hangingPunct="1"/>
                <a:r>
                  <a:rPr lang="de-DE" sz="1400">
                    <a:solidFill>
                      <a:schemeClr val="accent2"/>
                    </a:solidFill>
                  </a:rPr>
                  <a:t>Monochromator</a:t>
                </a:r>
              </a:p>
              <a:p>
                <a:pPr eaLnBrk="1" hangingPunct="1"/>
                <a:r>
                  <a:rPr lang="de-DE" sz="1400">
                    <a:solidFill>
                      <a:schemeClr val="accent2"/>
                    </a:solidFill>
                  </a:rPr>
                  <a:t>      Si (311) </a:t>
                </a:r>
                <a:endParaRPr lang="en-GB" sz="1400">
                  <a:solidFill>
                    <a:schemeClr val="accent2"/>
                  </a:solidFill>
                </a:endParaRPr>
              </a:p>
            </p:txBody>
          </p:sp>
          <p:sp>
            <p:nvSpPr>
              <p:cNvPr id="23594" name="Line 157"/>
              <p:cNvSpPr>
                <a:spLocks noChangeShapeType="1"/>
              </p:cNvSpPr>
              <p:nvPr/>
            </p:nvSpPr>
            <p:spPr bwMode="auto">
              <a:xfrm flipV="1">
                <a:off x="3379" y="2432"/>
                <a:ext cx="544" cy="272"/>
              </a:xfrm>
              <a:prstGeom prst="line">
                <a:avLst/>
              </a:prstGeom>
              <a:noFill/>
              <a:ln w="9525">
                <a:solidFill>
                  <a:schemeClr val="bg1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de-DE"/>
              </a:p>
            </p:txBody>
          </p:sp>
        </p:grpSp>
      </p:grpSp>
      <p:grpSp>
        <p:nvGrpSpPr>
          <p:cNvPr id="151738" name="Group 186"/>
          <p:cNvGrpSpPr>
            <a:grpSpLocks/>
          </p:cNvGrpSpPr>
          <p:nvPr/>
        </p:nvGrpSpPr>
        <p:grpSpPr bwMode="auto">
          <a:xfrm>
            <a:off x="525463" y="1412875"/>
            <a:ext cx="6783387" cy="3346450"/>
            <a:chOff x="295" y="-108"/>
            <a:chExt cx="4273" cy="2108"/>
          </a:xfrm>
        </p:grpSpPr>
        <p:pic>
          <p:nvPicPr>
            <p:cNvPr id="23579" name="Picture 187" descr="Beamline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5" y="-108"/>
              <a:ext cx="4273" cy="21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23580" name="Group 188"/>
            <p:cNvGrpSpPr>
              <a:grpSpLocks/>
            </p:cNvGrpSpPr>
            <p:nvPr/>
          </p:nvGrpSpPr>
          <p:grpSpPr bwMode="auto">
            <a:xfrm>
              <a:off x="477" y="130"/>
              <a:ext cx="689" cy="941"/>
              <a:chOff x="477" y="130"/>
              <a:chExt cx="689" cy="941"/>
            </a:xfrm>
          </p:grpSpPr>
          <p:sp>
            <p:nvSpPr>
              <p:cNvPr id="23587" name="Text Box 189"/>
              <p:cNvSpPr txBox="1">
                <a:spLocks noChangeArrowheads="1"/>
              </p:cNvSpPr>
              <p:nvPr/>
            </p:nvSpPr>
            <p:spPr bwMode="auto">
              <a:xfrm>
                <a:off x="477" y="879"/>
                <a:ext cx="689" cy="19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 sz="2000">
                    <a:solidFill>
                      <a:schemeClr val="tx1"/>
                    </a:solidFill>
                    <a:latin typeface="Times New Roman" pitchFamily="18" charset="0"/>
                  </a:defRPr>
                </a:lvl1pPr>
                <a:lvl2pPr marL="742950" indent="-285750" eaLnBrk="0" hangingPunct="0">
                  <a:defRPr sz="2000">
                    <a:solidFill>
                      <a:schemeClr val="tx1"/>
                    </a:solidFill>
                    <a:latin typeface="Times New Roman" pitchFamily="18" charset="0"/>
                  </a:defRPr>
                </a:lvl2pPr>
                <a:lvl3pPr marL="1143000" indent="-228600" eaLnBrk="0" hangingPunct="0">
                  <a:defRPr sz="2000">
                    <a:solidFill>
                      <a:schemeClr val="tx1"/>
                    </a:solidFill>
                    <a:latin typeface="Times New Roman" pitchFamily="18" charset="0"/>
                  </a:defRPr>
                </a:lvl3pPr>
                <a:lvl4pPr marL="1600200" indent="-228600" eaLnBrk="0" hangingPunct="0">
                  <a:defRPr sz="2000">
                    <a:solidFill>
                      <a:schemeClr val="tx1"/>
                    </a:solidFill>
                    <a:latin typeface="Times New Roman" pitchFamily="18" charset="0"/>
                  </a:defRPr>
                </a:lvl4pPr>
                <a:lvl5pPr marL="2057400" indent="-228600" eaLnBrk="0" hangingPunct="0">
                  <a:defRPr sz="2000">
                    <a:solidFill>
                      <a:schemeClr val="tx1"/>
                    </a:solidFill>
                    <a:latin typeface="Times New Roman" pitchFamily="18" charset="0"/>
                  </a:defRPr>
                </a:lvl5pPr>
                <a:lvl6pPr marL="25146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Times New Roman" pitchFamily="18" charset="0"/>
                  </a:defRPr>
                </a:lvl6pPr>
                <a:lvl7pPr marL="29718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Times New Roman" pitchFamily="18" charset="0"/>
                  </a:defRPr>
                </a:lvl7pPr>
                <a:lvl8pPr marL="34290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Times New Roman" pitchFamily="18" charset="0"/>
                  </a:defRPr>
                </a:lvl8pPr>
                <a:lvl9pPr marL="38862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Times New Roman" pitchFamily="18" charset="0"/>
                  </a:defRPr>
                </a:lvl9pPr>
              </a:lstStyle>
              <a:p>
                <a:pPr eaLnBrk="1" hangingPunct="1"/>
                <a:r>
                  <a:rPr lang="de-DE" sz="1400" dirty="0">
                    <a:solidFill>
                      <a:schemeClr val="accent2"/>
                    </a:solidFill>
                  </a:rPr>
                  <a:t>X-</a:t>
                </a:r>
                <a:r>
                  <a:rPr lang="de-DE" sz="1400" dirty="0" err="1">
                    <a:solidFill>
                      <a:schemeClr val="accent2"/>
                    </a:solidFill>
                  </a:rPr>
                  <a:t>ray</a:t>
                </a:r>
                <a:r>
                  <a:rPr lang="de-DE" sz="1400" dirty="0">
                    <a:solidFill>
                      <a:schemeClr val="accent2"/>
                    </a:solidFill>
                  </a:rPr>
                  <a:t> </a:t>
                </a:r>
                <a:r>
                  <a:rPr lang="de-DE" sz="1400" dirty="0" err="1" smtClean="0">
                    <a:solidFill>
                      <a:schemeClr val="accent2"/>
                    </a:solidFill>
                  </a:rPr>
                  <a:t>optics</a:t>
                </a:r>
                <a:endParaRPr lang="en-GB" sz="1400" dirty="0">
                  <a:solidFill>
                    <a:schemeClr val="accent2"/>
                  </a:solidFill>
                </a:endParaRPr>
              </a:p>
            </p:txBody>
          </p:sp>
          <p:sp>
            <p:nvSpPr>
              <p:cNvPr id="23588" name="Line 190"/>
              <p:cNvSpPr>
                <a:spLocks noChangeShapeType="1"/>
              </p:cNvSpPr>
              <p:nvPr/>
            </p:nvSpPr>
            <p:spPr bwMode="auto">
              <a:xfrm flipH="1" flipV="1">
                <a:off x="658" y="130"/>
                <a:ext cx="147" cy="918"/>
              </a:xfrm>
              <a:prstGeom prst="line">
                <a:avLst/>
              </a:prstGeom>
              <a:noFill/>
              <a:ln w="9525">
                <a:solidFill>
                  <a:schemeClr val="bg1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de-DE"/>
              </a:p>
            </p:txBody>
          </p:sp>
        </p:grpSp>
        <p:grpSp>
          <p:nvGrpSpPr>
            <p:cNvPr id="23581" name="Group 191"/>
            <p:cNvGrpSpPr>
              <a:grpSpLocks/>
            </p:cNvGrpSpPr>
            <p:nvPr/>
          </p:nvGrpSpPr>
          <p:grpSpPr bwMode="auto">
            <a:xfrm>
              <a:off x="4104" y="527"/>
              <a:ext cx="454" cy="600"/>
              <a:chOff x="4921" y="2755"/>
              <a:chExt cx="454" cy="600"/>
            </a:xfrm>
          </p:grpSpPr>
          <p:sp>
            <p:nvSpPr>
              <p:cNvPr id="23585" name="Text Box 192"/>
              <p:cNvSpPr txBox="1">
                <a:spLocks noChangeArrowheads="1"/>
              </p:cNvSpPr>
              <p:nvPr/>
            </p:nvSpPr>
            <p:spPr bwMode="auto">
              <a:xfrm>
                <a:off x="4921" y="2755"/>
                <a:ext cx="409" cy="19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2000">
                    <a:solidFill>
                      <a:schemeClr val="tx1"/>
                    </a:solidFill>
                    <a:latin typeface="Times New Roman" pitchFamily="18" charset="0"/>
                  </a:defRPr>
                </a:lvl1pPr>
                <a:lvl2pPr marL="742950" indent="-285750" eaLnBrk="0" hangingPunct="0">
                  <a:defRPr sz="2000">
                    <a:solidFill>
                      <a:schemeClr val="tx1"/>
                    </a:solidFill>
                    <a:latin typeface="Times New Roman" pitchFamily="18" charset="0"/>
                  </a:defRPr>
                </a:lvl2pPr>
                <a:lvl3pPr marL="1143000" indent="-228600" eaLnBrk="0" hangingPunct="0">
                  <a:defRPr sz="2000">
                    <a:solidFill>
                      <a:schemeClr val="tx1"/>
                    </a:solidFill>
                    <a:latin typeface="Times New Roman" pitchFamily="18" charset="0"/>
                  </a:defRPr>
                </a:lvl3pPr>
                <a:lvl4pPr marL="1600200" indent="-228600" eaLnBrk="0" hangingPunct="0">
                  <a:defRPr sz="2000">
                    <a:solidFill>
                      <a:schemeClr val="tx1"/>
                    </a:solidFill>
                    <a:latin typeface="Times New Roman" pitchFamily="18" charset="0"/>
                  </a:defRPr>
                </a:lvl4pPr>
                <a:lvl5pPr marL="2057400" indent="-228600" eaLnBrk="0" hangingPunct="0">
                  <a:defRPr sz="2000">
                    <a:solidFill>
                      <a:schemeClr val="tx1"/>
                    </a:solidFill>
                    <a:latin typeface="Times New Roman" pitchFamily="18" charset="0"/>
                  </a:defRPr>
                </a:lvl5pPr>
                <a:lvl6pPr marL="25146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Times New Roman" pitchFamily="18" charset="0"/>
                  </a:defRPr>
                </a:lvl6pPr>
                <a:lvl7pPr marL="29718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Times New Roman" pitchFamily="18" charset="0"/>
                  </a:defRPr>
                </a:lvl7pPr>
                <a:lvl8pPr marL="34290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Times New Roman" pitchFamily="18" charset="0"/>
                  </a:defRPr>
                </a:lvl8pPr>
                <a:lvl9pPr marL="38862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Times New Roman" pitchFamily="18" charset="0"/>
                  </a:defRPr>
                </a:lvl9pPr>
              </a:lstStyle>
              <a:p>
                <a:pPr eaLnBrk="1" hangingPunct="1"/>
                <a:r>
                  <a:rPr lang="de-DE" sz="1400">
                    <a:solidFill>
                      <a:schemeClr val="accent2"/>
                    </a:solidFill>
                  </a:rPr>
                  <a:t>CCD</a:t>
                </a:r>
                <a:endParaRPr lang="en-GB" sz="1400">
                  <a:solidFill>
                    <a:schemeClr val="accent2"/>
                  </a:solidFill>
                </a:endParaRPr>
              </a:p>
            </p:txBody>
          </p:sp>
          <p:sp>
            <p:nvSpPr>
              <p:cNvPr id="23586" name="Line 193"/>
              <p:cNvSpPr>
                <a:spLocks noChangeShapeType="1"/>
              </p:cNvSpPr>
              <p:nvPr/>
            </p:nvSpPr>
            <p:spPr bwMode="auto">
              <a:xfrm>
                <a:off x="5240" y="2946"/>
                <a:ext cx="135" cy="409"/>
              </a:xfrm>
              <a:prstGeom prst="line">
                <a:avLst/>
              </a:prstGeom>
              <a:noFill/>
              <a:ln w="9525">
                <a:solidFill>
                  <a:schemeClr val="bg1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de-DE"/>
              </a:p>
            </p:txBody>
          </p:sp>
        </p:grpSp>
        <p:grpSp>
          <p:nvGrpSpPr>
            <p:cNvPr id="23582" name="Group 194"/>
            <p:cNvGrpSpPr>
              <a:grpSpLocks/>
            </p:cNvGrpSpPr>
            <p:nvPr/>
          </p:nvGrpSpPr>
          <p:grpSpPr bwMode="auto">
            <a:xfrm>
              <a:off x="3061" y="799"/>
              <a:ext cx="861" cy="801"/>
              <a:chOff x="2608" y="1752"/>
              <a:chExt cx="861" cy="801"/>
            </a:xfrm>
          </p:grpSpPr>
          <p:sp>
            <p:nvSpPr>
              <p:cNvPr id="23583" name="Text Box 195"/>
              <p:cNvSpPr txBox="1">
                <a:spLocks noChangeArrowheads="1"/>
              </p:cNvSpPr>
              <p:nvPr/>
            </p:nvSpPr>
            <p:spPr bwMode="auto">
              <a:xfrm>
                <a:off x="2608" y="2160"/>
                <a:ext cx="861" cy="393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2000">
                    <a:solidFill>
                      <a:schemeClr val="tx1"/>
                    </a:solidFill>
                    <a:latin typeface="Times New Roman" pitchFamily="18" charset="0"/>
                  </a:defRPr>
                </a:lvl1pPr>
                <a:lvl2pPr marL="742950" indent="-285750" eaLnBrk="0" hangingPunct="0">
                  <a:defRPr sz="2000">
                    <a:solidFill>
                      <a:schemeClr val="tx1"/>
                    </a:solidFill>
                    <a:latin typeface="Times New Roman" pitchFamily="18" charset="0"/>
                  </a:defRPr>
                </a:lvl2pPr>
                <a:lvl3pPr marL="1143000" indent="-228600" eaLnBrk="0" hangingPunct="0">
                  <a:defRPr sz="2000">
                    <a:solidFill>
                      <a:schemeClr val="tx1"/>
                    </a:solidFill>
                    <a:latin typeface="Times New Roman" pitchFamily="18" charset="0"/>
                  </a:defRPr>
                </a:lvl3pPr>
                <a:lvl4pPr marL="1600200" indent="-228600" eaLnBrk="0" hangingPunct="0">
                  <a:defRPr sz="2000">
                    <a:solidFill>
                      <a:schemeClr val="tx1"/>
                    </a:solidFill>
                    <a:latin typeface="Times New Roman" pitchFamily="18" charset="0"/>
                  </a:defRPr>
                </a:lvl4pPr>
                <a:lvl5pPr marL="2057400" indent="-228600" eaLnBrk="0" hangingPunct="0">
                  <a:defRPr sz="2000">
                    <a:solidFill>
                      <a:schemeClr val="tx1"/>
                    </a:solidFill>
                    <a:latin typeface="Times New Roman" pitchFamily="18" charset="0"/>
                  </a:defRPr>
                </a:lvl5pPr>
                <a:lvl6pPr marL="25146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Times New Roman" pitchFamily="18" charset="0"/>
                  </a:defRPr>
                </a:lvl6pPr>
                <a:lvl7pPr marL="29718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Times New Roman" pitchFamily="18" charset="0"/>
                  </a:defRPr>
                </a:lvl7pPr>
                <a:lvl8pPr marL="34290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Times New Roman" pitchFamily="18" charset="0"/>
                  </a:defRPr>
                </a:lvl8pPr>
                <a:lvl9pPr marL="38862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Times New Roman" pitchFamily="18" charset="0"/>
                  </a:defRPr>
                </a:lvl9pPr>
              </a:lstStyle>
              <a:p>
                <a:pPr eaLnBrk="1" hangingPunct="1"/>
                <a:r>
                  <a:rPr lang="de-DE" sz="1400">
                    <a:solidFill>
                      <a:schemeClr val="accent2"/>
                    </a:solidFill>
                  </a:rPr>
                  <a:t>Monochromator</a:t>
                </a:r>
              </a:p>
              <a:p>
                <a:pPr eaLnBrk="1" hangingPunct="1"/>
                <a:r>
                  <a:rPr lang="de-DE" sz="1400">
                    <a:solidFill>
                      <a:schemeClr val="accent2"/>
                    </a:solidFill>
                  </a:rPr>
                  <a:t>      Si (311) </a:t>
                </a:r>
                <a:endParaRPr lang="en-GB" sz="1400">
                  <a:solidFill>
                    <a:schemeClr val="accent2"/>
                  </a:solidFill>
                </a:endParaRPr>
              </a:p>
            </p:txBody>
          </p:sp>
          <p:sp>
            <p:nvSpPr>
              <p:cNvPr id="23584" name="Line 196"/>
              <p:cNvSpPr>
                <a:spLocks noChangeShapeType="1"/>
              </p:cNvSpPr>
              <p:nvPr/>
            </p:nvSpPr>
            <p:spPr bwMode="auto">
              <a:xfrm flipV="1">
                <a:off x="2972" y="1752"/>
                <a:ext cx="362" cy="454"/>
              </a:xfrm>
              <a:prstGeom prst="line">
                <a:avLst/>
              </a:prstGeom>
              <a:noFill/>
              <a:ln w="9525">
                <a:solidFill>
                  <a:schemeClr val="bg1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de-DE"/>
              </a:p>
            </p:txBody>
          </p:sp>
        </p:grpSp>
      </p:grpSp>
      <p:sp>
        <p:nvSpPr>
          <p:cNvPr id="36" name="Text Box 22"/>
          <p:cNvSpPr txBox="1">
            <a:spLocks noChangeArrowheads="1"/>
          </p:cNvSpPr>
          <p:nvPr/>
        </p:nvSpPr>
        <p:spPr bwMode="auto">
          <a:xfrm>
            <a:off x="5148263" y="6524625"/>
            <a:ext cx="3744912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 eaLnBrk="0" hangingPunct="0"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 eaLnBrk="0" hangingPunct="0"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 eaLnBrk="0" hangingPunct="0"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 eaLnBrk="0" hangingPunct="0"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algn="r" eaLnBrk="1" hangingPunct="1"/>
            <a:r>
              <a:rPr lang="de-DE" sz="1200" dirty="0" smtClean="0">
                <a:solidFill>
                  <a:srgbClr val="808080"/>
                </a:solidFill>
              </a:rPr>
              <a:t>DEELS 2014 Workshop @ ESRF, 12.05.2014</a:t>
            </a:r>
            <a:endParaRPr lang="en-GB" sz="1200" dirty="0">
              <a:solidFill>
                <a:srgbClr val="808080"/>
              </a:solidFill>
            </a:endParaRPr>
          </a:p>
        </p:txBody>
      </p:sp>
      <p:grpSp>
        <p:nvGrpSpPr>
          <p:cNvPr id="6" name="Group 5"/>
          <p:cNvGrpSpPr/>
          <p:nvPr/>
        </p:nvGrpSpPr>
        <p:grpSpPr>
          <a:xfrm>
            <a:off x="470544" y="1916831"/>
            <a:ext cx="8133904" cy="4538585"/>
            <a:chOff x="470544" y="1916831"/>
            <a:chExt cx="8133904" cy="4538585"/>
          </a:xfrm>
        </p:grpSpPr>
        <p:sp>
          <p:nvSpPr>
            <p:cNvPr id="49" name="Text Box 47"/>
            <p:cNvSpPr txBox="1">
              <a:spLocks noChangeArrowheads="1"/>
            </p:cNvSpPr>
            <p:nvPr/>
          </p:nvSpPr>
          <p:spPr bwMode="auto">
            <a:xfrm>
              <a:off x="470544" y="5638275"/>
              <a:ext cx="3672408" cy="63094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hangingPunct="1">
                <a:buFontTx/>
                <a:buBlip>
                  <a:blip r:embed="rId6"/>
                </a:buBlip>
              </a:pPr>
              <a:r>
                <a:rPr lang="de-DE" sz="1400" dirty="0">
                  <a:solidFill>
                    <a:schemeClr val="accent2"/>
                  </a:solidFill>
                  <a:ea typeface="Arial Unicode MS" pitchFamily="34" charset="-128"/>
                  <a:cs typeface="Arial Unicode MS" pitchFamily="34" charset="-128"/>
                </a:rPr>
                <a:t>  </a:t>
              </a:r>
              <a:r>
                <a:rPr lang="de-DE" sz="1400" dirty="0" err="1" smtClean="0">
                  <a:solidFill>
                    <a:schemeClr val="accent2"/>
                  </a:solidFill>
                  <a:ea typeface="Arial Unicode MS" pitchFamily="34" charset="-128"/>
                  <a:cs typeface="Arial Unicode MS" pitchFamily="34" charset="-128"/>
                </a:rPr>
                <a:t>vertical</a:t>
              </a:r>
              <a:r>
                <a:rPr lang="de-DE" sz="1400" dirty="0" smtClean="0">
                  <a:solidFill>
                    <a:schemeClr val="accent2"/>
                  </a:solidFill>
                  <a:ea typeface="Arial Unicode MS" pitchFamily="34" charset="-128"/>
                  <a:cs typeface="Arial Unicode MS" pitchFamily="34" charset="-128"/>
                </a:rPr>
                <a:t> </a:t>
              </a:r>
              <a:r>
                <a:rPr lang="de-DE" sz="1400" dirty="0" err="1" smtClean="0">
                  <a:solidFill>
                    <a:schemeClr val="accent2"/>
                  </a:solidFill>
                  <a:ea typeface="Arial Unicode MS" pitchFamily="34" charset="-128"/>
                  <a:cs typeface="Arial Unicode MS" pitchFamily="34" charset="-128"/>
                </a:rPr>
                <a:t>resolution</a:t>
              </a:r>
              <a:r>
                <a:rPr lang="de-DE" sz="1400" dirty="0" smtClean="0">
                  <a:solidFill>
                    <a:schemeClr val="accent2"/>
                  </a:solidFill>
                  <a:ea typeface="Arial Unicode MS" pitchFamily="34" charset="-128"/>
                  <a:cs typeface="Arial Unicode MS" pitchFamily="34" charset="-128"/>
                </a:rPr>
                <a:t> </a:t>
              </a:r>
              <a:r>
                <a:rPr lang="de-DE" sz="1400" dirty="0" err="1" smtClean="0">
                  <a:solidFill>
                    <a:schemeClr val="accent2"/>
                  </a:solidFill>
                  <a:ea typeface="Arial Unicode MS" pitchFamily="34" charset="-128"/>
                  <a:cs typeface="Arial Unicode MS" pitchFamily="34" charset="-128"/>
                </a:rPr>
                <a:t>broadening</a:t>
              </a:r>
              <a:r>
                <a:rPr lang="de-DE" sz="1400" dirty="0" smtClean="0">
                  <a:ea typeface="Arial Unicode MS" pitchFamily="34" charset="-128"/>
                  <a:cs typeface="Arial Unicode MS" pitchFamily="34" charset="-128"/>
                </a:rPr>
                <a:t>                           </a:t>
              </a:r>
            </a:p>
            <a:p>
              <a:pPr eaLnBrk="1" hangingPunct="1"/>
              <a:r>
                <a:rPr lang="de-DE" sz="1400" dirty="0">
                  <a:ea typeface="Arial Unicode MS" pitchFamily="34" charset="-128"/>
                  <a:cs typeface="Arial Unicode MS" pitchFamily="34" charset="-128"/>
                </a:rPr>
                <a:t> </a:t>
              </a:r>
              <a:r>
                <a:rPr lang="de-DE" sz="1400" dirty="0" smtClean="0">
                  <a:ea typeface="Arial Unicode MS" pitchFamily="34" charset="-128"/>
                  <a:cs typeface="Arial Unicode MS" pitchFamily="34" charset="-128"/>
                </a:rPr>
                <a:t>         →   design </a:t>
              </a:r>
              <a:r>
                <a:rPr lang="de-DE" sz="1400" dirty="0" err="1" smtClean="0">
                  <a:ea typeface="Arial Unicode MS" pitchFamily="34" charset="-128"/>
                  <a:cs typeface="Arial Unicode MS" pitchFamily="34" charset="-128"/>
                </a:rPr>
                <a:t>emittance</a:t>
              </a:r>
              <a:r>
                <a:rPr lang="de-DE" sz="1400" dirty="0" smtClean="0">
                  <a:ea typeface="Arial Unicode MS" pitchFamily="34" charset="-128"/>
                  <a:cs typeface="Arial Unicode MS" pitchFamily="34" charset="-128"/>
                </a:rPr>
                <a:t>:  </a:t>
              </a:r>
              <a:r>
                <a:rPr lang="el-GR" sz="1400" dirty="0" smtClean="0">
                  <a:ea typeface="Arial Unicode MS" pitchFamily="34" charset="-128"/>
                  <a:cs typeface="Arial Unicode MS" pitchFamily="34" charset="-128"/>
                </a:rPr>
                <a:t>ε</a:t>
              </a:r>
              <a:r>
                <a:rPr lang="de-DE" sz="1400" baseline="-25000" dirty="0" smtClean="0">
                  <a:ea typeface="Arial Unicode MS" pitchFamily="34" charset="-128"/>
                  <a:cs typeface="Arial Unicode MS" pitchFamily="34" charset="-128"/>
                </a:rPr>
                <a:t>v</a:t>
              </a:r>
              <a:r>
                <a:rPr lang="de-DE" sz="1400" dirty="0" smtClean="0">
                  <a:ea typeface="Arial Unicode MS" pitchFamily="34" charset="-128"/>
                  <a:cs typeface="Arial Unicode MS" pitchFamily="34" charset="-128"/>
                </a:rPr>
                <a:t> = 10 </a:t>
              </a:r>
              <a:r>
                <a:rPr lang="de-DE" sz="1400" dirty="0" err="1" smtClean="0">
                  <a:ea typeface="Arial Unicode MS" pitchFamily="34" charset="-128"/>
                  <a:cs typeface="Arial Unicode MS" pitchFamily="34" charset="-128"/>
                </a:rPr>
                <a:t>pm.rad</a:t>
              </a:r>
              <a:r>
                <a:rPr lang="de-DE" sz="1400" dirty="0" smtClean="0">
                  <a:ea typeface="Arial Unicode MS" pitchFamily="34" charset="-128"/>
                  <a:cs typeface="Arial Unicode MS" pitchFamily="34" charset="-128"/>
                </a:rPr>
                <a:t>  </a:t>
              </a:r>
            </a:p>
          </p:txBody>
        </p:sp>
        <p:sp>
          <p:nvSpPr>
            <p:cNvPr id="38" name="Text Box 47"/>
            <p:cNvSpPr txBox="1">
              <a:spLocks noChangeArrowheads="1"/>
            </p:cNvSpPr>
            <p:nvPr/>
          </p:nvSpPr>
          <p:spPr bwMode="auto">
            <a:xfrm>
              <a:off x="470544" y="5013176"/>
              <a:ext cx="3672408" cy="63094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hangingPunct="1">
                <a:buFontTx/>
                <a:buBlip>
                  <a:blip r:embed="rId6"/>
                </a:buBlip>
              </a:pPr>
              <a:r>
                <a:rPr lang="de-DE" sz="1400" dirty="0">
                  <a:solidFill>
                    <a:schemeClr val="accent2"/>
                  </a:solidFill>
                  <a:ea typeface="Arial Unicode MS" pitchFamily="34" charset="-128"/>
                  <a:cs typeface="Arial Unicode MS" pitchFamily="34" charset="-128"/>
                </a:rPr>
                <a:t>  </a:t>
              </a:r>
              <a:r>
                <a:rPr lang="de-DE" sz="1400" dirty="0" smtClean="0">
                  <a:solidFill>
                    <a:schemeClr val="accent2"/>
                  </a:solidFill>
                  <a:ea typeface="Arial Unicode MS" pitchFamily="34" charset="-128"/>
                  <a:cs typeface="Arial Unicode MS" pitchFamily="34" charset="-128"/>
                </a:rPr>
                <a:t>design </a:t>
              </a:r>
              <a:r>
                <a:rPr lang="de-DE" sz="1400" dirty="0" err="1" smtClean="0">
                  <a:solidFill>
                    <a:schemeClr val="accent2"/>
                  </a:solidFill>
                  <a:ea typeface="Arial Unicode MS" pitchFamily="34" charset="-128"/>
                  <a:cs typeface="Arial Unicode MS" pitchFamily="34" charset="-128"/>
                </a:rPr>
                <a:t>photon</a:t>
              </a:r>
              <a:r>
                <a:rPr lang="de-DE" sz="1400" dirty="0" smtClean="0">
                  <a:solidFill>
                    <a:schemeClr val="accent2"/>
                  </a:solidFill>
                  <a:ea typeface="Arial Unicode MS" pitchFamily="34" charset="-128"/>
                  <a:cs typeface="Arial Unicode MS" pitchFamily="34" charset="-128"/>
                </a:rPr>
                <a:t> </a:t>
              </a:r>
              <a:r>
                <a:rPr lang="de-DE" sz="1400" dirty="0" err="1" smtClean="0">
                  <a:solidFill>
                    <a:schemeClr val="accent2"/>
                  </a:solidFill>
                  <a:ea typeface="Arial Unicode MS" pitchFamily="34" charset="-128"/>
                  <a:cs typeface="Arial Unicode MS" pitchFamily="34" charset="-128"/>
                </a:rPr>
                <a:t>energy</a:t>
              </a:r>
              <a:r>
                <a:rPr lang="de-DE" sz="1400" dirty="0" smtClean="0">
                  <a:ea typeface="Arial Unicode MS" pitchFamily="34" charset="-128"/>
                  <a:cs typeface="Arial Unicode MS" pitchFamily="34" charset="-128"/>
                </a:rPr>
                <a:t>                           </a:t>
              </a:r>
            </a:p>
            <a:p>
              <a:pPr eaLnBrk="1" hangingPunct="1"/>
              <a:r>
                <a:rPr lang="de-DE" sz="1400" dirty="0">
                  <a:ea typeface="Arial Unicode MS" pitchFamily="34" charset="-128"/>
                  <a:cs typeface="Arial Unicode MS" pitchFamily="34" charset="-128"/>
                </a:rPr>
                <a:t> </a:t>
              </a:r>
              <a:r>
                <a:rPr lang="de-DE" sz="1400" dirty="0" smtClean="0">
                  <a:ea typeface="Arial Unicode MS" pitchFamily="34" charset="-128"/>
                  <a:cs typeface="Arial Unicode MS" pitchFamily="34" charset="-128"/>
                </a:rPr>
                <a:t>         →   ħ</a:t>
              </a:r>
              <a:r>
                <a:rPr lang="el-GR" sz="1400" dirty="0" smtClean="0">
                  <a:ea typeface="Arial Unicode MS" pitchFamily="34" charset="-128"/>
                  <a:cs typeface="Arial Unicode MS" pitchFamily="34" charset="-128"/>
                </a:rPr>
                <a:t>ω</a:t>
              </a:r>
              <a:r>
                <a:rPr lang="de-DE" sz="1400" dirty="0" smtClean="0">
                  <a:ea typeface="Arial Unicode MS" pitchFamily="34" charset="-128"/>
                  <a:cs typeface="Arial Unicode MS" pitchFamily="34" charset="-128"/>
                </a:rPr>
                <a:t> = 20 </a:t>
              </a:r>
              <a:r>
                <a:rPr lang="de-DE" sz="1400" dirty="0" err="1" smtClean="0">
                  <a:ea typeface="Arial Unicode MS" pitchFamily="34" charset="-128"/>
                  <a:cs typeface="Arial Unicode MS" pitchFamily="34" charset="-128"/>
                </a:rPr>
                <a:t>keV</a:t>
              </a:r>
              <a:endParaRPr lang="de-DE" sz="1400" dirty="0" smtClean="0">
                <a:ea typeface="Arial Unicode MS" pitchFamily="34" charset="-128"/>
                <a:cs typeface="Arial Unicode MS" pitchFamily="34" charset="-128"/>
              </a:endParaRPr>
            </a:p>
          </p:txBody>
        </p:sp>
        <p:pic>
          <p:nvPicPr>
            <p:cNvPr id="18434" name="Picture 2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23270" y="1916831"/>
              <a:ext cx="4381178" cy="45385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37" name="Rectangle 8"/>
          <p:cNvSpPr>
            <a:spLocks noChangeArrowheads="1"/>
          </p:cNvSpPr>
          <p:nvPr/>
        </p:nvSpPr>
        <p:spPr bwMode="auto">
          <a:xfrm>
            <a:off x="395288" y="963960"/>
            <a:ext cx="6301580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  <a:spcAft>
                <a:spcPts val="1200"/>
              </a:spcAft>
              <a:buBlip>
                <a:blip r:embed="rId8"/>
              </a:buBlip>
            </a:pPr>
            <a:r>
              <a:rPr lang="en-US" dirty="0">
                <a:solidFill>
                  <a:srgbClr val="0000FF"/>
                </a:solidFill>
              </a:rPr>
              <a:t>  </a:t>
            </a:r>
            <a:r>
              <a:rPr lang="de-DE" dirty="0" err="1" smtClean="0">
                <a:solidFill>
                  <a:srgbClr val="0000FF"/>
                </a:solidFill>
                <a:ea typeface="Arial Unicode MS" pitchFamily="34" charset="-128"/>
              </a:rPr>
              <a:t>imaging</a:t>
            </a:r>
            <a:r>
              <a:rPr lang="de-DE" dirty="0" smtClean="0">
                <a:solidFill>
                  <a:srgbClr val="0000FF"/>
                </a:solidFill>
                <a:ea typeface="Arial Unicode MS" pitchFamily="34" charset="-128"/>
              </a:rPr>
              <a:t> </a:t>
            </a:r>
            <a:r>
              <a:rPr lang="de-DE" dirty="0" err="1">
                <a:solidFill>
                  <a:srgbClr val="0000FF"/>
                </a:solidFill>
                <a:ea typeface="Arial Unicode MS" pitchFamily="34" charset="-128"/>
              </a:rPr>
              <a:t>with</a:t>
            </a:r>
            <a:r>
              <a:rPr lang="de-DE" dirty="0">
                <a:solidFill>
                  <a:srgbClr val="0000FF"/>
                </a:solidFill>
                <a:ea typeface="Arial Unicode MS" pitchFamily="34" charset="-128"/>
              </a:rPr>
              <a:t> </a:t>
            </a:r>
            <a:r>
              <a:rPr lang="de-DE" dirty="0" err="1">
                <a:solidFill>
                  <a:srgbClr val="0000FF"/>
                </a:solidFill>
                <a:ea typeface="Arial Unicode MS" pitchFamily="34" charset="-128"/>
              </a:rPr>
              <a:t>Compound</a:t>
            </a:r>
            <a:r>
              <a:rPr lang="de-DE" dirty="0">
                <a:solidFill>
                  <a:srgbClr val="0000FF"/>
                </a:solidFill>
                <a:ea typeface="Arial Unicode MS" pitchFamily="34" charset="-128"/>
              </a:rPr>
              <a:t> </a:t>
            </a:r>
            <a:r>
              <a:rPr lang="de-DE" dirty="0" err="1">
                <a:solidFill>
                  <a:srgbClr val="0000FF"/>
                </a:solidFill>
                <a:ea typeface="Arial Unicode MS" pitchFamily="34" charset="-128"/>
              </a:rPr>
              <a:t>Refractive</a:t>
            </a:r>
            <a:r>
              <a:rPr lang="de-DE" dirty="0">
                <a:solidFill>
                  <a:srgbClr val="0000FF"/>
                </a:solidFill>
                <a:ea typeface="Arial Unicode MS" pitchFamily="34" charset="-128"/>
              </a:rPr>
              <a:t> Lens (CRL) </a:t>
            </a:r>
            <a:r>
              <a:rPr lang="de-DE" dirty="0" err="1">
                <a:solidFill>
                  <a:srgbClr val="0000FF"/>
                </a:solidFill>
                <a:ea typeface="Arial Unicode MS" pitchFamily="34" charset="-128"/>
              </a:rPr>
              <a:t>optics</a:t>
            </a:r>
            <a:r>
              <a:rPr lang="de-DE" dirty="0">
                <a:solidFill>
                  <a:srgbClr val="0000FF"/>
                </a:solidFill>
                <a:ea typeface="Arial Unicode MS" pitchFamily="34" charset="-128"/>
              </a:rPr>
              <a:t>:  X-</a:t>
            </a:r>
            <a:r>
              <a:rPr lang="de-DE" dirty="0" err="1">
                <a:solidFill>
                  <a:srgbClr val="0000FF"/>
                </a:solidFill>
                <a:ea typeface="Arial Unicode MS" pitchFamily="34" charset="-128"/>
              </a:rPr>
              <a:t>ray</a:t>
            </a:r>
            <a:r>
              <a:rPr lang="de-DE" dirty="0">
                <a:solidFill>
                  <a:srgbClr val="0000FF"/>
                </a:solidFill>
                <a:ea typeface="Arial Unicode MS" pitchFamily="34" charset="-128"/>
              </a:rPr>
              <a:t> </a:t>
            </a:r>
            <a:r>
              <a:rPr lang="de-DE" dirty="0" err="1" smtClean="0">
                <a:solidFill>
                  <a:srgbClr val="0000FF"/>
                </a:solidFill>
                <a:ea typeface="Arial Unicode MS" pitchFamily="34" charset="-128"/>
              </a:rPr>
              <a:t>beamline</a:t>
            </a:r>
            <a:endParaRPr lang="de-DE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680188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7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Line 2"/>
          <p:cNvSpPr>
            <a:spLocks noChangeShapeType="1"/>
          </p:cNvSpPr>
          <p:nvPr/>
        </p:nvSpPr>
        <p:spPr bwMode="auto">
          <a:xfrm>
            <a:off x="323850" y="765175"/>
            <a:ext cx="8496300" cy="0"/>
          </a:xfrm>
          <a:prstGeom prst="line">
            <a:avLst/>
          </a:prstGeom>
          <a:noFill/>
          <a:ln w="38100" cmpd="dbl">
            <a:solidFill>
              <a:srgbClr val="00589C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8195" name="Line 3"/>
          <p:cNvSpPr>
            <a:spLocks noChangeShapeType="1"/>
          </p:cNvSpPr>
          <p:nvPr/>
        </p:nvSpPr>
        <p:spPr bwMode="auto">
          <a:xfrm>
            <a:off x="323850" y="6524625"/>
            <a:ext cx="8496300" cy="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8196" name="Text Box 4"/>
          <p:cNvSpPr txBox="1">
            <a:spLocks noChangeArrowheads="1"/>
          </p:cNvSpPr>
          <p:nvPr/>
        </p:nvSpPr>
        <p:spPr bwMode="auto">
          <a:xfrm>
            <a:off x="250825" y="6545263"/>
            <a:ext cx="1800225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 eaLnBrk="0" hangingPunct="0"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 eaLnBrk="0" hangingPunct="0"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 eaLnBrk="0" hangingPunct="0"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 eaLnBrk="0" hangingPunct="0"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eaLnBrk="1" hangingPunct="1"/>
            <a:r>
              <a:rPr lang="de-DE" sz="1200">
                <a:solidFill>
                  <a:srgbClr val="808080"/>
                </a:solidFill>
              </a:rPr>
              <a:t>Gero Kube, DESY / MDI</a:t>
            </a:r>
            <a:endParaRPr lang="en-GB" sz="1200">
              <a:solidFill>
                <a:srgbClr val="808080"/>
              </a:solidFill>
            </a:endParaRPr>
          </a:p>
        </p:txBody>
      </p:sp>
      <p:sp>
        <p:nvSpPr>
          <p:cNvPr id="8197" name="Rectangle 5"/>
          <p:cNvSpPr>
            <a:spLocks noGrp="1" noChangeArrowheads="1"/>
          </p:cNvSpPr>
          <p:nvPr>
            <p:ph type="title"/>
          </p:nvPr>
        </p:nvSpPr>
        <p:spPr>
          <a:xfrm>
            <a:off x="395288" y="188913"/>
            <a:ext cx="7200900" cy="647700"/>
          </a:xfrm>
        </p:spPr>
        <p:txBody>
          <a:bodyPr/>
          <a:lstStyle/>
          <a:p>
            <a:pPr algn="l"/>
            <a:r>
              <a:rPr lang="de-DE" sz="3200" dirty="0" err="1" smtClean="0">
                <a:solidFill>
                  <a:srgbClr val="003E6E"/>
                </a:solidFill>
                <a:latin typeface="Comic Sans MS" pitchFamily="66" charset="0"/>
              </a:rPr>
              <a:t>Emittance</a:t>
            </a:r>
            <a:r>
              <a:rPr lang="de-DE" sz="3200" dirty="0" smtClean="0">
                <a:solidFill>
                  <a:srgbClr val="003E6E"/>
                </a:solidFill>
                <a:latin typeface="Comic Sans MS" pitchFamily="66" charset="0"/>
              </a:rPr>
              <a:t> </a:t>
            </a:r>
            <a:r>
              <a:rPr lang="de-DE" sz="3200" dirty="0" err="1" smtClean="0">
                <a:solidFill>
                  <a:srgbClr val="003E6E"/>
                </a:solidFill>
                <a:latin typeface="Comic Sans MS" pitchFamily="66" charset="0"/>
              </a:rPr>
              <a:t>Diagnostics</a:t>
            </a:r>
            <a:r>
              <a:rPr lang="de-DE" sz="3200" dirty="0" smtClean="0">
                <a:solidFill>
                  <a:srgbClr val="003E6E"/>
                </a:solidFill>
                <a:latin typeface="Comic Sans MS" pitchFamily="66" charset="0"/>
              </a:rPr>
              <a:t> (2) </a:t>
            </a:r>
            <a:endParaRPr lang="en-GB" sz="3200" dirty="0" smtClean="0">
              <a:solidFill>
                <a:srgbClr val="003E6E"/>
              </a:solidFill>
              <a:latin typeface="Comic Sans MS" pitchFamily="66" charset="0"/>
            </a:endParaRPr>
          </a:p>
        </p:txBody>
      </p:sp>
      <p:pic>
        <p:nvPicPr>
          <p:cNvPr id="8198" name="Picture 6" descr="HG_LOGO_S_RGB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40650" y="585788"/>
            <a:ext cx="1008063" cy="395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9" name="Picture 7" descr="DESY-Logo-cyan-RGB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029575" y="115888"/>
            <a:ext cx="563563" cy="563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" name="Text Box 22"/>
          <p:cNvSpPr txBox="1">
            <a:spLocks noChangeArrowheads="1"/>
          </p:cNvSpPr>
          <p:nvPr/>
        </p:nvSpPr>
        <p:spPr bwMode="auto">
          <a:xfrm>
            <a:off x="5148263" y="6524625"/>
            <a:ext cx="3744912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 eaLnBrk="0" hangingPunct="0"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 eaLnBrk="0" hangingPunct="0"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 eaLnBrk="0" hangingPunct="0"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 eaLnBrk="0" hangingPunct="0"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algn="r" eaLnBrk="1" hangingPunct="1"/>
            <a:r>
              <a:rPr lang="de-DE" sz="1200" dirty="0" smtClean="0">
                <a:solidFill>
                  <a:srgbClr val="808080"/>
                </a:solidFill>
              </a:rPr>
              <a:t>DEELS 2014 Workshop @ ESRF, 12.05.2014</a:t>
            </a:r>
            <a:endParaRPr lang="en-GB" sz="1200" dirty="0">
              <a:solidFill>
                <a:srgbClr val="808080"/>
              </a:solidFill>
            </a:endParaRPr>
          </a:p>
        </p:txBody>
      </p:sp>
      <p:sp>
        <p:nvSpPr>
          <p:cNvPr id="31" name="Rectangle 8"/>
          <p:cNvSpPr>
            <a:spLocks noChangeArrowheads="1"/>
          </p:cNvSpPr>
          <p:nvPr/>
        </p:nvSpPr>
        <p:spPr bwMode="auto">
          <a:xfrm>
            <a:off x="395288" y="963960"/>
            <a:ext cx="4824412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0"/>
              </a:spcBef>
              <a:spcAft>
                <a:spcPts val="1200"/>
              </a:spcAft>
              <a:buFont typeface="Wingdings" pitchFamily="2" charset="2"/>
              <a:buBlip>
                <a:blip r:embed="rId6"/>
              </a:buBlip>
            </a:pPr>
            <a:r>
              <a:rPr lang="en-US" dirty="0">
                <a:solidFill>
                  <a:srgbClr val="0000FF"/>
                </a:solidFill>
              </a:rPr>
              <a:t>  s</a:t>
            </a:r>
            <a:r>
              <a:rPr lang="en-US" dirty="0" smtClean="0">
                <a:solidFill>
                  <a:srgbClr val="0000FF"/>
                </a:solidFill>
              </a:rPr>
              <a:t>etup improvements</a:t>
            </a:r>
            <a:endParaRPr lang="en-US" dirty="0">
              <a:solidFill>
                <a:srgbClr val="0000FF"/>
              </a:solidFill>
            </a:endParaRPr>
          </a:p>
        </p:txBody>
      </p:sp>
      <p:sp>
        <p:nvSpPr>
          <p:cNvPr id="10" name="Text Box 12"/>
          <p:cNvSpPr txBox="1">
            <a:spLocks noChangeArrowheads="1"/>
          </p:cNvSpPr>
          <p:nvPr/>
        </p:nvSpPr>
        <p:spPr bwMode="auto">
          <a:xfrm>
            <a:off x="467544" y="1285890"/>
            <a:ext cx="4670981" cy="1600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 eaLnBrk="0" hangingPunct="0"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 eaLnBrk="0" hangingPunct="0"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 eaLnBrk="0" hangingPunct="0"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 eaLnBrk="0" hangingPunct="0"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eaLnBrk="1" hangingPunct="1">
              <a:buFontTx/>
              <a:buBlip>
                <a:blip r:embed="rId7"/>
              </a:buBlip>
            </a:pPr>
            <a:r>
              <a:rPr lang="de-DE" dirty="0">
                <a:solidFill>
                  <a:schemeClr val="accent2"/>
                </a:solidFill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de-DE" dirty="0" err="1" smtClean="0">
                <a:solidFill>
                  <a:schemeClr val="accent2"/>
                </a:solidFill>
                <a:ea typeface="Arial Unicode MS" pitchFamily="34" charset="-128"/>
                <a:cs typeface="Arial Unicode MS" pitchFamily="34" charset="-128"/>
              </a:rPr>
              <a:t>exchange</a:t>
            </a:r>
            <a:r>
              <a:rPr lang="de-DE" dirty="0" smtClean="0">
                <a:solidFill>
                  <a:schemeClr val="accent2"/>
                </a:solidFill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de-DE" dirty="0" err="1" smtClean="0">
                <a:solidFill>
                  <a:schemeClr val="accent2"/>
                </a:solidFill>
                <a:ea typeface="Arial Unicode MS" pitchFamily="34" charset="-128"/>
                <a:cs typeface="Arial Unicode MS" pitchFamily="34" charset="-128"/>
              </a:rPr>
              <a:t>of</a:t>
            </a:r>
            <a:r>
              <a:rPr lang="de-DE" dirty="0" smtClean="0">
                <a:solidFill>
                  <a:schemeClr val="accent2"/>
                </a:solidFill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de-DE" dirty="0" err="1" smtClean="0">
                <a:solidFill>
                  <a:schemeClr val="accent2"/>
                </a:solidFill>
                <a:ea typeface="Arial Unicode MS" pitchFamily="34" charset="-128"/>
                <a:cs typeface="Arial Unicode MS" pitchFamily="34" charset="-128"/>
              </a:rPr>
              <a:t>monochromator</a:t>
            </a:r>
            <a:r>
              <a:rPr lang="de-DE" dirty="0" smtClean="0">
                <a:solidFill>
                  <a:schemeClr val="accent2"/>
                </a:solidFill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de-DE" dirty="0" err="1" smtClean="0">
                <a:solidFill>
                  <a:schemeClr val="accent2"/>
                </a:solidFill>
                <a:ea typeface="Arial Unicode MS" pitchFamily="34" charset="-128"/>
                <a:cs typeface="Arial Unicode MS" pitchFamily="34" charset="-128"/>
              </a:rPr>
              <a:t>crystal</a:t>
            </a:r>
            <a:endParaRPr lang="de-DE" dirty="0" smtClean="0">
              <a:solidFill>
                <a:schemeClr val="accent2"/>
              </a:solidFill>
              <a:ea typeface="Arial Unicode MS" pitchFamily="34" charset="-128"/>
              <a:cs typeface="Arial Unicode MS" pitchFamily="34" charset="-128"/>
            </a:endParaRPr>
          </a:p>
          <a:p>
            <a:pPr eaLnBrk="1" hangingPunct="1">
              <a:buFontTx/>
              <a:buBlip>
                <a:blip r:embed="rId7"/>
              </a:buBlip>
            </a:pPr>
            <a:r>
              <a:rPr lang="de-DE" dirty="0">
                <a:solidFill>
                  <a:schemeClr val="accent2"/>
                </a:solidFill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de-DE" dirty="0" err="1" smtClean="0">
                <a:solidFill>
                  <a:schemeClr val="accent2"/>
                </a:solidFill>
                <a:ea typeface="Arial Unicode MS" pitchFamily="34" charset="-128"/>
                <a:cs typeface="Arial Unicode MS" pitchFamily="34" charset="-128"/>
              </a:rPr>
              <a:t>improved</a:t>
            </a:r>
            <a:r>
              <a:rPr lang="de-DE" dirty="0" smtClean="0">
                <a:solidFill>
                  <a:schemeClr val="accent2"/>
                </a:solidFill>
                <a:ea typeface="Arial Unicode MS" pitchFamily="34" charset="-128"/>
                <a:cs typeface="Arial Unicode MS" pitchFamily="34" charset="-128"/>
              </a:rPr>
              <a:t> CRL </a:t>
            </a:r>
            <a:r>
              <a:rPr lang="de-DE" dirty="0" err="1" smtClean="0">
                <a:solidFill>
                  <a:schemeClr val="accent2"/>
                </a:solidFill>
                <a:ea typeface="Arial Unicode MS" pitchFamily="34" charset="-128"/>
                <a:cs typeface="Arial Unicode MS" pitchFamily="34" charset="-128"/>
              </a:rPr>
              <a:t>mounting</a:t>
            </a:r>
            <a:endParaRPr lang="de-DE" dirty="0" smtClean="0">
              <a:solidFill>
                <a:schemeClr val="accent2"/>
              </a:solidFill>
              <a:ea typeface="Arial Unicode MS" pitchFamily="34" charset="-128"/>
              <a:cs typeface="Arial Unicode MS" pitchFamily="34" charset="-128"/>
            </a:endParaRPr>
          </a:p>
          <a:p>
            <a:pPr eaLnBrk="1" hangingPunct="1">
              <a:buFontTx/>
              <a:buBlip>
                <a:blip r:embed="rId7"/>
              </a:buBlip>
            </a:pPr>
            <a:r>
              <a:rPr lang="de-DE" dirty="0">
                <a:solidFill>
                  <a:schemeClr val="accent2"/>
                </a:solidFill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de-DE" dirty="0" err="1" smtClean="0">
                <a:solidFill>
                  <a:schemeClr val="accent2"/>
                </a:solidFill>
                <a:ea typeface="Arial Unicode MS" pitchFamily="34" charset="-128"/>
                <a:cs typeface="Arial Unicode MS" pitchFamily="34" charset="-128"/>
              </a:rPr>
              <a:t>improved</a:t>
            </a:r>
            <a:r>
              <a:rPr lang="de-DE" dirty="0" smtClean="0">
                <a:solidFill>
                  <a:schemeClr val="accent2"/>
                </a:solidFill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de-DE" dirty="0" err="1" smtClean="0">
                <a:solidFill>
                  <a:schemeClr val="accent2"/>
                </a:solidFill>
                <a:ea typeface="Arial Unicode MS" pitchFamily="34" charset="-128"/>
                <a:cs typeface="Arial Unicode MS" pitchFamily="34" charset="-128"/>
              </a:rPr>
              <a:t>detector</a:t>
            </a:r>
            <a:r>
              <a:rPr lang="de-DE" dirty="0" smtClean="0">
                <a:solidFill>
                  <a:schemeClr val="accent2"/>
                </a:solidFill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de-DE" dirty="0" err="1" smtClean="0">
                <a:solidFill>
                  <a:schemeClr val="accent2"/>
                </a:solidFill>
                <a:ea typeface="Arial Unicode MS" pitchFamily="34" charset="-128"/>
                <a:cs typeface="Arial Unicode MS" pitchFamily="34" charset="-128"/>
              </a:rPr>
              <a:t>setup</a:t>
            </a:r>
            <a:endParaRPr lang="de-DE" dirty="0" smtClean="0">
              <a:solidFill>
                <a:schemeClr val="accent2"/>
              </a:solidFill>
              <a:ea typeface="Arial Unicode MS" pitchFamily="34" charset="-128"/>
              <a:cs typeface="Arial Unicode MS" pitchFamily="34" charset="-128"/>
            </a:endParaRPr>
          </a:p>
          <a:p>
            <a:pPr eaLnBrk="1" hangingPunct="1"/>
            <a:r>
              <a:rPr lang="de-DE" dirty="0" smtClean="0">
                <a:solidFill>
                  <a:schemeClr val="accent2"/>
                </a:solidFill>
                <a:ea typeface="Arial Unicode MS" pitchFamily="34" charset="-128"/>
                <a:cs typeface="Arial Unicode MS" pitchFamily="34" charset="-128"/>
              </a:rPr>
              <a:t>    </a:t>
            </a:r>
            <a:r>
              <a:rPr lang="de-DE" dirty="0" smtClean="0">
                <a:solidFill>
                  <a:schemeClr val="tx1"/>
                </a:solidFill>
              </a:rPr>
              <a:t>→   </a:t>
            </a:r>
            <a:r>
              <a:rPr lang="de-DE" dirty="0" err="1" smtClean="0">
                <a:solidFill>
                  <a:schemeClr val="tx1"/>
                </a:solidFill>
              </a:rPr>
              <a:t>measured</a:t>
            </a:r>
            <a:r>
              <a:rPr lang="de-DE" dirty="0" smtClean="0">
                <a:solidFill>
                  <a:schemeClr val="tx1"/>
                </a:solidFill>
              </a:rPr>
              <a:t> </a:t>
            </a:r>
            <a:r>
              <a:rPr lang="de-DE" dirty="0" err="1" smtClean="0">
                <a:solidFill>
                  <a:schemeClr val="tx1"/>
                </a:solidFill>
                <a:ea typeface="Arial Unicode MS" pitchFamily="34" charset="-128"/>
                <a:cs typeface="Arial Unicode MS" pitchFamily="34" charset="-128"/>
              </a:rPr>
              <a:t>vertical</a:t>
            </a:r>
            <a:r>
              <a:rPr lang="de-DE" dirty="0" smtClean="0">
                <a:solidFill>
                  <a:schemeClr val="tx1"/>
                </a:solidFill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de-DE" dirty="0" err="1" smtClean="0">
                <a:solidFill>
                  <a:schemeClr val="tx1"/>
                </a:solidFill>
                <a:ea typeface="Arial Unicode MS" pitchFamily="34" charset="-128"/>
                <a:cs typeface="Arial Unicode MS" pitchFamily="34" charset="-128"/>
              </a:rPr>
              <a:t>emittance</a:t>
            </a:r>
            <a:r>
              <a:rPr lang="de-DE" dirty="0" smtClean="0">
                <a:solidFill>
                  <a:schemeClr val="tx1"/>
                </a:solidFill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de-DE" dirty="0" err="1" smtClean="0">
                <a:solidFill>
                  <a:schemeClr val="tx1"/>
                </a:solidFill>
                <a:ea typeface="Arial Unicode MS" pitchFamily="34" charset="-128"/>
                <a:cs typeface="Arial Unicode MS" pitchFamily="34" charset="-128"/>
              </a:rPr>
              <a:t>nearly</a:t>
            </a:r>
            <a:r>
              <a:rPr lang="de-DE" dirty="0" smtClean="0">
                <a:solidFill>
                  <a:schemeClr val="tx1"/>
                </a:solidFill>
                <a:ea typeface="Arial Unicode MS" pitchFamily="34" charset="-128"/>
                <a:cs typeface="Arial Unicode MS" pitchFamily="34" charset="-128"/>
              </a:rPr>
              <a:t> </a:t>
            </a:r>
          </a:p>
          <a:p>
            <a:pPr eaLnBrk="1" hangingPunct="1"/>
            <a:r>
              <a:rPr lang="de-DE" dirty="0">
                <a:solidFill>
                  <a:schemeClr val="tx1"/>
                </a:solidFill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de-DE" dirty="0" smtClean="0">
                <a:solidFill>
                  <a:schemeClr val="tx1"/>
                </a:solidFill>
                <a:ea typeface="Arial Unicode MS" pitchFamily="34" charset="-128"/>
                <a:cs typeface="Arial Unicode MS" pitchFamily="34" charset="-128"/>
              </a:rPr>
              <a:t>                                                </a:t>
            </a:r>
            <a:r>
              <a:rPr lang="de-DE" dirty="0" err="1" smtClean="0">
                <a:solidFill>
                  <a:schemeClr val="tx1"/>
                </a:solidFill>
                <a:ea typeface="Arial Unicode MS" pitchFamily="34" charset="-128"/>
                <a:cs typeface="Arial Unicode MS" pitchFamily="34" charset="-128"/>
              </a:rPr>
              <a:t>unaffected</a:t>
            </a:r>
            <a:r>
              <a:rPr lang="de-DE" dirty="0" smtClean="0">
                <a:solidFill>
                  <a:schemeClr val="tx1"/>
                </a:solidFill>
                <a:ea typeface="Arial Unicode MS" pitchFamily="34" charset="-128"/>
                <a:cs typeface="Arial Unicode MS" pitchFamily="34" charset="-128"/>
              </a:rPr>
              <a:t> </a:t>
            </a:r>
          </a:p>
        </p:txBody>
      </p:sp>
      <p:grpSp>
        <p:nvGrpSpPr>
          <p:cNvPr id="2" name="Group 1"/>
          <p:cNvGrpSpPr/>
          <p:nvPr/>
        </p:nvGrpSpPr>
        <p:grpSpPr>
          <a:xfrm>
            <a:off x="395536" y="2764160"/>
            <a:ext cx="6048672" cy="952872"/>
            <a:chOff x="395536" y="2621885"/>
            <a:chExt cx="6048672" cy="952872"/>
          </a:xfrm>
        </p:grpSpPr>
        <p:sp>
          <p:nvSpPr>
            <p:cNvPr id="11" name="Rectangle 8"/>
            <p:cNvSpPr>
              <a:spLocks noChangeArrowheads="1"/>
            </p:cNvSpPr>
            <p:nvPr/>
          </p:nvSpPr>
          <p:spPr bwMode="auto">
            <a:xfrm>
              <a:off x="395536" y="2621885"/>
              <a:ext cx="4824412" cy="3048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0"/>
                </a:spcBef>
                <a:spcAft>
                  <a:spcPts val="1200"/>
                </a:spcAft>
                <a:buFont typeface="Wingdings" pitchFamily="2" charset="2"/>
                <a:buBlip>
                  <a:blip r:embed="rId6"/>
                </a:buBlip>
              </a:pPr>
              <a:r>
                <a:rPr lang="en-US" dirty="0">
                  <a:solidFill>
                    <a:srgbClr val="0000FF"/>
                  </a:solidFill>
                </a:rPr>
                <a:t>  </a:t>
              </a:r>
              <a:r>
                <a:rPr lang="en-US" dirty="0" smtClean="0">
                  <a:solidFill>
                    <a:srgbClr val="0000FF"/>
                  </a:solidFill>
                </a:rPr>
                <a:t>assumption</a:t>
              </a:r>
              <a:endParaRPr lang="en-US" dirty="0">
                <a:solidFill>
                  <a:srgbClr val="0000FF"/>
                </a:solidFill>
              </a:endParaRPr>
            </a:p>
          </p:txBody>
        </p:sp>
        <p:sp>
          <p:nvSpPr>
            <p:cNvPr id="12" name="Text Box 12"/>
            <p:cNvSpPr txBox="1">
              <a:spLocks noChangeArrowheads="1"/>
            </p:cNvSpPr>
            <p:nvPr/>
          </p:nvSpPr>
          <p:spPr bwMode="auto">
            <a:xfrm>
              <a:off x="467792" y="2943815"/>
              <a:ext cx="5976416" cy="63094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140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defRPr>
              </a:lvl1pPr>
              <a:lvl2pPr marL="742950" indent="-285750" eaLnBrk="0" hangingPunct="0">
                <a:defRPr sz="140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defRPr>
              </a:lvl2pPr>
              <a:lvl3pPr marL="1143000" indent="-228600" eaLnBrk="0" hangingPunct="0">
                <a:defRPr sz="140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defRPr>
              </a:lvl3pPr>
              <a:lvl4pPr marL="1600200" indent="-228600" eaLnBrk="0" hangingPunct="0">
                <a:defRPr sz="140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defRPr>
              </a:lvl4pPr>
              <a:lvl5pPr marL="2057400" indent="-228600" eaLnBrk="0" hangingPunct="0">
                <a:defRPr sz="140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defRPr>
              </a:lvl5pPr>
              <a:lvl6pPr marL="25146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140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defRPr>
              </a:lvl6pPr>
              <a:lvl7pPr marL="29718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140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defRPr>
              </a:lvl7pPr>
              <a:lvl8pPr marL="34290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140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defRPr>
              </a:lvl8pPr>
              <a:lvl9pPr marL="38862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140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defRPr>
              </a:lvl9pPr>
            </a:lstStyle>
            <a:p>
              <a:pPr eaLnBrk="1" hangingPunct="1">
                <a:buFontTx/>
                <a:buBlip>
                  <a:blip r:embed="rId7"/>
                </a:buBlip>
              </a:pPr>
              <a:r>
                <a:rPr lang="de-DE" dirty="0">
                  <a:solidFill>
                    <a:schemeClr val="accent2"/>
                  </a:solidFill>
                  <a:ea typeface="Arial Unicode MS" pitchFamily="34" charset="-128"/>
                  <a:cs typeface="Arial Unicode MS" pitchFamily="34" charset="-128"/>
                </a:rPr>
                <a:t> </a:t>
              </a:r>
              <a:r>
                <a:rPr lang="de-DE" dirty="0" err="1" smtClean="0">
                  <a:solidFill>
                    <a:schemeClr val="accent2"/>
                  </a:solidFill>
                  <a:ea typeface="Arial Unicode MS" pitchFamily="34" charset="-128"/>
                  <a:cs typeface="Arial Unicode MS" pitchFamily="34" charset="-128"/>
                </a:rPr>
                <a:t>photon</a:t>
              </a:r>
              <a:r>
                <a:rPr lang="de-DE" dirty="0" smtClean="0">
                  <a:solidFill>
                    <a:schemeClr val="accent2"/>
                  </a:solidFill>
                  <a:ea typeface="Arial Unicode MS" pitchFamily="34" charset="-128"/>
                  <a:cs typeface="Arial Unicode MS" pitchFamily="34" charset="-128"/>
                </a:rPr>
                <a:t> </a:t>
              </a:r>
              <a:r>
                <a:rPr lang="de-DE" dirty="0" err="1" smtClean="0">
                  <a:solidFill>
                    <a:schemeClr val="accent2"/>
                  </a:solidFill>
                  <a:ea typeface="Arial Unicode MS" pitchFamily="34" charset="-128"/>
                  <a:cs typeface="Arial Unicode MS" pitchFamily="34" charset="-128"/>
                </a:rPr>
                <a:t>energy</a:t>
              </a:r>
              <a:r>
                <a:rPr lang="de-DE" dirty="0" smtClean="0">
                  <a:solidFill>
                    <a:schemeClr val="accent2"/>
                  </a:solidFill>
                  <a:ea typeface="Arial Unicode MS" pitchFamily="34" charset="-128"/>
                  <a:cs typeface="Arial Unicode MS" pitchFamily="34" charset="-128"/>
                </a:rPr>
                <a:t> </a:t>
              </a:r>
              <a:r>
                <a:rPr lang="de-DE" dirty="0" err="1" smtClean="0">
                  <a:solidFill>
                    <a:schemeClr val="accent2"/>
                  </a:solidFill>
                  <a:ea typeface="Arial Unicode MS" pitchFamily="34" charset="-128"/>
                  <a:cs typeface="Arial Unicode MS" pitchFamily="34" charset="-128"/>
                </a:rPr>
                <a:t>slightly</a:t>
              </a:r>
              <a:r>
                <a:rPr lang="de-DE" dirty="0" smtClean="0">
                  <a:solidFill>
                    <a:schemeClr val="accent2"/>
                  </a:solidFill>
                  <a:ea typeface="Arial Unicode MS" pitchFamily="34" charset="-128"/>
                  <a:cs typeface="Arial Unicode MS" pitchFamily="34" charset="-128"/>
                </a:rPr>
                <a:t> </a:t>
              </a:r>
              <a:r>
                <a:rPr lang="de-DE" dirty="0" err="1" smtClean="0">
                  <a:solidFill>
                    <a:schemeClr val="accent2"/>
                  </a:solidFill>
                  <a:ea typeface="Arial Unicode MS" pitchFamily="34" charset="-128"/>
                  <a:cs typeface="Arial Unicode MS" pitchFamily="34" charset="-128"/>
                </a:rPr>
                <a:t>below</a:t>
              </a:r>
              <a:r>
                <a:rPr lang="de-DE" dirty="0" smtClean="0">
                  <a:solidFill>
                    <a:schemeClr val="accent2"/>
                  </a:solidFill>
                  <a:ea typeface="Arial Unicode MS" pitchFamily="34" charset="-128"/>
                  <a:cs typeface="Arial Unicode MS" pitchFamily="34" charset="-128"/>
                </a:rPr>
                <a:t> 20 </a:t>
              </a:r>
              <a:r>
                <a:rPr lang="de-DE" dirty="0" err="1" smtClean="0">
                  <a:solidFill>
                    <a:schemeClr val="accent2"/>
                  </a:solidFill>
                  <a:ea typeface="Arial Unicode MS" pitchFamily="34" charset="-128"/>
                  <a:cs typeface="Arial Unicode MS" pitchFamily="34" charset="-128"/>
                </a:rPr>
                <a:t>keV</a:t>
              </a:r>
              <a:endParaRPr lang="de-DE" dirty="0" smtClean="0">
                <a:solidFill>
                  <a:schemeClr val="accent2"/>
                </a:solidFill>
                <a:ea typeface="Arial Unicode MS" pitchFamily="34" charset="-128"/>
                <a:cs typeface="Arial Unicode MS" pitchFamily="34" charset="-128"/>
              </a:endParaRPr>
            </a:p>
            <a:p>
              <a:pPr eaLnBrk="1" hangingPunct="1"/>
              <a:r>
                <a:rPr lang="de-DE" dirty="0" smtClean="0">
                  <a:solidFill>
                    <a:schemeClr val="accent2"/>
                  </a:solidFill>
                  <a:ea typeface="Arial Unicode MS" pitchFamily="34" charset="-128"/>
                  <a:cs typeface="Arial Unicode MS" pitchFamily="34" charset="-128"/>
                </a:rPr>
                <a:t>    </a:t>
              </a:r>
              <a:r>
                <a:rPr lang="de-DE" dirty="0" smtClean="0">
                  <a:solidFill>
                    <a:schemeClr val="tx1"/>
                  </a:solidFill>
                </a:rPr>
                <a:t>→   </a:t>
              </a:r>
              <a:r>
                <a:rPr lang="de-DE" dirty="0" err="1" smtClean="0">
                  <a:solidFill>
                    <a:schemeClr val="tx1"/>
                  </a:solidFill>
                  <a:ea typeface="Arial Unicode MS" pitchFamily="34" charset="-128"/>
                  <a:cs typeface="Arial Unicode MS" pitchFamily="34" charset="-128"/>
                </a:rPr>
                <a:t>indication</a:t>
              </a:r>
              <a:r>
                <a:rPr lang="de-DE" dirty="0" smtClean="0">
                  <a:solidFill>
                    <a:schemeClr val="tx1"/>
                  </a:solidFill>
                  <a:ea typeface="Arial Unicode MS" pitchFamily="34" charset="-128"/>
                  <a:cs typeface="Arial Unicode MS" pitchFamily="34" charset="-128"/>
                </a:rPr>
                <a:t> </a:t>
              </a:r>
              <a:r>
                <a:rPr lang="de-DE" dirty="0" err="1" smtClean="0">
                  <a:solidFill>
                    <a:schemeClr val="tx1"/>
                  </a:solidFill>
                  <a:ea typeface="Arial Unicode MS" pitchFamily="34" charset="-128"/>
                  <a:cs typeface="Arial Unicode MS" pitchFamily="34" charset="-128"/>
                </a:rPr>
                <a:t>from</a:t>
              </a:r>
              <a:r>
                <a:rPr lang="de-DE" dirty="0" smtClean="0">
                  <a:solidFill>
                    <a:schemeClr val="tx1"/>
                  </a:solidFill>
                  <a:ea typeface="Arial Unicode MS" pitchFamily="34" charset="-128"/>
                  <a:cs typeface="Arial Unicode MS" pitchFamily="34" charset="-128"/>
                </a:rPr>
                <a:t> </a:t>
              </a:r>
              <a:r>
                <a:rPr lang="de-DE" dirty="0" err="1" smtClean="0">
                  <a:solidFill>
                    <a:schemeClr val="tx1"/>
                  </a:solidFill>
                  <a:ea typeface="Arial Unicode MS" pitchFamily="34" charset="-128"/>
                  <a:cs typeface="Arial Unicode MS" pitchFamily="34" charset="-128"/>
                </a:rPr>
                <a:t>test</a:t>
              </a:r>
              <a:r>
                <a:rPr lang="de-DE" dirty="0" smtClean="0">
                  <a:solidFill>
                    <a:schemeClr val="tx1"/>
                  </a:solidFill>
                  <a:ea typeface="Arial Unicode MS" pitchFamily="34" charset="-128"/>
                  <a:cs typeface="Arial Unicode MS" pitchFamily="34" charset="-128"/>
                </a:rPr>
                <a:t> </a:t>
              </a:r>
              <a:r>
                <a:rPr lang="de-DE" dirty="0" err="1" smtClean="0">
                  <a:solidFill>
                    <a:schemeClr val="tx1"/>
                  </a:solidFill>
                  <a:ea typeface="Arial Unicode MS" pitchFamily="34" charset="-128"/>
                  <a:cs typeface="Arial Unicode MS" pitchFamily="34" charset="-128"/>
                </a:rPr>
                <a:t>measurement</a:t>
              </a:r>
              <a:r>
                <a:rPr lang="de-DE" dirty="0" smtClean="0">
                  <a:solidFill>
                    <a:schemeClr val="tx1"/>
                  </a:solidFill>
                  <a:ea typeface="Arial Unicode MS" pitchFamily="34" charset="-128"/>
                  <a:cs typeface="Arial Unicode MS" pitchFamily="34" charset="-128"/>
                </a:rPr>
                <a:t> </a:t>
              </a:r>
              <a:r>
                <a:rPr lang="de-DE" dirty="0" err="1" smtClean="0">
                  <a:solidFill>
                    <a:schemeClr val="tx1"/>
                  </a:solidFill>
                  <a:ea typeface="Arial Unicode MS" pitchFamily="34" charset="-128"/>
                  <a:cs typeface="Arial Unicode MS" pitchFamily="34" charset="-128"/>
                </a:rPr>
                <a:t>before</a:t>
              </a:r>
              <a:r>
                <a:rPr lang="de-DE" dirty="0" smtClean="0">
                  <a:solidFill>
                    <a:schemeClr val="tx1"/>
                  </a:solidFill>
                  <a:ea typeface="Arial Unicode MS" pitchFamily="34" charset="-128"/>
                  <a:cs typeface="Arial Unicode MS" pitchFamily="34" charset="-128"/>
                </a:rPr>
                <a:t> </a:t>
              </a:r>
              <a:r>
                <a:rPr lang="de-DE" dirty="0" err="1" smtClean="0">
                  <a:solidFill>
                    <a:schemeClr val="tx1"/>
                  </a:solidFill>
                  <a:ea typeface="Arial Unicode MS" pitchFamily="34" charset="-128"/>
                  <a:cs typeface="Arial Unicode MS" pitchFamily="34" charset="-128"/>
                </a:rPr>
                <a:t>shut</a:t>
              </a:r>
              <a:r>
                <a:rPr lang="de-DE" dirty="0" smtClean="0">
                  <a:solidFill>
                    <a:schemeClr val="tx1"/>
                  </a:solidFill>
                  <a:ea typeface="Arial Unicode MS" pitchFamily="34" charset="-128"/>
                  <a:cs typeface="Arial Unicode MS" pitchFamily="34" charset="-128"/>
                </a:rPr>
                <a:t>-down</a:t>
              </a:r>
            </a:p>
          </p:txBody>
        </p:sp>
      </p:grp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355976" y="908720"/>
            <a:ext cx="2348912" cy="18663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1" name="Picture 3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65096" y="1923014"/>
            <a:ext cx="2327384" cy="18660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8" name="Group 7"/>
          <p:cNvGrpSpPr/>
          <p:nvPr/>
        </p:nvGrpSpPr>
        <p:grpSpPr>
          <a:xfrm>
            <a:off x="395536" y="3916288"/>
            <a:ext cx="7471714" cy="1384920"/>
            <a:chOff x="395536" y="3916288"/>
            <a:chExt cx="7471714" cy="1384920"/>
          </a:xfrm>
        </p:grpSpPr>
        <p:sp>
          <p:nvSpPr>
            <p:cNvPr id="14" name="Text Box 12"/>
            <p:cNvSpPr txBox="1">
              <a:spLocks noChangeArrowheads="1"/>
            </p:cNvSpPr>
            <p:nvPr/>
          </p:nvSpPr>
          <p:spPr bwMode="auto">
            <a:xfrm>
              <a:off x="467792" y="4238218"/>
              <a:ext cx="2339950" cy="30777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140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defRPr>
              </a:lvl1pPr>
              <a:lvl2pPr marL="742950" indent="-285750" eaLnBrk="0" hangingPunct="0">
                <a:defRPr sz="140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defRPr>
              </a:lvl2pPr>
              <a:lvl3pPr marL="1143000" indent="-228600" eaLnBrk="0" hangingPunct="0">
                <a:defRPr sz="140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defRPr>
              </a:lvl3pPr>
              <a:lvl4pPr marL="1600200" indent="-228600" eaLnBrk="0" hangingPunct="0">
                <a:defRPr sz="140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defRPr>
              </a:lvl4pPr>
              <a:lvl5pPr marL="2057400" indent="-228600" eaLnBrk="0" hangingPunct="0">
                <a:defRPr sz="140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defRPr>
              </a:lvl5pPr>
              <a:lvl6pPr marL="25146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140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defRPr>
              </a:lvl6pPr>
              <a:lvl7pPr marL="29718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140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defRPr>
              </a:lvl7pPr>
              <a:lvl8pPr marL="34290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140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defRPr>
              </a:lvl8pPr>
              <a:lvl9pPr marL="38862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140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defRPr>
              </a:lvl9pPr>
            </a:lstStyle>
            <a:p>
              <a:pPr eaLnBrk="1" hangingPunct="1">
                <a:buFontTx/>
                <a:buBlip>
                  <a:blip r:embed="rId7"/>
                </a:buBlip>
              </a:pPr>
              <a:r>
                <a:rPr lang="de-DE" dirty="0">
                  <a:solidFill>
                    <a:schemeClr val="accent2"/>
                  </a:solidFill>
                  <a:ea typeface="Arial Unicode MS" pitchFamily="34" charset="-128"/>
                  <a:cs typeface="Arial Unicode MS" pitchFamily="34" charset="-128"/>
                </a:rPr>
                <a:t> </a:t>
              </a:r>
              <a:r>
                <a:rPr lang="de-DE" dirty="0" err="1" smtClean="0">
                  <a:solidFill>
                    <a:schemeClr val="accent2"/>
                  </a:solidFill>
                  <a:ea typeface="Arial Unicode MS" pitchFamily="34" charset="-128"/>
                  <a:cs typeface="Arial Unicode MS" pitchFamily="34" charset="-128"/>
                </a:rPr>
                <a:t>natural</a:t>
              </a:r>
              <a:r>
                <a:rPr lang="de-DE" dirty="0" smtClean="0">
                  <a:solidFill>
                    <a:schemeClr val="accent2"/>
                  </a:solidFill>
                  <a:ea typeface="Arial Unicode MS" pitchFamily="34" charset="-128"/>
                  <a:cs typeface="Arial Unicode MS" pitchFamily="34" charset="-128"/>
                </a:rPr>
                <a:t> beam </a:t>
              </a:r>
              <a:r>
                <a:rPr lang="de-DE" dirty="0" err="1" smtClean="0">
                  <a:solidFill>
                    <a:schemeClr val="accent2"/>
                  </a:solidFill>
                  <a:ea typeface="Arial Unicode MS" pitchFamily="34" charset="-128"/>
                  <a:cs typeface="Arial Unicode MS" pitchFamily="34" charset="-128"/>
                </a:rPr>
                <a:t>emittance</a:t>
              </a:r>
              <a:endParaRPr lang="de-DE" dirty="0" smtClean="0">
                <a:solidFill>
                  <a:schemeClr val="accent2"/>
                </a:solidFill>
                <a:ea typeface="Arial Unicode MS" pitchFamily="34" charset="-128"/>
                <a:cs typeface="Arial Unicode MS" pitchFamily="34" charset="-128"/>
              </a:endParaRPr>
            </a:p>
          </p:txBody>
        </p:sp>
        <p:sp>
          <p:nvSpPr>
            <p:cNvPr id="13" name="Rectangle 8"/>
            <p:cNvSpPr>
              <a:spLocks noChangeArrowheads="1"/>
            </p:cNvSpPr>
            <p:nvPr/>
          </p:nvSpPr>
          <p:spPr bwMode="auto">
            <a:xfrm>
              <a:off x="395536" y="3916288"/>
              <a:ext cx="3312368" cy="3048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0"/>
                </a:spcBef>
                <a:spcAft>
                  <a:spcPts val="1200"/>
                </a:spcAft>
                <a:buFont typeface="Wingdings" pitchFamily="2" charset="2"/>
                <a:buBlip>
                  <a:blip r:embed="rId6"/>
                </a:buBlip>
              </a:pPr>
              <a:r>
                <a:rPr lang="en-US" dirty="0">
                  <a:solidFill>
                    <a:srgbClr val="0000FF"/>
                  </a:solidFill>
                </a:rPr>
                <a:t>  </a:t>
              </a:r>
              <a:r>
                <a:rPr lang="en-US" dirty="0" smtClean="0">
                  <a:solidFill>
                    <a:srgbClr val="0000FF"/>
                  </a:solidFill>
                </a:rPr>
                <a:t>machine studies: Ultimate Storage Ring</a:t>
              </a:r>
              <a:endParaRPr lang="en-US" dirty="0">
                <a:solidFill>
                  <a:srgbClr val="0000FF"/>
                </a:solidFill>
              </a:endParaRPr>
            </a:p>
          </p:txBody>
        </p:sp>
        <p:grpSp>
          <p:nvGrpSpPr>
            <p:cNvPr id="3" name="Group 2"/>
            <p:cNvGrpSpPr/>
            <p:nvPr/>
          </p:nvGrpSpPr>
          <p:grpSpPr>
            <a:xfrm>
              <a:off x="1259804" y="4616189"/>
              <a:ext cx="1401482" cy="661994"/>
              <a:chOff x="5004048" y="5215278"/>
              <a:chExt cx="1512168" cy="734002"/>
            </a:xfrm>
          </p:grpSpPr>
          <p:sp>
            <p:nvSpPr>
              <p:cNvPr id="20" name="Rounded Rectangle 19"/>
              <p:cNvSpPr/>
              <p:nvPr/>
            </p:nvSpPr>
            <p:spPr bwMode="auto">
              <a:xfrm>
                <a:off x="5004048" y="5229200"/>
                <a:ext cx="1512168" cy="720080"/>
              </a:xfrm>
              <a:prstGeom prst="roundRect">
                <a:avLst/>
              </a:prstGeom>
              <a:solidFill>
                <a:srgbClr val="FFFF00">
                  <a:alpha val="25000"/>
                </a:srgbClr>
              </a:solidFill>
              <a:ln w="22225" cap="flat" cmpd="sng" algn="ctr">
                <a:solidFill>
                  <a:srgbClr val="C0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de-DE" sz="1400" b="0" i="0" u="none" strike="noStrike" cap="none" normalizeH="0" baseline="0" smtClean="0">
                  <a:ln>
                    <a:noFill/>
                  </a:ln>
                  <a:solidFill>
                    <a:srgbClr val="FF0000"/>
                  </a:solidFill>
                  <a:effectLst/>
                  <a:latin typeface="Times New Roman" pitchFamily="18" charset="0"/>
                  <a:cs typeface="Times New Roman" pitchFamily="18" charset="0"/>
                </a:endParaRPr>
              </a:p>
            </p:txBody>
          </p:sp>
          <p:graphicFrame>
            <p:nvGraphicFramePr>
              <p:cNvPr id="21" name="Object 78"/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xmlns="" val="1556654855"/>
                  </p:ext>
                </p:extLst>
              </p:nvPr>
            </p:nvGraphicFramePr>
            <p:xfrm>
              <a:off x="5050488" y="5215278"/>
              <a:ext cx="1393107" cy="708124"/>
            </p:xfrm>
            <a:graphic>
              <a:graphicData uri="http://schemas.openxmlformats.org/presentationml/2006/ole">
                <p:oleObj spid="_x0000_s17531" name="Equation" r:id="rId10" imgW="901440" imgH="457200" progId="Equation.3">
                  <p:embed/>
                </p:oleObj>
              </a:graphicData>
            </a:graphic>
          </p:graphicFrame>
        </p:grpSp>
        <p:sp>
          <p:nvSpPr>
            <p:cNvPr id="24" name="Text Box 12"/>
            <p:cNvSpPr txBox="1">
              <a:spLocks noChangeArrowheads="1"/>
            </p:cNvSpPr>
            <p:nvPr/>
          </p:nvSpPr>
          <p:spPr bwMode="auto">
            <a:xfrm>
              <a:off x="3347864" y="4347101"/>
              <a:ext cx="4519386" cy="95410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140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defRPr>
              </a:lvl1pPr>
              <a:lvl2pPr marL="742950" indent="-285750" eaLnBrk="0" hangingPunct="0">
                <a:defRPr sz="140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defRPr>
              </a:lvl2pPr>
              <a:lvl3pPr marL="1143000" indent="-228600" eaLnBrk="0" hangingPunct="0">
                <a:defRPr sz="140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defRPr>
              </a:lvl3pPr>
              <a:lvl4pPr marL="1600200" indent="-228600" eaLnBrk="0" hangingPunct="0">
                <a:defRPr sz="140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defRPr>
              </a:lvl4pPr>
              <a:lvl5pPr marL="2057400" indent="-228600" eaLnBrk="0" hangingPunct="0">
                <a:defRPr sz="140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defRPr>
              </a:lvl5pPr>
              <a:lvl6pPr marL="25146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140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defRPr>
              </a:lvl6pPr>
              <a:lvl7pPr marL="29718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140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defRPr>
              </a:lvl7pPr>
              <a:lvl8pPr marL="34290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140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defRPr>
              </a:lvl8pPr>
              <a:lvl9pPr marL="38862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140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defRPr>
              </a:lvl9pPr>
            </a:lstStyle>
            <a:p>
              <a:pPr eaLnBrk="1" hangingPunct="1"/>
              <a:r>
                <a:rPr lang="de-DE" dirty="0" err="1" smtClean="0">
                  <a:solidFill>
                    <a:schemeClr val="tx1"/>
                  </a:solidFill>
                  <a:ea typeface="Arial Unicode MS" pitchFamily="34" charset="-128"/>
                  <a:cs typeface="Arial Unicode MS" pitchFamily="34" charset="-128"/>
                </a:rPr>
                <a:t>reduction</a:t>
              </a:r>
              <a:r>
                <a:rPr lang="de-DE" dirty="0" smtClean="0">
                  <a:solidFill>
                    <a:schemeClr val="tx1"/>
                  </a:solidFill>
                  <a:ea typeface="Arial Unicode MS" pitchFamily="34" charset="-128"/>
                  <a:cs typeface="Arial Unicode MS" pitchFamily="34" charset="-128"/>
                </a:rPr>
                <a:t> </a:t>
              </a:r>
              <a:r>
                <a:rPr lang="de-DE" dirty="0" err="1" smtClean="0">
                  <a:solidFill>
                    <a:schemeClr val="tx1"/>
                  </a:solidFill>
                  <a:ea typeface="Arial Unicode MS" pitchFamily="34" charset="-128"/>
                  <a:cs typeface="Arial Unicode MS" pitchFamily="34" charset="-128"/>
                </a:rPr>
                <a:t>of</a:t>
              </a:r>
              <a:r>
                <a:rPr lang="de-DE" dirty="0" smtClean="0">
                  <a:solidFill>
                    <a:schemeClr val="tx1"/>
                  </a:solidFill>
                  <a:ea typeface="Arial Unicode MS" pitchFamily="34" charset="-128"/>
                  <a:cs typeface="Arial Unicode MS" pitchFamily="34" charset="-128"/>
                </a:rPr>
                <a:t> beam </a:t>
              </a:r>
              <a:r>
                <a:rPr lang="de-DE" dirty="0" err="1" smtClean="0">
                  <a:solidFill>
                    <a:schemeClr val="tx1"/>
                  </a:solidFill>
                  <a:ea typeface="Arial Unicode MS" pitchFamily="34" charset="-128"/>
                  <a:cs typeface="Arial Unicode MS" pitchFamily="34" charset="-128"/>
                </a:rPr>
                <a:t>energy</a:t>
              </a:r>
              <a:r>
                <a:rPr lang="de-DE" dirty="0" smtClean="0">
                  <a:solidFill>
                    <a:schemeClr val="tx1"/>
                  </a:solidFill>
                  <a:ea typeface="Arial Unicode MS" pitchFamily="34" charset="-128"/>
                  <a:cs typeface="Arial Unicode MS" pitchFamily="34" charset="-128"/>
                </a:rPr>
                <a:t>:  </a:t>
              </a:r>
              <a:r>
                <a:rPr lang="de-DE" dirty="0" smtClean="0">
                  <a:solidFill>
                    <a:srgbClr val="0000FF"/>
                  </a:solidFill>
                  <a:ea typeface="Arial Unicode MS" pitchFamily="34" charset="-128"/>
                  <a:cs typeface="Arial Unicode MS" pitchFamily="34" charset="-128"/>
                </a:rPr>
                <a:t>3 </a:t>
              </a:r>
              <a:r>
                <a:rPr lang="de-DE" dirty="0" err="1" smtClean="0">
                  <a:solidFill>
                    <a:srgbClr val="0000FF"/>
                  </a:solidFill>
                  <a:ea typeface="Arial Unicode MS" pitchFamily="34" charset="-128"/>
                  <a:cs typeface="Arial Unicode MS" pitchFamily="34" charset="-128"/>
                </a:rPr>
                <a:t>GeV</a:t>
              </a:r>
              <a:r>
                <a:rPr lang="de-DE" dirty="0" smtClean="0">
                  <a:solidFill>
                    <a:srgbClr val="0000FF"/>
                  </a:solidFill>
                  <a:ea typeface="Arial Unicode MS" pitchFamily="34" charset="-128"/>
                  <a:cs typeface="Arial Unicode MS" pitchFamily="34" charset="-128"/>
                </a:rPr>
                <a:t>  </a:t>
              </a:r>
              <a:r>
                <a:rPr lang="de-DE" dirty="0" smtClean="0">
                  <a:solidFill>
                    <a:schemeClr val="tx1"/>
                  </a:solidFill>
                  <a:ea typeface="Arial Unicode MS" pitchFamily="34" charset="-128"/>
                  <a:cs typeface="Arial Unicode MS" pitchFamily="34" charset="-128"/>
                </a:rPr>
                <a:t>(</a:t>
              </a:r>
              <a:r>
                <a:rPr lang="de-DE" dirty="0" err="1" smtClean="0">
                  <a:solidFill>
                    <a:schemeClr val="tx1"/>
                  </a:solidFill>
                  <a:ea typeface="Arial Unicode MS" pitchFamily="34" charset="-128"/>
                  <a:cs typeface="Arial Unicode MS" pitchFamily="34" charset="-128"/>
                </a:rPr>
                <a:t>instead</a:t>
              </a:r>
              <a:r>
                <a:rPr lang="de-DE" dirty="0" smtClean="0">
                  <a:solidFill>
                    <a:schemeClr val="tx1"/>
                  </a:solidFill>
                  <a:ea typeface="Arial Unicode MS" pitchFamily="34" charset="-128"/>
                  <a:cs typeface="Arial Unicode MS" pitchFamily="34" charset="-128"/>
                </a:rPr>
                <a:t> </a:t>
              </a:r>
              <a:r>
                <a:rPr lang="de-DE" dirty="0" err="1" smtClean="0">
                  <a:solidFill>
                    <a:schemeClr val="tx1"/>
                  </a:solidFill>
                  <a:ea typeface="Arial Unicode MS" pitchFamily="34" charset="-128"/>
                  <a:cs typeface="Arial Unicode MS" pitchFamily="34" charset="-128"/>
                </a:rPr>
                <a:t>of</a:t>
              </a:r>
              <a:r>
                <a:rPr lang="de-DE" dirty="0" smtClean="0">
                  <a:solidFill>
                    <a:schemeClr val="tx1"/>
                  </a:solidFill>
                  <a:ea typeface="Arial Unicode MS" pitchFamily="34" charset="-128"/>
                  <a:cs typeface="Arial Unicode MS" pitchFamily="34" charset="-128"/>
                </a:rPr>
                <a:t> </a:t>
              </a:r>
              <a:r>
                <a:rPr lang="de-DE" dirty="0" smtClean="0">
                  <a:solidFill>
                    <a:srgbClr val="0000FF"/>
                  </a:solidFill>
                  <a:ea typeface="Arial Unicode MS" pitchFamily="34" charset="-128"/>
                  <a:cs typeface="Arial Unicode MS" pitchFamily="34" charset="-128"/>
                </a:rPr>
                <a:t>6 </a:t>
              </a:r>
              <a:r>
                <a:rPr lang="de-DE" dirty="0" err="1" smtClean="0">
                  <a:solidFill>
                    <a:srgbClr val="0000FF"/>
                  </a:solidFill>
                  <a:ea typeface="Arial Unicode MS" pitchFamily="34" charset="-128"/>
                  <a:cs typeface="Arial Unicode MS" pitchFamily="34" charset="-128"/>
                </a:rPr>
                <a:t>GeV</a:t>
              </a:r>
              <a:r>
                <a:rPr lang="de-DE" dirty="0" smtClean="0">
                  <a:solidFill>
                    <a:schemeClr val="tx1"/>
                  </a:solidFill>
                  <a:ea typeface="Arial Unicode MS" pitchFamily="34" charset="-128"/>
                  <a:cs typeface="Arial Unicode MS" pitchFamily="34" charset="-128"/>
                </a:rPr>
                <a:t>)</a:t>
              </a:r>
            </a:p>
            <a:p>
              <a:pPr eaLnBrk="1" hangingPunct="1"/>
              <a:r>
                <a:rPr lang="de-DE" dirty="0" smtClean="0">
                  <a:solidFill>
                    <a:schemeClr val="tx1"/>
                  </a:solidFill>
                </a:rPr>
                <a:t>     →   </a:t>
              </a:r>
              <a:r>
                <a:rPr lang="de-DE" dirty="0" err="1" smtClean="0">
                  <a:solidFill>
                    <a:schemeClr val="tx1"/>
                  </a:solidFill>
                </a:rPr>
                <a:t>emittance</a:t>
              </a:r>
              <a:r>
                <a:rPr lang="de-DE" dirty="0" smtClean="0">
                  <a:solidFill>
                    <a:schemeClr val="tx1"/>
                  </a:solidFill>
                </a:rPr>
                <a:t> </a:t>
              </a:r>
              <a:r>
                <a:rPr lang="de-DE" dirty="0" err="1" smtClean="0">
                  <a:solidFill>
                    <a:schemeClr val="tx1"/>
                  </a:solidFill>
                </a:rPr>
                <a:t>reduction</a:t>
              </a:r>
              <a:r>
                <a:rPr lang="de-DE" dirty="0" smtClean="0">
                  <a:solidFill>
                    <a:schemeClr val="tx1"/>
                  </a:solidFill>
                </a:rPr>
                <a:t> </a:t>
              </a:r>
              <a:r>
                <a:rPr lang="de-DE" dirty="0" err="1" smtClean="0">
                  <a:solidFill>
                    <a:schemeClr val="tx1"/>
                  </a:solidFill>
                </a:rPr>
                <a:t>by</a:t>
              </a:r>
              <a:r>
                <a:rPr lang="de-DE" dirty="0" smtClean="0">
                  <a:solidFill>
                    <a:schemeClr val="tx1"/>
                  </a:solidFill>
                </a:rPr>
                <a:t> </a:t>
              </a:r>
              <a:r>
                <a:rPr lang="de-DE" dirty="0" err="1" smtClean="0">
                  <a:solidFill>
                    <a:schemeClr val="tx1"/>
                  </a:solidFill>
                </a:rPr>
                <a:t>factor</a:t>
              </a:r>
              <a:r>
                <a:rPr lang="de-DE" dirty="0" smtClean="0">
                  <a:solidFill>
                    <a:schemeClr val="tx1"/>
                  </a:solidFill>
                </a:rPr>
                <a:t>  </a:t>
              </a:r>
              <a:r>
                <a:rPr lang="de-DE" dirty="0" smtClean="0">
                  <a:solidFill>
                    <a:srgbClr val="0000FF"/>
                  </a:solidFill>
                </a:rPr>
                <a:t>4</a:t>
              </a:r>
              <a:endParaRPr lang="de-DE" dirty="0" smtClean="0">
                <a:solidFill>
                  <a:srgbClr val="0000FF"/>
                </a:solidFill>
                <a:ea typeface="Arial Unicode MS" pitchFamily="34" charset="-128"/>
                <a:cs typeface="Arial Unicode MS" pitchFamily="34" charset="-128"/>
              </a:endParaRPr>
            </a:p>
            <a:p>
              <a:pPr eaLnBrk="1" hangingPunct="1"/>
              <a:r>
                <a:rPr lang="de-DE" dirty="0" smtClean="0">
                  <a:solidFill>
                    <a:schemeClr val="tx1"/>
                  </a:solidFill>
                </a:rPr>
                <a:t>     </a:t>
              </a:r>
              <a:r>
                <a:rPr lang="de-DE" dirty="0">
                  <a:solidFill>
                    <a:schemeClr val="tx1"/>
                  </a:solidFill>
                </a:rPr>
                <a:t>→   </a:t>
              </a:r>
              <a:r>
                <a:rPr lang="de-DE" dirty="0" err="1" smtClean="0">
                  <a:solidFill>
                    <a:schemeClr val="tx1"/>
                  </a:solidFill>
                </a:rPr>
                <a:t>damping</a:t>
              </a:r>
              <a:r>
                <a:rPr lang="de-DE" dirty="0" smtClean="0">
                  <a:solidFill>
                    <a:schemeClr val="tx1"/>
                  </a:solidFill>
                </a:rPr>
                <a:t> </a:t>
              </a:r>
              <a:r>
                <a:rPr lang="de-DE" dirty="0" err="1" smtClean="0">
                  <a:solidFill>
                    <a:schemeClr val="tx1"/>
                  </a:solidFill>
                </a:rPr>
                <a:t>wiggler</a:t>
              </a:r>
              <a:r>
                <a:rPr lang="de-DE" dirty="0" smtClean="0">
                  <a:solidFill>
                    <a:schemeClr val="tx1"/>
                  </a:solidFill>
                </a:rPr>
                <a:t> </a:t>
              </a:r>
              <a:r>
                <a:rPr lang="de-DE" dirty="0" err="1" smtClean="0">
                  <a:solidFill>
                    <a:schemeClr val="tx1"/>
                  </a:solidFill>
                </a:rPr>
                <a:t>contribution</a:t>
              </a:r>
              <a:r>
                <a:rPr lang="de-DE" dirty="0" smtClean="0">
                  <a:solidFill>
                    <a:schemeClr val="tx1"/>
                  </a:solidFill>
                </a:rPr>
                <a:t>:  </a:t>
              </a:r>
              <a:r>
                <a:rPr lang="el-GR" b="1" dirty="0" smtClean="0">
                  <a:solidFill>
                    <a:srgbClr val="0000FF"/>
                  </a:solidFill>
                </a:rPr>
                <a:t>ε</a:t>
              </a:r>
              <a:r>
                <a:rPr lang="de-DE" b="1" baseline="-25000" dirty="0" smtClean="0">
                  <a:solidFill>
                    <a:srgbClr val="0000FF"/>
                  </a:solidFill>
                </a:rPr>
                <a:t>h</a:t>
              </a:r>
              <a:r>
                <a:rPr lang="de-DE" b="1" dirty="0" smtClean="0">
                  <a:solidFill>
                    <a:srgbClr val="0000FF"/>
                  </a:solidFill>
                </a:rPr>
                <a:t> = 158 </a:t>
              </a:r>
              <a:r>
                <a:rPr lang="de-DE" b="1" dirty="0" err="1" smtClean="0">
                  <a:solidFill>
                    <a:srgbClr val="0000FF"/>
                  </a:solidFill>
                </a:rPr>
                <a:t>pm.rad</a:t>
              </a:r>
              <a:endParaRPr lang="de-DE" b="1" dirty="0" smtClean="0">
                <a:solidFill>
                  <a:srgbClr val="0000FF"/>
                </a:solidFill>
                <a:ea typeface="Arial Unicode MS" pitchFamily="34" charset="-128"/>
                <a:cs typeface="Arial Unicode MS" pitchFamily="34" charset="-128"/>
              </a:endParaRPr>
            </a:p>
          </p:txBody>
        </p:sp>
      </p:grpSp>
      <p:grpSp>
        <p:nvGrpSpPr>
          <p:cNvPr id="6" name="Group 5"/>
          <p:cNvGrpSpPr/>
          <p:nvPr/>
        </p:nvGrpSpPr>
        <p:grpSpPr>
          <a:xfrm>
            <a:off x="467792" y="5425479"/>
            <a:ext cx="7399592" cy="1010605"/>
            <a:chOff x="467792" y="5425479"/>
            <a:chExt cx="7399592" cy="1010605"/>
          </a:xfrm>
        </p:grpSpPr>
        <p:grpSp>
          <p:nvGrpSpPr>
            <p:cNvPr id="5" name="Group 4"/>
            <p:cNvGrpSpPr/>
            <p:nvPr/>
          </p:nvGrpSpPr>
          <p:grpSpPr>
            <a:xfrm>
              <a:off x="1263806" y="5786646"/>
              <a:ext cx="1401482" cy="649438"/>
              <a:chOff x="4372326" y="5709259"/>
              <a:chExt cx="1401482" cy="649438"/>
            </a:xfrm>
          </p:grpSpPr>
          <p:sp>
            <p:nvSpPr>
              <p:cNvPr id="19" name="Rounded Rectangle 18"/>
              <p:cNvSpPr/>
              <p:nvPr/>
            </p:nvSpPr>
            <p:spPr bwMode="auto">
              <a:xfrm>
                <a:off x="4372326" y="5709259"/>
                <a:ext cx="1401482" cy="649438"/>
              </a:xfrm>
              <a:prstGeom prst="roundRect">
                <a:avLst/>
              </a:prstGeom>
              <a:solidFill>
                <a:srgbClr val="FFFF00">
                  <a:alpha val="25000"/>
                </a:srgbClr>
              </a:solidFill>
              <a:ln w="22225" cap="flat" cmpd="sng" algn="ctr">
                <a:solidFill>
                  <a:srgbClr val="C0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de-DE" sz="1400" b="0" i="0" u="none" strike="noStrike" cap="none" normalizeH="0" baseline="0" smtClean="0">
                  <a:ln>
                    <a:noFill/>
                  </a:ln>
                  <a:solidFill>
                    <a:srgbClr val="FF0000"/>
                  </a:solidFill>
                  <a:effectLst/>
                  <a:latin typeface="Times New Roman" pitchFamily="18" charset="0"/>
                  <a:cs typeface="Times New Roman" pitchFamily="18" charset="0"/>
                </a:endParaRPr>
              </a:p>
            </p:txBody>
          </p:sp>
          <p:graphicFrame>
            <p:nvGraphicFramePr>
              <p:cNvPr id="18" name="Object 78"/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xmlns="" val="1079309625"/>
                  </p:ext>
                </p:extLst>
              </p:nvPr>
            </p:nvGraphicFramePr>
            <p:xfrm>
              <a:off x="4436610" y="5746750"/>
              <a:ext cx="1271587" cy="584200"/>
            </p:xfrm>
            <a:graphic>
              <a:graphicData uri="http://schemas.openxmlformats.org/presentationml/2006/ole">
                <p:oleObj spid="_x0000_s17532" name="Equation" r:id="rId11" imgW="888840" imgH="419040" progId="Equation.3">
                  <p:embed/>
                </p:oleObj>
              </a:graphicData>
            </a:graphic>
          </p:graphicFrame>
        </p:grpSp>
        <p:sp>
          <p:nvSpPr>
            <p:cNvPr id="26" name="Text Box 12"/>
            <p:cNvSpPr txBox="1">
              <a:spLocks noChangeArrowheads="1"/>
            </p:cNvSpPr>
            <p:nvPr/>
          </p:nvSpPr>
          <p:spPr bwMode="auto">
            <a:xfrm>
              <a:off x="467792" y="5425479"/>
              <a:ext cx="1871960" cy="30777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140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defRPr>
              </a:lvl1pPr>
              <a:lvl2pPr marL="742950" indent="-285750" eaLnBrk="0" hangingPunct="0">
                <a:defRPr sz="140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defRPr>
              </a:lvl2pPr>
              <a:lvl3pPr marL="1143000" indent="-228600" eaLnBrk="0" hangingPunct="0">
                <a:defRPr sz="140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defRPr>
              </a:lvl3pPr>
              <a:lvl4pPr marL="1600200" indent="-228600" eaLnBrk="0" hangingPunct="0">
                <a:defRPr sz="140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defRPr>
              </a:lvl4pPr>
              <a:lvl5pPr marL="2057400" indent="-228600" eaLnBrk="0" hangingPunct="0">
                <a:defRPr sz="140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defRPr>
              </a:lvl5pPr>
              <a:lvl6pPr marL="25146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140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defRPr>
              </a:lvl6pPr>
              <a:lvl7pPr marL="29718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140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defRPr>
              </a:lvl7pPr>
              <a:lvl8pPr marL="34290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140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defRPr>
              </a:lvl8pPr>
              <a:lvl9pPr marL="38862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140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defRPr>
              </a:lvl9pPr>
            </a:lstStyle>
            <a:p>
              <a:pPr eaLnBrk="1" hangingPunct="1">
                <a:buFontTx/>
                <a:buBlip>
                  <a:blip r:embed="rId7"/>
                </a:buBlip>
              </a:pPr>
              <a:r>
                <a:rPr lang="de-DE" dirty="0">
                  <a:solidFill>
                    <a:schemeClr val="accent2"/>
                  </a:solidFill>
                  <a:ea typeface="Arial Unicode MS" pitchFamily="34" charset="-128"/>
                  <a:cs typeface="Arial Unicode MS" pitchFamily="34" charset="-128"/>
                </a:rPr>
                <a:t> </a:t>
              </a:r>
              <a:r>
                <a:rPr lang="de-DE" dirty="0" smtClean="0">
                  <a:solidFill>
                    <a:schemeClr val="accent2"/>
                  </a:solidFill>
                  <a:ea typeface="Arial Unicode MS" pitchFamily="34" charset="-128"/>
                  <a:cs typeface="Arial Unicode MS" pitchFamily="34" charset="-128"/>
                </a:rPr>
                <a:t>SR </a:t>
              </a:r>
              <a:r>
                <a:rPr lang="de-DE" dirty="0" err="1" smtClean="0">
                  <a:solidFill>
                    <a:schemeClr val="accent2"/>
                  </a:solidFill>
                  <a:ea typeface="Arial Unicode MS" pitchFamily="34" charset="-128"/>
                  <a:cs typeface="Arial Unicode MS" pitchFamily="34" charset="-128"/>
                </a:rPr>
                <a:t>critical</a:t>
              </a:r>
              <a:r>
                <a:rPr lang="de-DE" dirty="0" smtClean="0">
                  <a:solidFill>
                    <a:schemeClr val="accent2"/>
                  </a:solidFill>
                  <a:ea typeface="Arial Unicode MS" pitchFamily="34" charset="-128"/>
                  <a:cs typeface="Arial Unicode MS" pitchFamily="34" charset="-128"/>
                </a:rPr>
                <a:t> </a:t>
              </a:r>
              <a:r>
                <a:rPr lang="de-DE" dirty="0" err="1" smtClean="0">
                  <a:solidFill>
                    <a:schemeClr val="accent2"/>
                  </a:solidFill>
                  <a:ea typeface="Arial Unicode MS" pitchFamily="34" charset="-128"/>
                  <a:cs typeface="Arial Unicode MS" pitchFamily="34" charset="-128"/>
                </a:rPr>
                <a:t>energy</a:t>
              </a:r>
              <a:endParaRPr lang="de-DE" dirty="0" smtClean="0">
                <a:solidFill>
                  <a:schemeClr val="accent2"/>
                </a:solidFill>
                <a:ea typeface="Arial Unicode MS" pitchFamily="34" charset="-128"/>
                <a:cs typeface="Arial Unicode MS" pitchFamily="34" charset="-128"/>
              </a:endParaRPr>
            </a:p>
          </p:txBody>
        </p:sp>
        <p:sp>
          <p:nvSpPr>
            <p:cNvPr id="29" name="Text Box 12"/>
            <p:cNvSpPr txBox="1">
              <a:spLocks noChangeArrowheads="1"/>
            </p:cNvSpPr>
            <p:nvPr/>
          </p:nvSpPr>
          <p:spPr bwMode="auto">
            <a:xfrm>
              <a:off x="3347998" y="5661248"/>
              <a:ext cx="4519386" cy="30777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140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defRPr>
              </a:lvl1pPr>
              <a:lvl2pPr marL="742950" indent="-285750" eaLnBrk="0" hangingPunct="0">
                <a:defRPr sz="140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defRPr>
              </a:lvl2pPr>
              <a:lvl3pPr marL="1143000" indent="-228600" eaLnBrk="0" hangingPunct="0">
                <a:defRPr sz="140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defRPr>
              </a:lvl3pPr>
              <a:lvl4pPr marL="1600200" indent="-228600" eaLnBrk="0" hangingPunct="0">
                <a:defRPr sz="140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defRPr>
              </a:lvl4pPr>
              <a:lvl5pPr marL="2057400" indent="-228600" eaLnBrk="0" hangingPunct="0">
                <a:defRPr sz="140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defRPr>
              </a:lvl5pPr>
              <a:lvl6pPr marL="25146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140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defRPr>
              </a:lvl6pPr>
              <a:lvl7pPr marL="29718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140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defRPr>
              </a:lvl7pPr>
              <a:lvl8pPr marL="34290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140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defRPr>
              </a:lvl8pPr>
              <a:lvl9pPr marL="38862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140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defRPr>
              </a:lvl9pPr>
            </a:lstStyle>
            <a:p>
              <a:pPr eaLnBrk="1" hangingPunct="1"/>
              <a:r>
                <a:rPr lang="de-DE" dirty="0" smtClean="0">
                  <a:solidFill>
                    <a:schemeClr val="tx1"/>
                  </a:solidFill>
                </a:rPr>
                <a:t>     →   SR </a:t>
              </a:r>
              <a:r>
                <a:rPr lang="de-DE" dirty="0" err="1" smtClean="0">
                  <a:solidFill>
                    <a:schemeClr val="tx1"/>
                  </a:solidFill>
                </a:rPr>
                <a:t>spectrum</a:t>
              </a:r>
              <a:r>
                <a:rPr lang="de-DE" dirty="0" smtClean="0">
                  <a:solidFill>
                    <a:schemeClr val="tx1"/>
                  </a:solidFill>
                </a:rPr>
                <a:t> </a:t>
              </a:r>
              <a:r>
                <a:rPr lang="de-DE" dirty="0" err="1" smtClean="0">
                  <a:solidFill>
                    <a:schemeClr val="tx1"/>
                  </a:solidFill>
                </a:rPr>
                <a:t>by</a:t>
              </a:r>
              <a:r>
                <a:rPr lang="de-DE" dirty="0" smtClean="0">
                  <a:solidFill>
                    <a:schemeClr val="tx1"/>
                  </a:solidFill>
                </a:rPr>
                <a:t> </a:t>
              </a:r>
              <a:r>
                <a:rPr lang="de-DE" dirty="0" err="1" smtClean="0">
                  <a:solidFill>
                    <a:schemeClr val="tx1"/>
                  </a:solidFill>
                </a:rPr>
                <a:t>factor</a:t>
              </a:r>
              <a:r>
                <a:rPr lang="de-DE" dirty="0" smtClean="0">
                  <a:solidFill>
                    <a:schemeClr val="tx1"/>
                  </a:solidFill>
                </a:rPr>
                <a:t>  </a:t>
              </a:r>
              <a:r>
                <a:rPr lang="de-DE" dirty="0" smtClean="0">
                  <a:solidFill>
                    <a:srgbClr val="0000FF"/>
                  </a:solidFill>
                </a:rPr>
                <a:t>8</a:t>
              </a:r>
              <a:r>
                <a:rPr lang="de-DE" dirty="0">
                  <a:solidFill>
                    <a:srgbClr val="0000FF"/>
                  </a:solidFill>
                  <a:ea typeface="Arial Unicode MS" pitchFamily="34" charset="-128"/>
                  <a:cs typeface="Arial Unicode MS" pitchFamily="34" charset="-128"/>
                </a:rPr>
                <a:t> </a:t>
              </a:r>
              <a:r>
                <a:rPr lang="de-DE" dirty="0" smtClean="0">
                  <a:solidFill>
                    <a:srgbClr val="0000FF"/>
                  </a:solidFill>
                  <a:ea typeface="Arial Unicode MS" pitchFamily="34" charset="-128"/>
                  <a:cs typeface="Arial Unicode MS" pitchFamily="34" charset="-128"/>
                </a:rPr>
                <a:t>        </a:t>
              </a:r>
              <a:r>
                <a:rPr lang="de-DE" dirty="0" smtClean="0">
                  <a:solidFill>
                    <a:schemeClr val="tx1"/>
                  </a:solidFill>
                </a:rPr>
                <a:t>→   </a:t>
              </a:r>
              <a:r>
                <a:rPr lang="de-DE" b="1" dirty="0" smtClean="0">
                  <a:solidFill>
                    <a:srgbClr val="0000FF"/>
                  </a:solidFill>
                </a:rPr>
                <a:t>ħ</a:t>
              </a:r>
              <a:r>
                <a:rPr lang="el-GR" b="1" dirty="0" smtClean="0">
                  <a:solidFill>
                    <a:srgbClr val="0000FF"/>
                  </a:solidFill>
                </a:rPr>
                <a:t>ω</a:t>
              </a:r>
              <a:r>
                <a:rPr lang="de-DE" b="1" baseline="-25000" dirty="0" smtClean="0">
                  <a:solidFill>
                    <a:srgbClr val="0000FF"/>
                  </a:solidFill>
                </a:rPr>
                <a:t>c</a:t>
              </a:r>
              <a:r>
                <a:rPr lang="de-DE" b="1" dirty="0" smtClean="0">
                  <a:solidFill>
                    <a:srgbClr val="0000FF"/>
                  </a:solidFill>
                </a:rPr>
                <a:t> = 2.6 </a:t>
              </a:r>
              <a:r>
                <a:rPr lang="de-DE" b="1" dirty="0" err="1" smtClean="0">
                  <a:solidFill>
                    <a:srgbClr val="0000FF"/>
                  </a:solidFill>
                </a:rPr>
                <a:t>keV</a:t>
              </a:r>
              <a:endParaRPr lang="de-DE" b="1" dirty="0" smtClean="0">
                <a:solidFill>
                  <a:srgbClr val="0000FF"/>
                </a:solidFill>
                <a:ea typeface="Arial Unicode MS" pitchFamily="34" charset="-128"/>
                <a:cs typeface="Arial Unicode MS" pitchFamily="34" charset="-128"/>
              </a:endParaRPr>
            </a:p>
          </p:txBody>
        </p:sp>
        <p:sp>
          <p:nvSpPr>
            <p:cNvPr id="32" name="Text Box 12"/>
            <p:cNvSpPr txBox="1">
              <a:spLocks noChangeArrowheads="1"/>
            </p:cNvSpPr>
            <p:nvPr/>
          </p:nvSpPr>
          <p:spPr bwMode="auto">
            <a:xfrm>
              <a:off x="3347998" y="5984413"/>
              <a:ext cx="2503028" cy="30777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140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defRPr>
              </a:lvl1pPr>
              <a:lvl2pPr marL="742950" indent="-285750" eaLnBrk="0" hangingPunct="0">
                <a:defRPr sz="140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defRPr>
              </a:lvl2pPr>
              <a:lvl3pPr marL="1143000" indent="-228600" eaLnBrk="0" hangingPunct="0">
                <a:defRPr sz="140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defRPr>
              </a:lvl3pPr>
              <a:lvl4pPr marL="1600200" indent="-228600" eaLnBrk="0" hangingPunct="0">
                <a:defRPr sz="140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defRPr>
              </a:lvl4pPr>
              <a:lvl5pPr marL="2057400" indent="-228600" eaLnBrk="0" hangingPunct="0">
                <a:defRPr sz="140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defRPr>
              </a:lvl5pPr>
              <a:lvl6pPr marL="25146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140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defRPr>
              </a:lvl6pPr>
              <a:lvl7pPr marL="29718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140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defRPr>
              </a:lvl7pPr>
              <a:lvl8pPr marL="34290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140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defRPr>
              </a:lvl8pPr>
              <a:lvl9pPr marL="38862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140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defRPr>
              </a:lvl9pPr>
            </a:lstStyle>
            <a:p>
              <a:pPr eaLnBrk="1" hangingPunct="1"/>
              <a:r>
                <a:rPr lang="de-DE" dirty="0" smtClean="0">
                  <a:solidFill>
                    <a:schemeClr val="tx1"/>
                  </a:solidFill>
                </a:rPr>
                <a:t>            X-</a:t>
              </a:r>
              <a:r>
                <a:rPr lang="de-DE" dirty="0" err="1" smtClean="0">
                  <a:solidFill>
                    <a:schemeClr val="tx1"/>
                  </a:solidFill>
                </a:rPr>
                <a:t>ray</a:t>
              </a:r>
              <a:r>
                <a:rPr lang="de-DE" dirty="0" smtClean="0">
                  <a:solidFill>
                    <a:schemeClr val="tx1"/>
                  </a:solidFill>
                </a:rPr>
                <a:t> </a:t>
              </a:r>
              <a:r>
                <a:rPr lang="de-DE" dirty="0" err="1" smtClean="0">
                  <a:solidFill>
                    <a:schemeClr val="tx1"/>
                  </a:solidFill>
                </a:rPr>
                <a:t>beamline</a:t>
              </a:r>
              <a:r>
                <a:rPr lang="de-DE" dirty="0" smtClean="0">
                  <a:solidFill>
                    <a:schemeClr val="tx1"/>
                  </a:solidFill>
                </a:rPr>
                <a:t>: </a:t>
              </a:r>
              <a:r>
                <a:rPr lang="de-DE" b="1" dirty="0" smtClean="0">
                  <a:solidFill>
                    <a:srgbClr val="C00000"/>
                  </a:solidFill>
                </a:rPr>
                <a:t>20 </a:t>
              </a:r>
              <a:r>
                <a:rPr lang="de-DE" b="1" dirty="0" err="1" smtClean="0">
                  <a:solidFill>
                    <a:srgbClr val="C00000"/>
                  </a:solidFill>
                </a:rPr>
                <a:t>keV</a:t>
              </a:r>
              <a:endParaRPr lang="de-DE" b="1" dirty="0" smtClean="0">
                <a:solidFill>
                  <a:srgbClr val="C00000"/>
                </a:solidFill>
                <a:ea typeface="Arial Unicode MS" pitchFamily="34" charset="-128"/>
                <a:cs typeface="Arial Unicode MS" pitchFamily="34" charset="-128"/>
              </a:endParaRPr>
            </a:p>
          </p:txBody>
        </p:sp>
      </p:grpSp>
      <p:grpSp>
        <p:nvGrpSpPr>
          <p:cNvPr id="33" name="Group 32"/>
          <p:cNvGrpSpPr/>
          <p:nvPr/>
        </p:nvGrpSpPr>
        <p:grpSpPr>
          <a:xfrm>
            <a:off x="6701640" y="6090803"/>
            <a:ext cx="1830800" cy="307777"/>
            <a:chOff x="899062" y="6073551"/>
            <a:chExt cx="1830800" cy="307777"/>
          </a:xfrm>
        </p:grpSpPr>
        <p:sp>
          <p:nvSpPr>
            <p:cNvPr id="34" name="Text Box 16"/>
            <p:cNvSpPr txBox="1">
              <a:spLocks noChangeArrowheads="1"/>
            </p:cNvSpPr>
            <p:nvPr/>
          </p:nvSpPr>
          <p:spPr bwMode="auto">
            <a:xfrm>
              <a:off x="1475265" y="6073551"/>
              <a:ext cx="1254597" cy="30777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140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defRPr>
              </a:lvl1pPr>
              <a:lvl2pPr marL="742950" indent="-285750" eaLnBrk="0" hangingPunct="0">
                <a:defRPr sz="140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defRPr>
              </a:lvl2pPr>
              <a:lvl3pPr marL="1143000" indent="-228600" eaLnBrk="0" hangingPunct="0">
                <a:defRPr sz="140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defRPr>
              </a:lvl3pPr>
              <a:lvl4pPr marL="1600200" indent="-228600" eaLnBrk="0" hangingPunct="0">
                <a:defRPr sz="140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defRPr>
              </a:lvl4pPr>
              <a:lvl5pPr marL="2057400" indent="-228600" eaLnBrk="0" hangingPunct="0">
                <a:defRPr sz="140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defRPr>
              </a:lvl5pPr>
              <a:lvl6pPr marL="25146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140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defRPr>
              </a:lvl6pPr>
              <a:lvl7pPr marL="29718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140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defRPr>
              </a:lvl7pPr>
              <a:lvl8pPr marL="34290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140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defRPr>
              </a:lvl8pPr>
              <a:lvl9pPr marL="38862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140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defRPr>
              </a:lvl9pPr>
            </a:lstStyle>
            <a:p>
              <a:pPr eaLnBrk="1" hangingPunct="1"/>
              <a:r>
                <a:rPr lang="de-DE" dirty="0" err="1">
                  <a:solidFill>
                    <a:schemeClr val="accent2"/>
                  </a:solidFill>
                </a:rPr>
                <a:t>o</a:t>
              </a:r>
              <a:r>
                <a:rPr lang="de-DE" dirty="0" err="1" smtClean="0">
                  <a:solidFill>
                    <a:schemeClr val="accent2"/>
                  </a:solidFill>
                </a:rPr>
                <a:t>ptical</a:t>
              </a:r>
              <a:r>
                <a:rPr lang="de-DE" dirty="0" smtClean="0">
                  <a:solidFill>
                    <a:schemeClr val="accent2"/>
                  </a:solidFill>
                </a:rPr>
                <a:t> </a:t>
              </a:r>
              <a:r>
                <a:rPr lang="de-DE" dirty="0" err="1" smtClean="0">
                  <a:solidFill>
                    <a:schemeClr val="accent2"/>
                  </a:solidFill>
                </a:rPr>
                <a:t>method</a:t>
              </a:r>
              <a:endParaRPr lang="de-DE" dirty="0">
                <a:solidFill>
                  <a:schemeClr val="accent2"/>
                </a:solidFill>
              </a:endParaRPr>
            </a:p>
          </p:txBody>
        </p:sp>
        <p:sp>
          <p:nvSpPr>
            <p:cNvPr id="35" name="AutoShape 23"/>
            <p:cNvSpPr>
              <a:spLocks noChangeArrowheads="1"/>
            </p:cNvSpPr>
            <p:nvPr/>
          </p:nvSpPr>
          <p:spPr bwMode="auto">
            <a:xfrm flipH="1">
              <a:off x="899062" y="6123493"/>
              <a:ext cx="412873" cy="215954"/>
            </a:xfrm>
            <a:prstGeom prst="leftArrow">
              <a:avLst>
                <a:gd name="adj1" fmla="val 50000"/>
                <a:gd name="adj2" fmla="val 47796"/>
              </a:avLst>
            </a:prstGeom>
            <a:solidFill>
              <a:schemeClr val="accent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de-DE">
                <a:solidFill>
                  <a:schemeClr val="accent2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35443395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Line 2"/>
          <p:cNvSpPr>
            <a:spLocks noChangeShapeType="1"/>
          </p:cNvSpPr>
          <p:nvPr/>
        </p:nvSpPr>
        <p:spPr bwMode="auto">
          <a:xfrm>
            <a:off x="323850" y="765175"/>
            <a:ext cx="8496300" cy="0"/>
          </a:xfrm>
          <a:prstGeom prst="line">
            <a:avLst/>
          </a:prstGeom>
          <a:noFill/>
          <a:ln w="38100" cmpd="dbl">
            <a:solidFill>
              <a:srgbClr val="00589C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31747" name="Line 3"/>
          <p:cNvSpPr>
            <a:spLocks noChangeShapeType="1"/>
          </p:cNvSpPr>
          <p:nvPr/>
        </p:nvSpPr>
        <p:spPr bwMode="auto">
          <a:xfrm>
            <a:off x="323850" y="6524625"/>
            <a:ext cx="8496300" cy="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31748" name="Text Box 4"/>
          <p:cNvSpPr txBox="1">
            <a:spLocks noChangeArrowheads="1"/>
          </p:cNvSpPr>
          <p:nvPr/>
        </p:nvSpPr>
        <p:spPr bwMode="auto">
          <a:xfrm>
            <a:off x="250825" y="6545263"/>
            <a:ext cx="1800225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de-DE" sz="1200">
                <a:solidFill>
                  <a:schemeClr val="bg2"/>
                </a:solidFill>
              </a:rPr>
              <a:t>Gero Kube, DESY / MDI</a:t>
            </a:r>
            <a:endParaRPr lang="en-GB" sz="1200">
              <a:solidFill>
                <a:schemeClr val="bg2"/>
              </a:solidFill>
            </a:endParaRPr>
          </a:p>
        </p:txBody>
      </p:sp>
      <p:sp>
        <p:nvSpPr>
          <p:cNvPr id="31749" name="Rectangle 5"/>
          <p:cNvSpPr>
            <a:spLocks noGrp="1" noChangeArrowheads="1"/>
          </p:cNvSpPr>
          <p:nvPr>
            <p:ph type="title"/>
          </p:nvPr>
        </p:nvSpPr>
        <p:spPr>
          <a:xfrm>
            <a:off x="395288" y="188913"/>
            <a:ext cx="6769100" cy="647700"/>
          </a:xfrm>
          <a:noFill/>
        </p:spPr>
        <p:txBody>
          <a:bodyPr/>
          <a:lstStyle/>
          <a:p>
            <a:pPr algn="l" eaLnBrk="1" hangingPunct="1"/>
            <a:r>
              <a:rPr lang="en-US" sz="3200" dirty="0" smtClean="0">
                <a:solidFill>
                  <a:srgbClr val="003E6E"/>
                </a:solidFill>
                <a:latin typeface="Comic Sans MS" pitchFamily="66" charset="0"/>
              </a:rPr>
              <a:t>SR-Interferometer @ PETRA</a:t>
            </a:r>
            <a:endParaRPr lang="en-GB" sz="3200" dirty="0" smtClean="0">
              <a:solidFill>
                <a:srgbClr val="003E6E"/>
              </a:solidFill>
              <a:latin typeface="Comic Sans MS" pitchFamily="66" charset="0"/>
            </a:endParaRPr>
          </a:p>
        </p:txBody>
      </p:sp>
      <p:sp>
        <p:nvSpPr>
          <p:cNvPr id="31750" name="Rectangle 6"/>
          <p:cNvSpPr>
            <a:spLocks noChangeArrowheads="1"/>
          </p:cNvSpPr>
          <p:nvPr/>
        </p:nvSpPr>
        <p:spPr bwMode="auto">
          <a:xfrm>
            <a:off x="323850" y="796925"/>
            <a:ext cx="6048375" cy="4778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609600" indent="-609600">
              <a:spcBef>
                <a:spcPct val="20000"/>
              </a:spcBef>
              <a:buFontTx/>
              <a:buChar char="•"/>
            </a:pPr>
            <a:endParaRPr lang="de-DE" sz="2400"/>
          </a:p>
        </p:txBody>
      </p:sp>
      <p:pic>
        <p:nvPicPr>
          <p:cNvPr id="31751" name="Picture 7" descr="HG_LOGO_S_RGB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40650" y="585788"/>
            <a:ext cx="1008063" cy="395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52" name="Picture 8" descr="DESY-Logo-cyan-RGB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029575" y="115888"/>
            <a:ext cx="563563" cy="563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5" name="Group 14"/>
          <p:cNvGrpSpPr>
            <a:grpSpLocks noChangeAspect="1"/>
          </p:cNvGrpSpPr>
          <p:nvPr/>
        </p:nvGrpSpPr>
        <p:grpSpPr>
          <a:xfrm>
            <a:off x="4984558" y="1252604"/>
            <a:ext cx="3835914" cy="4489052"/>
            <a:chOff x="4168775" y="701675"/>
            <a:chExt cx="4848225" cy="5673725"/>
          </a:xfrm>
        </p:grpSpPr>
        <p:pic>
          <p:nvPicPr>
            <p:cNvPr id="16" name="Picture 2" descr="Strahlf[hrungAnKammer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t="4956" b="7434"/>
            <a:stretch>
              <a:fillRect/>
            </a:stretch>
          </p:blipFill>
          <p:spPr bwMode="auto">
            <a:xfrm>
              <a:off x="4168775" y="701675"/>
              <a:ext cx="4848225" cy="567372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7" name="Line 3"/>
            <p:cNvSpPr>
              <a:spLocks noChangeShapeType="1"/>
            </p:cNvSpPr>
            <p:nvPr/>
          </p:nvSpPr>
          <p:spPr bwMode="auto">
            <a:xfrm>
              <a:off x="5286375" y="3213100"/>
              <a:ext cx="850900" cy="88900"/>
            </a:xfrm>
            <a:prstGeom prst="line">
              <a:avLst/>
            </a:prstGeom>
            <a:noFill/>
            <a:ln w="9525">
              <a:solidFill>
                <a:srgbClr val="00FF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18" name="Line 4"/>
            <p:cNvSpPr>
              <a:spLocks noChangeShapeType="1"/>
            </p:cNvSpPr>
            <p:nvPr/>
          </p:nvSpPr>
          <p:spPr bwMode="auto">
            <a:xfrm>
              <a:off x="7115175" y="3416300"/>
              <a:ext cx="317500" cy="25400"/>
            </a:xfrm>
            <a:prstGeom prst="line">
              <a:avLst/>
            </a:prstGeom>
            <a:noFill/>
            <a:ln w="9525">
              <a:solidFill>
                <a:srgbClr val="00FF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19" name="Line 5"/>
            <p:cNvSpPr>
              <a:spLocks noChangeShapeType="1"/>
            </p:cNvSpPr>
            <p:nvPr/>
          </p:nvSpPr>
          <p:spPr bwMode="auto">
            <a:xfrm flipV="1">
              <a:off x="6705600" y="1962150"/>
              <a:ext cx="9525" cy="1490663"/>
            </a:xfrm>
            <a:prstGeom prst="line">
              <a:avLst/>
            </a:prstGeom>
            <a:noFill/>
            <a:ln w="9525">
              <a:solidFill>
                <a:srgbClr val="00FF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20" name="Line 6"/>
            <p:cNvSpPr>
              <a:spLocks noChangeShapeType="1"/>
            </p:cNvSpPr>
            <p:nvPr/>
          </p:nvSpPr>
          <p:spPr bwMode="auto">
            <a:xfrm flipH="1" flipV="1">
              <a:off x="5110163" y="1890713"/>
              <a:ext cx="1271587" cy="52387"/>
            </a:xfrm>
            <a:prstGeom prst="line">
              <a:avLst/>
            </a:prstGeom>
            <a:noFill/>
            <a:ln w="9525">
              <a:solidFill>
                <a:srgbClr val="00FF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21" name="Line 7"/>
            <p:cNvSpPr>
              <a:spLocks noChangeShapeType="1"/>
            </p:cNvSpPr>
            <p:nvPr/>
          </p:nvSpPr>
          <p:spPr bwMode="auto">
            <a:xfrm flipH="1" flipV="1">
              <a:off x="4171950" y="1857375"/>
              <a:ext cx="471488" cy="14288"/>
            </a:xfrm>
            <a:prstGeom prst="line">
              <a:avLst/>
            </a:prstGeom>
            <a:noFill/>
            <a:ln w="9525">
              <a:solidFill>
                <a:srgbClr val="00FF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22" name="Line 8"/>
            <p:cNvSpPr>
              <a:spLocks noChangeShapeType="1"/>
            </p:cNvSpPr>
            <p:nvPr/>
          </p:nvSpPr>
          <p:spPr bwMode="auto">
            <a:xfrm flipH="1" flipV="1">
              <a:off x="6557963" y="1947863"/>
              <a:ext cx="152400" cy="4762"/>
            </a:xfrm>
            <a:prstGeom prst="line">
              <a:avLst/>
            </a:prstGeom>
            <a:noFill/>
            <a:ln w="9525">
              <a:solidFill>
                <a:srgbClr val="00FF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23" name="Text Box 9"/>
            <p:cNvSpPr txBox="1">
              <a:spLocks noChangeArrowheads="1"/>
            </p:cNvSpPr>
            <p:nvPr/>
          </p:nvSpPr>
          <p:spPr bwMode="auto">
            <a:xfrm>
              <a:off x="4168775" y="3370263"/>
              <a:ext cx="1543050" cy="3968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de-DE" sz="1000" b="1">
                  <a:solidFill>
                    <a:schemeClr val="bg1"/>
                  </a:solidFill>
                  <a:latin typeface="Arial" charset="0"/>
                </a:rPr>
                <a:t>synchrotron light from</a:t>
              </a:r>
            </a:p>
            <a:p>
              <a:r>
                <a:rPr lang="de-DE" sz="1000" b="1">
                  <a:solidFill>
                    <a:schemeClr val="bg1"/>
                  </a:solidFill>
                  <a:latin typeface="Arial" charset="0"/>
                </a:rPr>
                <a:t>bending magnet NL 50</a:t>
              </a:r>
              <a:endParaRPr lang="en-GB" sz="1000" b="1">
                <a:solidFill>
                  <a:schemeClr val="bg1"/>
                </a:solidFill>
                <a:latin typeface="Arial" charset="0"/>
              </a:endParaRPr>
            </a:p>
          </p:txBody>
        </p:sp>
        <p:sp>
          <p:nvSpPr>
            <p:cNvPr id="24" name="Line 10"/>
            <p:cNvSpPr>
              <a:spLocks noChangeShapeType="1"/>
            </p:cNvSpPr>
            <p:nvPr/>
          </p:nvSpPr>
          <p:spPr bwMode="auto">
            <a:xfrm flipV="1">
              <a:off x="4960938" y="3259138"/>
              <a:ext cx="287337" cy="144462"/>
            </a:xfrm>
            <a:prstGeom prst="line">
              <a:avLst/>
            </a:prstGeom>
            <a:noFill/>
            <a:ln w="38100">
              <a:solidFill>
                <a:schemeClr val="bg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25" name="Line 11"/>
            <p:cNvSpPr>
              <a:spLocks noChangeShapeType="1"/>
            </p:cNvSpPr>
            <p:nvPr/>
          </p:nvSpPr>
          <p:spPr bwMode="auto">
            <a:xfrm>
              <a:off x="6705600" y="3452813"/>
              <a:ext cx="219075" cy="0"/>
            </a:xfrm>
            <a:prstGeom prst="line">
              <a:avLst/>
            </a:prstGeom>
            <a:noFill/>
            <a:ln w="9525">
              <a:solidFill>
                <a:srgbClr val="00FF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26" name="Line 12"/>
            <p:cNvSpPr>
              <a:spLocks noChangeShapeType="1"/>
            </p:cNvSpPr>
            <p:nvPr/>
          </p:nvSpPr>
          <p:spPr bwMode="auto">
            <a:xfrm flipV="1">
              <a:off x="7100888" y="3443288"/>
              <a:ext cx="352425" cy="4762"/>
            </a:xfrm>
            <a:prstGeom prst="line">
              <a:avLst/>
            </a:prstGeom>
            <a:noFill/>
            <a:ln w="9525">
              <a:solidFill>
                <a:srgbClr val="00FF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27" name="Text Box 13"/>
            <p:cNvSpPr txBox="1">
              <a:spLocks noChangeArrowheads="1"/>
            </p:cNvSpPr>
            <p:nvPr/>
          </p:nvSpPr>
          <p:spPr bwMode="auto">
            <a:xfrm>
              <a:off x="7432675" y="2143125"/>
              <a:ext cx="957263" cy="2444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de-DE" sz="1000" b="1" u="sng">
                  <a:solidFill>
                    <a:schemeClr val="bg1"/>
                  </a:solidFill>
                  <a:latin typeface="Arial" charset="0"/>
                </a:rPr>
                <a:t>mirror boxes</a:t>
              </a:r>
              <a:endParaRPr lang="en-GB" sz="1000" b="1" u="sng">
                <a:solidFill>
                  <a:schemeClr val="bg1"/>
                </a:solidFill>
                <a:latin typeface="Arial" charset="0"/>
              </a:endParaRPr>
            </a:p>
          </p:txBody>
        </p:sp>
        <p:sp>
          <p:nvSpPr>
            <p:cNvPr id="28" name="Rectangle 14"/>
            <p:cNvSpPr>
              <a:spLocks noChangeArrowheads="1"/>
            </p:cNvSpPr>
            <p:nvPr/>
          </p:nvSpPr>
          <p:spPr bwMode="auto">
            <a:xfrm>
              <a:off x="4356100" y="1992313"/>
              <a:ext cx="1779588" cy="27463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FF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de-DE" sz="1200" b="1">
                  <a:solidFill>
                    <a:schemeClr val="bg1"/>
                  </a:solidFill>
                  <a:latin typeface="Arial" charset="0"/>
                </a:rPr>
                <a:t>visible light beampipe</a:t>
              </a:r>
              <a:endParaRPr lang="en-GB" sz="1200" b="1">
                <a:solidFill>
                  <a:schemeClr val="bg1"/>
                </a:solidFill>
                <a:latin typeface="Arial" charset="0"/>
              </a:endParaRPr>
            </a:p>
          </p:txBody>
        </p:sp>
        <p:sp>
          <p:nvSpPr>
            <p:cNvPr id="29" name="Line 15"/>
            <p:cNvSpPr>
              <a:spLocks noChangeShapeType="1"/>
            </p:cNvSpPr>
            <p:nvPr/>
          </p:nvSpPr>
          <p:spPr bwMode="auto">
            <a:xfrm flipH="1" flipV="1">
              <a:off x="6934200" y="2000250"/>
              <a:ext cx="590550" cy="333375"/>
            </a:xfrm>
            <a:prstGeom prst="line">
              <a:avLst/>
            </a:prstGeom>
            <a:noFill/>
            <a:ln w="28575">
              <a:solidFill>
                <a:schemeClr val="bg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30" name="Line 16"/>
            <p:cNvSpPr>
              <a:spLocks noChangeShapeType="1"/>
            </p:cNvSpPr>
            <p:nvPr/>
          </p:nvSpPr>
          <p:spPr bwMode="auto">
            <a:xfrm flipH="1">
              <a:off x="6934200" y="2333625"/>
              <a:ext cx="590550" cy="876300"/>
            </a:xfrm>
            <a:prstGeom prst="line">
              <a:avLst/>
            </a:prstGeom>
            <a:noFill/>
            <a:ln w="28575">
              <a:solidFill>
                <a:schemeClr val="bg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de-DE"/>
            </a:p>
          </p:txBody>
        </p:sp>
      </p:grpSp>
      <p:sp>
        <p:nvSpPr>
          <p:cNvPr id="57" name="Text Box 17"/>
          <p:cNvSpPr txBox="1">
            <a:spLocks noChangeArrowheads="1"/>
          </p:cNvSpPr>
          <p:nvPr/>
        </p:nvSpPr>
        <p:spPr bwMode="auto">
          <a:xfrm>
            <a:off x="4788024" y="858198"/>
            <a:ext cx="4032126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buBlip>
                <a:blip r:embed="rId5"/>
              </a:buBlip>
            </a:pPr>
            <a:r>
              <a:rPr lang="de-DE" sz="1600" dirty="0">
                <a:solidFill>
                  <a:srgbClr val="0000FF"/>
                </a:solidFill>
                <a:ea typeface="Arial Unicode MS" pitchFamily="34" charset="-128"/>
                <a:cs typeface="Times New Roman" pitchFamily="18" charset="0"/>
              </a:rPr>
              <a:t> </a:t>
            </a:r>
            <a:r>
              <a:rPr lang="de-DE" sz="1600" dirty="0" smtClean="0">
                <a:solidFill>
                  <a:srgbClr val="0000FF"/>
                </a:solidFill>
                <a:ea typeface="Arial Unicode MS" pitchFamily="34" charset="-128"/>
                <a:cs typeface="Times New Roman" pitchFamily="18" charset="0"/>
              </a:rPr>
              <a:t> </a:t>
            </a:r>
            <a:r>
              <a:rPr lang="de-DE" sz="1600" dirty="0" err="1" smtClean="0">
                <a:solidFill>
                  <a:srgbClr val="0000FF"/>
                </a:solidFill>
                <a:ea typeface="Arial Unicode MS" pitchFamily="34" charset="-128"/>
              </a:rPr>
              <a:t>optical</a:t>
            </a:r>
            <a:r>
              <a:rPr lang="de-DE" sz="1600" dirty="0" smtClean="0">
                <a:solidFill>
                  <a:srgbClr val="0000FF"/>
                </a:solidFill>
                <a:ea typeface="Arial Unicode MS" pitchFamily="34" charset="-128"/>
              </a:rPr>
              <a:t> </a:t>
            </a:r>
            <a:r>
              <a:rPr lang="de-DE" sz="1600" dirty="0" err="1" smtClean="0">
                <a:solidFill>
                  <a:srgbClr val="0000FF"/>
                </a:solidFill>
                <a:ea typeface="Arial Unicode MS" pitchFamily="34" charset="-128"/>
              </a:rPr>
              <a:t>beamline</a:t>
            </a:r>
            <a:r>
              <a:rPr lang="de-DE" sz="1600" dirty="0" smtClean="0">
                <a:solidFill>
                  <a:srgbClr val="0000FF"/>
                </a:solidFill>
                <a:ea typeface="Arial Unicode MS" pitchFamily="34" charset="-128"/>
              </a:rPr>
              <a:t> (</a:t>
            </a:r>
            <a:r>
              <a:rPr lang="de-DE" sz="1600" dirty="0" err="1" smtClean="0">
                <a:solidFill>
                  <a:srgbClr val="0000FF"/>
                </a:solidFill>
                <a:ea typeface="Arial Unicode MS" pitchFamily="34" charset="-128"/>
              </a:rPr>
              <a:t>bunch</a:t>
            </a:r>
            <a:r>
              <a:rPr lang="de-DE" sz="1600" dirty="0" smtClean="0">
                <a:solidFill>
                  <a:srgbClr val="0000FF"/>
                </a:solidFill>
                <a:ea typeface="Arial Unicode MS" pitchFamily="34" charset="-128"/>
              </a:rPr>
              <a:t> </a:t>
            </a:r>
            <a:r>
              <a:rPr lang="de-DE" sz="1600" dirty="0" err="1" smtClean="0">
                <a:solidFill>
                  <a:srgbClr val="0000FF"/>
                </a:solidFill>
                <a:ea typeface="Arial Unicode MS" pitchFamily="34" charset="-128"/>
              </a:rPr>
              <a:t>length</a:t>
            </a:r>
            <a:r>
              <a:rPr lang="de-DE" sz="1600" dirty="0" smtClean="0">
                <a:solidFill>
                  <a:srgbClr val="0000FF"/>
                </a:solidFill>
                <a:ea typeface="Arial Unicode MS" pitchFamily="34" charset="-128"/>
              </a:rPr>
              <a:t> </a:t>
            </a:r>
            <a:r>
              <a:rPr lang="de-DE" sz="1600" dirty="0" err="1" smtClean="0">
                <a:solidFill>
                  <a:srgbClr val="0000FF"/>
                </a:solidFill>
                <a:ea typeface="Arial Unicode MS" pitchFamily="34" charset="-128"/>
              </a:rPr>
              <a:t>diagnostics</a:t>
            </a:r>
            <a:r>
              <a:rPr lang="de-DE" sz="1600" dirty="0" smtClean="0">
                <a:solidFill>
                  <a:srgbClr val="0000FF"/>
                </a:solidFill>
                <a:ea typeface="Arial Unicode MS" pitchFamily="34" charset="-128"/>
              </a:rPr>
              <a:t>)</a:t>
            </a:r>
            <a:endParaRPr lang="de-DE" sz="1400" dirty="0" smtClean="0">
              <a:solidFill>
                <a:srgbClr val="0000FF"/>
              </a:solidFill>
              <a:cs typeface="Times New Roman" pitchFamily="18" charset="0"/>
            </a:endParaRPr>
          </a:p>
        </p:txBody>
      </p:sp>
      <p:sp>
        <p:nvSpPr>
          <p:cNvPr id="58" name="Text Box 47"/>
          <p:cNvSpPr txBox="1">
            <a:spLocks noChangeArrowheads="1"/>
          </p:cNvSpPr>
          <p:nvPr/>
        </p:nvSpPr>
        <p:spPr bwMode="auto">
          <a:xfrm>
            <a:off x="5076502" y="6001543"/>
            <a:ext cx="3743970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buFontTx/>
              <a:buBlip>
                <a:blip r:embed="rId6"/>
              </a:buBlip>
            </a:pPr>
            <a:r>
              <a:rPr lang="de-DE" sz="1400" dirty="0">
                <a:solidFill>
                  <a:schemeClr val="accent2"/>
                </a:solidFill>
                <a:ea typeface="Arial Unicode MS" pitchFamily="34" charset="-128"/>
                <a:cs typeface="Arial Unicode MS" pitchFamily="34" charset="-128"/>
              </a:rPr>
              <a:t>  </a:t>
            </a:r>
            <a:r>
              <a:rPr lang="de-DE" sz="1400" dirty="0" smtClean="0">
                <a:solidFill>
                  <a:schemeClr val="accent2"/>
                </a:solidFill>
                <a:ea typeface="Arial Unicode MS" pitchFamily="34" charset="-128"/>
                <a:cs typeface="Arial Unicode MS" pitchFamily="34" charset="-128"/>
              </a:rPr>
              <a:t>30 m beam </a:t>
            </a:r>
            <a:r>
              <a:rPr lang="de-DE" sz="1400" dirty="0" err="1" smtClean="0">
                <a:solidFill>
                  <a:schemeClr val="accent2"/>
                </a:solidFill>
                <a:ea typeface="Arial Unicode MS" pitchFamily="34" charset="-128"/>
                <a:cs typeface="Arial Unicode MS" pitchFamily="34" charset="-128"/>
              </a:rPr>
              <a:t>transport</a:t>
            </a:r>
            <a:r>
              <a:rPr lang="de-DE" sz="1400" dirty="0" smtClean="0">
                <a:solidFill>
                  <a:schemeClr val="accent2"/>
                </a:solidFill>
                <a:ea typeface="Arial Unicode MS" pitchFamily="34" charset="-128"/>
                <a:cs typeface="Arial Unicode MS" pitchFamily="34" charset="-128"/>
              </a:rPr>
              <a:t> via </a:t>
            </a:r>
            <a:r>
              <a:rPr lang="de-DE" sz="1400" dirty="0" err="1" smtClean="0">
                <a:solidFill>
                  <a:schemeClr val="accent2"/>
                </a:solidFill>
                <a:ea typeface="Arial Unicode MS" pitchFamily="34" charset="-128"/>
                <a:cs typeface="Arial Unicode MS" pitchFamily="34" charset="-128"/>
              </a:rPr>
              <a:t>relay</a:t>
            </a:r>
            <a:r>
              <a:rPr lang="de-DE" sz="1400" dirty="0" smtClean="0">
                <a:solidFill>
                  <a:schemeClr val="accent2"/>
                </a:solidFill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de-DE" sz="1400" dirty="0" err="1" smtClean="0">
                <a:solidFill>
                  <a:schemeClr val="accent2"/>
                </a:solidFill>
                <a:ea typeface="Arial Unicode MS" pitchFamily="34" charset="-128"/>
                <a:cs typeface="Arial Unicode MS" pitchFamily="34" charset="-128"/>
              </a:rPr>
              <a:t>optical</a:t>
            </a:r>
            <a:r>
              <a:rPr lang="de-DE" sz="1400" dirty="0" smtClean="0">
                <a:solidFill>
                  <a:schemeClr val="accent2"/>
                </a:solidFill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de-DE" sz="1400" dirty="0" err="1" smtClean="0">
                <a:solidFill>
                  <a:schemeClr val="accent2"/>
                </a:solidFill>
                <a:ea typeface="Arial Unicode MS" pitchFamily="34" charset="-128"/>
                <a:cs typeface="Arial Unicode MS" pitchFamily="34" charset="-128"/>
              </a:rPr>
              <a:t>system</a:t>
            </a:r>
            <a:endParaRPr lang="de-DE" sz="1400" b="1" dirty="0"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56" name="Text Box 17"/>
          <p:cNvSpPr txBox="1">
            <a:spLocks noChangeArrowheads="1"/>
          </p:cNvSpPr>
          <p:nvPr/>
        </p:nvSpPr>
        <p:spPr bwMode="auto">
          <a:xfrm>
            <a:off x="323529" y="858198"/>
            <a:ext cx="3960439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buBlip>
                <a:blip r:embed="rId5"/>
              </a:buBlip>
            </a:pPr>
            <a:r>
              <a:rPr lang="de-DE" sz="1600" dirty="0">
                <a:solidFill>
                  <a:srgbClr val="0000FF"/>
                </a:solidFill>
                <a:ea typeface="Arial Unicode MS" pitchFamily="34" charset="-128"/>
                <a:cs typeface="Times New Roman" pitchFamily="18" charset="0"/>
              </a:rPr>
              <a:t> </a:t>
            </a:r>
            <a:r>
              <a:rPr lang="de-DE" sz="1600" dirty="0" smtClean="0">
                <a:solidFill>
                  <a:srgbClr val="0000FF"/>
                </a:solidFill>
                <a:ea typeface="Arial Unicode MS" pitchFamily="34" charset="-128"/>
                <a:cs typeface="Times New Roman" pitchFamily="18" charset="0"/>
              </a:rPr>
              <a:t> </a:t>
            </a:r>
            <a:r>
              <a:rPr lang="de-DE" sz="1600" dirty="0" err="1" smtClean="0">
                <a:solidFill>
                  <a:srgbClr val="0000FF"/>
                </a:solidFill>
                <a:ea typeface="Arial Unicode MS" pitchFamily="34" charset="-128"/>
              </a:rPr>
              <a:t>setup</a:t>
            </a:r>
            <a:r>
              <a:rPr lang="de-DE" sz="1600" dirty="0" smtClean="0">
                <a:solidFill>
                  <a:srgbClr val="0000FF"/>
                </a:solidFill>
                <a:ea typeface="Arial Unicode MS" pitchFamily="34" charset="-128"/>
              </a:rPr>
              <a:t> </a:t>
            </a:r>
            <a:r>
              <a:rPr lang="de-DE" sz="1600" dirty="0" smtClean="0">
                <a:solidFill>
                  <a:srgbClr val="0000FF"/>
                </a:solidFill>
                <a:ea typeface="Arial Unicode MS" pitchFamily="34" charset="-128"/>
                <a:cs typeface="Times New Roman" pitchFamily="18" charset="0"/>
              </a:rPr>
              <a:t>in </a:t>
            </a:r>
            <a:r>
              <a:rPr lang="de-DE" sz="1600" dirty="0" err="1" smtClean="0">
                <a:solidFill>
                  <a:srgbClr val="0000FF"/>
                </a:solidFill>
                <a:ea typeface="Arial Unicode MS" pitchFamily="34" charset="-128"/>
                <a:cs typeface="Times New Roman" pitchFamily="18" charset="0"/>
              </a:rPr>
              <a:t>optical</a:t>
            </a:r>
            <a:r>
              <a:rPr lang="de-DE" sz="1600" dirty="0" smtClean="0">
                <a:solidFill>
                  <a:srgbClr val="0000FF"/>
                </a:solidFill>
                <a:ea typeface="Arial Unicode MS" pitchFamily="34" charset="-128"/>
                <a:cs typeface="Times New Roman" pitchFamily="18" charset="0"/>
              </a:rPr>
              <a:t> </a:t>
            </a:r>
            <a:r>
              <a:rPr lang="de-DE" sz="1600" dirty="0" err="1" smtClean="0">
                <a:solidFill>
                  <a:srgbClr val="0000FF"/>
                </a:solidFill>
                <a:ea typeface="Arial Unicode MS" pitchFamily="34" charset="-128"/>
                <a:cs typeface="Times New Roman" pitchFamily="18" charset="0"/>
              </a:rPr>
              <a:t>hutch</a:t>
            </a:r>
            <a:r>
              <a:rPr lang="de-DE" sz="1600" dirty="0" smtClean="0">
                <a:solidFill>
                  <a:srgbClr val="0000FF"/>
                </a:solidFill>
                <a:ea typeface="Arial Unicode MS" pitchFamily="34" charset="-128"/>
                <a:cs typeface="Times New Roman" pitchFamily="18" charset="0"/>
              </a:rPr>
              <a:t>  </a:t>
            </a:r>
            <a:endParaRPr lang="de-DE" sz="1400" dirty="0" smtClean="0">
              <a:solidFill>
                <a:srgbClr val="0000FF"/>
              </a:solidFill>
              <a:cs typeface="Times New Roman" pitchFamily="18" charset="0"/>
            </a:endParaRPr>
          </a:p>
        </p:txBody>
      </p:sp>
      <p:grpSp>
        <p:nvGrpSpPr>
          <p:cNvPr id="42" name="Group 41"/>
          <p:cNvGrpSpPr>
            <a:grpSpLocks noChangeAspect="1"/>
          </p:cNvGrpSpPr>
          <p:nvPr/>
        </p:nvGrpSpPr>
        <p:grpSpPr>
          <a:xfrm>
            <a:off x="335474" y="1284966"/>
            <a:ext cx="3969737" cy="3002564"/>
            <a:chOff x="179512" y="1324720"/>
            <a:chExt cx="4400550" cy="3328416"/>
          </a:xfrm>
        </p:grpSpPr>
        <p:sp>
          <p:nvSpPr>
            <p:cNvPr id="31758" name="Rectangle 14"/>
            <p:cNvSpPr>
              <a:spLocks noChangeArrowheads="1"/>
            </p:cNvSpPr>
            <p:nvPr/>
          </p:nvSpPr>
          <p:spPr bwMode="auto">
            <a:xfrm rot="10800000">
              <a:off x="611188" y="1617003"/>
              <a:ext cx="835025" cy="3143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609600" indent="-609600">
                <a:spcBef>
                  <a:spcPct val="20000"/>
                </a:spcBef>
              </a:pPr>
              <a:r>
                <a:rPr lang="de-DE" sz="2400">
                  <a:solidFill>
                    <a:schemeClr val="accent2"/>
                  </a:solidFill>
                  <a:latin typeface="Mathematica5" pitchFamily="2" charset="2"/>
                </a:rPr>
                <a:t>Ü</a:t>
              </a:r>
              <a:endParaRPr lang="en-GB" sz="2400">
                <a:solidFill>
                  <a:schemeClr val="accent2"/>
                </a:solidFill>
                <a:latin typeface="Mathematica5" pitchFamily="2" charset="2"/>
              </a:endParaRPr>
            </a:p>
          </p:txBody>
        </p:sp>
        <p:pic>
          <p:nvPicPr>
            <p:cNvPr id="2" name="Picture 1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79512" y="1324720"/>
              <a:ext cx="4400550" cy="3328416"/>
            </a:xfrm>
            <a:prstGeom prst="rect">
              <a:avLst/>
            </a:prstGeom>
          </p:spPr>
        </p:pic>
        <p:sp>
          <p:nvSpPr>
            <p:cNvPr id="33" name="Text Box 189"/>
            <p:cNvSpPr txBox="1">
              <a:spLocks noChangeArrowheads="1"/>
            </p:cNvSpPr>
            <p:nvPr/>
          </p:nvSpPr>
          <p:spPr bwMode="auto">
            <a:xfrm>
              <a:off x="1331640" y="4375221"/>
              <a:ext cx="1332148" cy="273028"/>
            </a:xfrm>
            <a:prstGeom prst="rect">
              <a:avLst/>
            </a:prstGeom>
            <a:solidFill>
              <a:schemeClr val="bg1">
                <a:alpha val="75000"/>
              </a:schemeClr>
            </a:solidFill>
            <a:ln>
              <a:noFill/>
            </a:ln>
            <a:effectLst/>
            <a:extLst/>
          </p:spPr>
          <p:txBody>
            <a:bodyPr wrap="square">
              <a:spAutoFit/>
            </a:bodyPr>
            <a:lstStyle>
              <a:lvl1pPr eaLnBrk="0" hangingPunct="0"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hangingPunct="1"/>
              <a:r>
                <a:rPr lang="de-DE" sz="1050" b="1" dirty="0" err="1" smtClean="0">
                  <a:solidFill>
                    <a:schemeClr val="accent2"/>
                  </a:solidFill>
                </a:rPr>
                <a:t>alignment</a:t>
              </a:r>
              <a:r>
                <a:rPr lang="de-DE" sz="1050" b="1" dirty="0" smtClean="0">
                  <a:solidFill>
                    <a:schemeClr val="accent2"/>
                  </a:solidFill>
                </a:rPr>
                <a:t> </a:t>
              </a:r>
              <a:r>
                <a:rPr lang="de-DE" sz="1050" b="1" dirty="0" err="1" smtClean="0">
                  <a:solidFill>
                    <a:schemeClr val="accent2"/>
                  </a:solidFill>
                </a:rPr>
                <a:t>mirror</a:t>
              </a:r>
              <a:endParaRPr lang="en-GB" sz="1050" b="1" dirty="0">
                <a:solidFill>
                  <a:schemeClr val="accent2"/>
                </a:solidFill>
              </a:endParaRPr>
            </a:p>
          </p:txBody>
        </p:sp>
        <p:sp>
          <p:nvSpPr>
            <p:cNvPr id="34" name="Text Box 189"/>
            <p:cNvSpPr txBox="1">
              <a:spLocks noChangeArrowheads="1"/>
            </p:cNvSpPr>
            <p:nvPr/>
          </p:nvSpPr>
          <p:spPr bwMode="auto">
            <a:xfrm>
              <a:off x="803731" y="2358997"/>
              <a:ext cx="544091" cy="273028"/>
            </a:xfrm>
            <a:prstGeom prst="rect">
              <a:avLst/>
            </a:prstGeom>
            <a:solidFill>
              <a:schemeClr val="bg1">
                <a:alpha val="75000"/>
              </a:schemeClr>
            </a:solidFill>
            <a:ln>
              <a:noFill/>
            </a:ln>
            <a:effectLst/>
            <a:extLst/>
          </p:spPr>
          <p:txBody>
            <a:bodyPr wrap="square">
              <a:spAutoFit/>
            </a:bodyPr>
            <a:lstStyle>
              <a:lvl1pPr eaLnBrk="0" hangingPunct="0"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algn="ctr" eaLnBrk="1" hangingPunct="1"/>
              <a:r>
                <a:rPr lang="de-DE" sz="1050" b="1" dirty="0" err="1" smtClean="0">
                  <a:solidFill>
                    <a:schemeClr val="accent2"/>
                  </a:solidFill>
                </a:rPr>
                <a:t>lens</a:t>
              </a:r>
              <a:endParaRPr lang="en-GB" sz="1050" b="1" dirty="0">
                <a:solidFill>
                  <a:schemeClr val="accent2"/>
                </a:solidFill>
              </a:endParaRPr>
            </a:p>
          </p:txBody>
        </p:sp>
        <p:sp>
          <p:nvSpPr>
            <p:cNvPr id="35" name="Text Box 189"/>
            <p:cNvSpPr txBox="1">
              <a:spLocks noChangeArrowheads="1"/>
            </p:cNvSpPr>
            <p:nvPr/>
          </p:nvSpPr>
          <p:spPr bwMode="auto">
            <a:xfrm>
              <a:off x="195414" y="2820986"/>
              <a:ext cx="704178" cy="446772"/>
            </a:xfrm>
            <a:prstGeom prst="rect">
              <a:avLst/>
            </a:prstGeom>
            <a:solidFill>
              <a:schemeClr val="bg1">
                <a:alpha val="75000"/>
              </a:schemeClr>
            </a:solidFill>
            <a:ln>
              <a:noFill/>
            </a:ln>
            <a:effectLst/>
            <a:extLst/>
          </p:spPr>
          <p:txBody>
            <a:bodyPr wrap="square">
              <a:spAutoFit/>
            </a:bodyPr>
            <a:lstStyle>
              <a:lvl1pPr eaLnBrk="0" hangingPunct="0"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algn="ctr" eaLnBrk="1" hangingPunct="1"/>
              <a:r>
                <a:rPr lang="de-DE" sz="1050" b="1" dirty="0" smtClean="0">
                  <a:solidFill>
                    <a:schemeClr val="accent2"/>
                  </a:solidFill>
                </a:rPr>
                <a:t>double </a:t>
              </a:r>
              <a:r>
                <a:rPr lang="de-DE" sz="1050" b="1" dirty="0" err="1" smtClean="0">
                  <a:solidFill>
                    <a:schemeClr val="accent2"/>
                  </a:solidFill>
                </a:rPr>
                <a:t>slit</a:t>
              </a:r>
              <a:endParaRPr lang="en-GB" sz="1050" b="1" dirty="0">
                <a:solidFill>
                  <a:schemeClr val="accent2"/>
                </a:solidFill>
              </a:endParaRPr>
            </a:p>
          </p:txBody>
        </p:sp>
        <p:sp>
          <p:nvSpPr>
            <p:cNvPr id="36" name="Text Box 189"/>
            <p:cNvSpPr txBox="1">
              <a:spLocks noChangeArrowheads="1"/>
            </p:cNvSpPr>
            <p:nvPr/>
          </p:nvSpPr>
          <p:spPr bwMode="auto">
            <a:xfrm>
              <a:off x="1723652" y="1732915"/>
              <a:ext cx="1192164" cy="446772"/>
            </a:xfrm>
            <a:prstGeom prst="rect">
              <a:avLst/>
            </a:prstGeom>
            <a:solidFill>
              <a:schemeClr val="bg1">
                <a:alpha val="75000"/>
              </a:schemeClr>
            </a:solidFill>
            <a:ln>
              <a:noFill/>
            </a:ln>
            <a:effectLst/>
            <a:extLst/>
          </p:spPr>
          <p:txBody>
            <a:bodyPr wrap="square">
              <a:spAutoFit/>
            </a:bodyPr>
            <a:lstStyle>
              <a:lvl1pPr eaLnBrk="0" hangingPunct="0"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algn="ctr" eaLnBrk="1" hangingPunct="1"/>
              <a:r>
                <a:rPr lang="de-DE" sz="1050" b="1" dirty="0" err="1" smtClean="0">
                  <a:solidFill>
                    <a:schemeClr val="accent2"/>
                  </a:solidFill>
                </a:rPr>
                <a:t>magnification</a:t>
              </a:r>
              <a:r>
                <a:rPr lang="de-DE" sz="1050" b="1" dirty="0" smtClean="0">
                  <a:solidFill>
                    <a:schemeClr val="accent2"/>
                  </a:solidFill>
                </a:rPr>
                <a:t> </a:t>
              </a:r>
              <a:r>
                <a:rPr lang="de-DE" sz="1050" b="1" dirty="0" err="1" smtClean="0">
                  <a:solidFill>
                    <a:schemeClr val="accent2"/>
                  </a:solidFill>
                </a:rPr>
                <a:t>lens</a:t>
              </a:r>
              <a:endParaRPr lang="en-GB" sz="1050" b="1" dirty="0">
                <a:solidFill>
                  <a:schemeClr val="accent2"/>
                </a:solidFill>
              </a:endParaRPr>
            </a:p>
          </p:txBody>
        </p:sp>
        <p:sp>
          <p:nvSpPr>
            <p:cNvPr id="37" name="Text Box 189"/>
            <p:cNvSpPr txBox="1">
              <a:spLocks noChangeArrowheads="1"/>
            </p:cNvSpPr>
            <p:nvPr/>
          </p:nvSpPr>
          <p:spPr bwMode="auto">
            <a:xfrm>
              <a:off x="3011437" y="1341615"/>
              <a:ext cx="922294" cy="639708"/>
            </a:xfrm>
            <a:prstGeom prst="rect">
              <a:avLst/>
            </a:prstGeom>
            <a:solidFill>
              <a:schemeClr val="bg1">
                <a:alpha val="75000"/>
              </a:schemeClr>
            </a:solidFill>
            <a:ln>
              <a:noFill/>
            </a:ln>
            <a:effectLst/>
            <a:extLst/>
          </p:spPr>
          <p:txBody>
            <a:bodyPr wrap="square">
              <a:spAutoFit/>
            </a:bodyPr>
            <a:lstStyle>
              <a:lvl1pPr eaLnBrk="0" hangingPunct="0"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algn="ctr" eaLnBrk="1" hangingPunct="1"/>
              <a:r>
                <a:rPr lang="de-DE" sz="1050" b="1" dirty="0" smtClean="0">
                  <a:solidFill>
                    <a:schemeClr val="accent2"/>
                  </a:solidFill>
                </a:rPr>
                <a:t>Glan-Thomson </a:t>
              </a:r>
              <a:r>
                <a:rPr lang="de-DE" sz="1050" b="1" dirty="0" err="1" smtClean="0">
                  <a:solidFill>
                    <a:schemeClr val="accent2"/>
                  </a:solidFill>
                </a:rPr>
                <a:t>polariser</a:t>
              </a:r>
              <a:endParaRPr lang="en-GB" sz="1050" b="1" dirty="0">
                <a:solidFill>
                  <a:schemeClr val="accent2"/>
                </a:solidFill>
              </a:endParaRPr>
            </a:p>
          </p:txBody>
        </p:sp>
        <p:sp>
          <p:nvSpPr>
            <p:cNvPr id="38" name="Text Box 189"/>
            <p:cNvSpPr txBox="1">
              <a:spLocks noChangeArrowheads="1"/>
            </p:cNvSpPr>
            <p:nvPr/>
          </p:nvSpPr>
          <p:spPr bwMode="auto">
            <a:xfrm>
              <a:off x="3450681" y="2837536"/>
              <a:ext cx="1105417" cy="460590"/>
            </a:xfrm>
            <a:prstGeom prst="rect">
              <a:avLst/>
            </a:prstGeom>
            <a:solidFill>
              <a:schemeClr val="bg1">
                <a:alpha val="75000"/>
              </a:schemeClr>
            </a:solidFill>
            <a:ln>
              <a:noFill/>
            </a:ln>
            <a:effectLst/>
            <a:extLst/>
          </p:spPr>
          <p:txBody>
            <a:bodyPr wrap="square">
              <a:spAutoFit/>
            </a:bodyPr>
            <a:lstStyle>
              <a:lvl1pPr eaLnBrk="0" hangingPunct="0"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algn="ctr" eaLnBrk="1" hangingPunct="1"/>
              <a:r>
                <a:rPr lang="de-DE" sz="1050" b="1" dirty="0" err="1">
                  <a:solidFill>
                    <a:schemeClr val="accent2"/>
                  </a:solidFill>
                </a:rPr>
                <a:t>b</a:t>
              </a:r>
              <a:r>
                <a:rPr lang="de-DE" sz="1050" b="1" dirty="0" err="1" smtClean="0">
                  <a:solidFill>
                    <a:schemeClr val="accent2"/>
                  </a:solidFill>
                </a:rPr>
                <a:t>andpass</a:t>
              </a:r>
              <a:r>
                <a:rPr lang="de-DE" sz="1050" b="1" dirty="0" smtClean="0">
                  <a:solidFill>
                    <a:schemeClr val="accent2"/>
                  </a:solidFill>
                </a:rPr>
                <a:t> </a:t>
              </a:r>
              <a:r>
                <a:rPr lang="de-DE" sz="1050" b="1" dirty="0" err="1" smtClean="0">
                  <a:solidFill>
                    <a:schemeClr val="accent2"/>
                  </a:solidFill>
                </a:rPr>
                <a:t>filter</a:t>
              </a:r>
              <a:r>
                <a:rPr lang="de-DE" sz="1050" b="1" dirty="0" smtClean="0">
                  <a:solidFill>
                    <a:schemeClr val="accent2"/>
                  </a:solidFill>
                </a:rPr>
                <a:t> &amp; CCD</a:t>
              </a:r>
              <a:endParaRPr lang="en-GB" sz="1050" b="1" dirty="0">
                <a:solidFill>
                  <a:schemeClr val="accent2"/>
                </a:solidFill>
              </a:endParaRPr>
            </a:p>
          </p:txBody>
        </p:sp>
        <p:cxnSp>
          <p:nvCxnSpPr>
            <p:cNvPr id="6" name="Straight Arrow Connector 5"/>
            <p:cNvCxnSpPr/>
            <p:nvPr/>
          </p:nvCxnSpPr>
          <p:spPr bwMode="auto">
            <a:xfrm flipH="1" flipV="1">
              <a:off x="899592" y="4375221"/>
              <a:ext cx="432049" cy="126958"/>
            </a:xfrm>
            <a:prstGeom prst="straightConnector1">
              <a:avLst/>
            </a:prstGeom>
            <a:solidFill>
              <a:schemeClr val="accent1"/>
            </a:solidFill>
            <a:ln w="1270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triangle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44" name="Straight Arrow Connector 43"/>
            <p:cNvCxnSpPr>
              <a:stCxn id="35" idx="2"/>
            </p:cNvCxnSpPr>
            <p:nvPr/>
          </p:nvCxnSpPr>
          <p:spPr bwMode="auto">
            <a:xfrm>
              <a:off x="547503" y="3267758"/>
              <a:ext cx="481197" cy="129292"/>
            </a:xfrm>
            <a:prstGeom prst="straightConnector1">
              <a:avLst/>
            </a:prstGeom>
            <a:solidFill>
              <a:schemeClr val="accent1"/>
            </a:solidFill>
            <a:ln w="1270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triangle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47" name="Straight Arrow Connector 46"/>
            <p:cNvCxnSpPr/>
            <p:nvPr/>
          </p:nvCxnSpPr>
          <p:spPr bwMode="auto">
            <a:xfrm>
              <a:off x="3450681" y="1789021"/>
              <a:ext cx="57269" cy="344138"/>
            </a:xfrm>
            <a:prstGeom prst="straightConnector1">
              <a:avLst/>
            </a:prstGeom>
            <a:solidFill>
              <a:schemeClr val="accent1"/>
            </a:solidFill>
            <a:ln w="1270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triangle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49" name="Straight Arrow Connector 48"/>
            <p:cNvCxnSpPr/>
            <p:nvPr/>
          </p:nvCxnSpPr>
          <p:spPr bwMode="auto">
            <a:xfrm>
              <a:off x="2267744" y="2133159"/>
              <a:ext cx="792088" cy="252474"/>
            </a:xfrm>
            <a:prstGeom prst="straightConnector1">
              <a:avLst/>
            </a:prstGeom>
            <a:solidFill>
              <a:schemeClr val="accent1"/>
            </a:solidFill>
            <a:ln w="1270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triangle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52" name="Straight Arrow Connector 51"/>
            <p:cNvCxnSpPr/>
            <p:nvPr/>
          </p:nvCxnSpPr>
          <p:spPr bwMode="auto">
            <a:xfrm flipV="1">
              <a:off x="4067945" y="2092955"/>
              <a:ext cx="216023" cy="767079"/>
            </a:xfrm>
            <a:prstGeom prst="straightConnector1">
              <a:avLst/>
            </a:prstGeom>
            <a:solidFill>
              <a:schemeClr val="accent1"/>
            </a:solidFill>
            <a:ln w="1270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triangle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2" name="Straight Arrow Connector 61"/>
            <p:cNvCxnSpPr/>
            <p:nvPr/>
          </p:nvCxnSpPr>
          <p:spPr bwMode="auto">
            <a:xfrm>
              <a:off x="1091763" y="2580806"/>
              <a:ext cx="239877" cy="464479"/>
            </a:xfrm>
            <a:prstGeom prst="straightConnector1">
              <a:avLst/>
            </a:prstGeom>
            <a:solidFill>
              <a:schemeClr val="accent1"/>
            </a:solidFill>
            <a:ln w="1270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triangle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sp>
        <p:nvSpPr>
          <p:cNvPr id="50" name="Text Box 22"/>
          <p:cNvSpPr txBox="1">
            <a:spLocks noChangeArrowheads="1"/>
          </p:cNvSpPr>
          <p:nvPr/>
        </p:nvSpPr>
        <p:spPr bwMode="auto">
          <a:xfrm>
            <a:off x="5148263" y="6524625"/>
            <a:ext cx="3744912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 eaLnBrk="0" hangingPunct="0"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 eaLnBrk="0" hangingPunct="0"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 eaLnBrk="0" hangingPunct="0"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 eaLnBrk="0" hangingPunct="0"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algn="r" eaLnBrk="1" hangingPunct="1"/>
            <a:r>
              <a:rPr lang="de-DE" sz="1200" dirty="0" smtClean="0">
                <a:solidFill>
                  <a:srgbClr val="808080"/>
                </a:solidFill>
              </a:rPr>
              <a:t>DEELS 2014 Workshop @ ESRF, 12.05.2014</a:t>
            </a:r>
            <a:endParaRPr lang="en-GB" sz="1200" dirty="0">
              <a:solidFill>
                <a:srgbClr val="808080"/>
              </a:solidFill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583664" y="2564904"/>
            <a:ext cx="6004560" cy="3742176"/>
            <a:chOff x="583664" y="2639152"/>
            <a:chExt cx="6004560" cy="3742176"/>
          </a:xfrm>
        </p:grpSpPr>
        <p:pic>
          <p:nvPicPr>
            <p:cNvPr id="51" name="Picture 2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3664" y="2639152"/>
              <a:ext cx="6004560" cy="33101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 cap="flat" cmpd="sng" algn="ctr">
                  <a:solidFill>
                    <a:schemeClr val="tx1"/>
                  </a:solidFill>
                  <a:prstDash val="solid"/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grpSp>
          <p:nvGrpSpPr>
            <p:cNvPr id="53" name="Group 52"/>
            <p:cNvGrpSpPr/>
            <p:nvPr/>
          </p:nvGrpSpPr>
          <p:grpSpPr>
            <a:xfrm>
              <a:off x="1183860" y="6073551"/>
              <a:ext cx="3604164" cy="307777"/>
              <a:chOff x="1547664" y="6298830"/>
              <a:chExt cx="3604164" cy="307777"/>
            </a:xfrm>
          </p:grpSpPr>
          <p:sp>
            <p:nvSpPr>
              <p:cNvPr id="54" name="Text Box 16"/>
              <p:cNvSpPr txBox="1">
                <a:spLocks noChangeArrowheads="1"/>
              </p:cNvSpPr>
              <p:nvPr/>
            </p:nvSpPr>
            <p:spPr bwMode="auto">
              <a:xfrm>
                <a:off x="2267744" y="6298830"/>
                <a:ext cx="2884084" cy="30777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 sz="140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defRPr>
                </a:lvl1pPr>
                <a:lvl2pPr marL="742950" indent="-285750" eaLnBrk="0" hangingPunct="0">
                  <a:defRPr sz="140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defRPr>
                </a:lvl2pPr>
                <a:lvl3pPr marL="1143000" indent="-228600" eaLnBrk="0" hangingPunct="0">
                  <a:defRPr sz="140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defRPr>
                </a:lvl3pPr>
                <a:lvl4pPr marL="1600200" indent="-228600" eaLnBrk="0" hangingPunct="0">
                  <a:defRPr sz="140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defRPr>
                </a:lvl4pPr>
                <a:lvl5pPr marL="2057400" indent="-228600" eaLnBrk="0" hangingPunct="0">
                  <a:defRPr sz="140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defRPr>
                </a:lvl5pPr>
                <a:lvl6pPr marL="25146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140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defRPr>
                </a:lvl6pPr>
                <a:lvl7pPr marL="29718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140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defRPr>
                </a:lvl7pPr>
                <a:lvl8pPr marL="34290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140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defRPr>
                </a:lvl8pPr>
                <a:lvl9pPr marL="38862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140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defRPr>
                </a:lvl9pPr>
              </a:lstStyle>
              <a:p>
                <a:pPr eaLnBrk="1" hangingPunct="1"/>
                <a:r>
                  <a:rPr lang="de-DE" dirty="0" err="1" smtClean="0">
                    <a:solidFill>
                      <a:srgbClr val="009900"/>
                    </a:solidFill>
                  </a:rPr>
                  <a:t>vertical</a:t>
                </a:r>
                <a:r>
                  <a:rPr lang="de-DE" dirty="0" smtClean="0">
                    <a:solidFill>
                      <a:srgbClr val="009900"/>
                    </a:solidFill>
                  </a:rPr>
                  <a:t> design </a:t>
                </a:r>
                <a:r>
                  <a:rPr lang="de-DE" dirty="0" err="1" smtClean="0">
                    <a:solidFill>
                      <a:srgbClr val="009900"/>
                    </a:solidFill>
                  </a:rPr>
                  <a:t>emittance</a:t>
                </a:r>
                <a:r>
                  <a:rPr lang="de-DE" dirty="0" smtClean="0">
                    <a:solidFill>
                      <a:srgbClr val="009900"/>
                    </a:solidFill>
                  </a:rPr>
                  <a:t> </a:t>
                </a:r>
                <a:r>
                  <a:rPr lang="de-DE" dirty="0" err="1" smtClean="0">
                    <a:solidFill>
                      <a:srgbClr val="009900"/>
                    </a:solidFill>
                  </a:rPr>
                  <a:t>confirmed</a:t>
                </a:r>
                <a:endParaRPr lang="de-DE" dirty="0" smtClean="0">
                  <a:solidFill>
                    <a:srgbClr val="009900"/>
                  </a:solidFill>
                </a:endParaRPr>
              </a:p>
            </p:txBody>
          </p:sp>
          <p:sp>
            <p:nvSpPr>
              <p:cNvPr id="55" name="AutoShape 23"/>
              <p:cNvSpPr>
                <a:spLocks noChangeArrowheads="1"/>
              </p:cNvSpPr>
              <p:nvPr/>
            </p:nvSpPr>
            <p:spPr bwMode="auto">
              <a:xfrm flipH="1">
                <a:off x="1547664" y="6347863"/>
                <a:ext cx="412800" cy="216039"/>
              </a:xfrm>
              <a:prstGeom prst="leftArrow">
                <a:avLst>
                  <a:gd name="adj1" fmla="val 50000"/>
                  <a:gd name="adj2" fmla="val 47796"/>
                </a:avLst>
              </a:prstGeom>
              <a:solidFill>
                <a:srgbClr val="0099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de-DE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xmlns="" val="243153694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Line 2"/>
          <p:cNvSpPr>
            <a:spLocks noChangeShapeType="1"/>
          </p:cNvSpPr>
          <p:nvPr/>
        </p:nvSpPr>
        <p:spPr bwMode="auto">
          <a:xfrm>
            <a:off x="323850" y="765175"/>
            <a:ext cx="8496300" cy="0"/>
          </a:xfrm>
          <a:prstGeom prst="line">
            <a:avLst/>
          </a:prstGeom>
          <a:noFill/>
          <a:ln w="38100" cmpd="dbl">
            <a:solidFill>
              <a:srgbClr val="00589C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31747" name="Line 3"/>
          <p:cNvSpPr>
            <a:spLocks noChangeShapeType="1"/>
          </p:cNvSpPr>
          <p:nvPr/>
        </p:nvSpPr>
        <p:spPr bwMode="auto">
          <a:xfrm>
            <a:off x="323850" y="6524625"/>
            <a:ext cx="8496300" cy="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31748" name="Text Box 4"/>
          <p:cNvSpPr txBox="1">
            <a:spLocks noChangeArrowheads="1"/>
          </p:cNvSpPr>
          <p:nvPr/>
        </p:nvSpPr>
        <p:spPr bwMode="auto">
          <a:xfrm>
            <a:off x="250825" y="6545263"/>
            <a:ext cx="1800225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de-DE" sz="1200">
                <a:solidFill>
                  <a:schemeClr val="bg2"/>
                </a:solidFill>
              </a:rPr>
              <a:t>Gero Kube, DESY / MDI</a:t>
            </a:r>
            <a:endParaRPr lang="en-GB" sz="1200">
              <a:solidFill>
                <a:schemeClr val="bg2"/>
              </a:solidFill>
            </a:endParaRPr>
          </a:p>
        </p:txBody>
      </p:sp>
      <p:sp>
        <p:nvSpPr>
          <p:cNvPr id="31749" name="Rectangle 5"/>
          <p:cNvSpPr>
            <a:spLocks noGrp="1" noChangeArrowheads="1"/>
          </p:cNvSpPr>
          <p:nvPr>
            <p:ph type="title"/>
          </p:nvPr>
        </p:nvSpPr>
        <p:spPr>
          <a:xfrm>
            <a:off x="395288" y="188913"/>
            <a:ext cx="6769100" cy="647700"/>
          </a:xfrm>
          <a:noFill/>
        </p:spPr>
        <p:txBody>
          <a:bodyPr/>
          <a:lstStyle/>
          <a:p>
            <a:pPr algn="l" eaLnBrk="1" hangingPunct="1"/>
            <a:r>
              <a:rPr lang="de-DE" sz="3200" dirty="0" smtClean="0">
                <a:solidFill>
                  <a:srgbClr val="003E6E"/>
                </a:solidFill>
                <a:latin typeface="Comic Sans MS" pitchFamily="66" charset="0"/>
              </a:rPr>
              <a:t>SR-Interferometer @ PETRA</a:t>
            </a:r>
            <a:endParaRPr lang="en-GB" sz="3200" dirty="0" smtClean="0">
              <a:solidFill>
                <a:srgbClr val="003E6E"/>
              </a:solidFill>
              <a:latin typeface="Comic Sans MS" pitchFamily="66" charset="0"/>
            </a:endParaRPr>
          </a:p>
        </p:txBody>
      </p:sp>
      <p:pic>
        <p:nvPicPr>
          <p:cNvPr id="31751" name="Picture 7" descr="HG_LOGO_S_RGB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40650" y="585788"/>
            <a:ext cx="1008063" cy="395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52" name="Picture 8" descr="DESY-Logo-cyan-RGB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029575" y="115888"/>
            <a:ext cx="563563" cy="563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" name="Text Box 22"/>
          <p:cNvSpPr txBox="1">
            <a:spLocks noChangeArrowheads="1"/>
          </p:cNvSpPr>
          <p:nvPr/>
        </p:nvSpPr>
        <p:spPr bwMode="auto">
          <a:xfrm>
            <a:off x="5148263" y="6524625"/>
            <a:ext cx="3744912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 eaLnBrk="0" hangingPunct="0"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 eaLnBrk="0" hangingPunct="0"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 eaLnBrk="0" hangingPunct="0"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 eaLnBrk="0" hangingPunct="0"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algn="r" eaLnBrk="1" hangingPunct="1"/>
            <a:r>
              <a:rPr lang="de-DE" sz="1200" dirty="0" smtClean="0">
                <a:solidFill>
                  <a:srgbClr val="808080"/>
                </a:solidFill>
              </a:rPr>
              <a:t>DEELS 2014 Workshop @ ESRF, 12.05.2014</a:t>
            </a:r>
            <a:endParaRPr lang="en-GB" sz="1200" dirty="0">
              <a:solidFill>
                <a:srgbClr val="808080"/>
              </a:solidFill>
            </a:endParaRPr>
          </a:p>
        </p:txBody>
      </p:sp>
      <p:sp>
        <p:nvSpPr>
          <p:cNvPr id="32" name="Rectangle 8"/>
          <p:cNvSpPr>
            <a:spLocks noChangeArrowheads="1"/>
          </p:cNvSpPr>
          <p:nvPr/>
        </p:nvSpPr>
        <p:spPr bwMode="auto">
          <a:xfrm>
            <a:off x="395288" y="963960"/>
            <a:ext cx="2088356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  <a:spcAft>
                <a:spcPts val="1200"/>
              </a:spcAft>
              <a:buFont typeface="Wingdings" pitchFamily="2" charset="2"/>
              <a:buBlip>
                <a:blip r:embed="rId4"/>
              </a:buBlip>
            </a:pPr>
            <a:r>
              <a:rPr lang="en-US" dirty="0">
                <a:solidFill>
                  <a:srgbClr val="0000FF"/>
                </a:solidFill>
              </a:rPr>
              <a:t>  </a:t>
            </a:r>
            <a:r>
              <a:rPr lang="en-US" dirty="0" smtClean="0">
                <a:solidFill>
                  <a:srgbClr val="0000FF"/>
                </a:solidFill>
              </a:rPr>
              <a:t>USR studies</a:t>
            </a:r>
            <a:endParaRPr lang="en-US" dirty="0">
              <a:solidFill>
                <a:srgbClr val="0000FF"/>
              </a:solidFill>
            </a:endParaRPr>
          </a:p>
        </p:txBody>
      </p:sp>
      <p:sp>
        <p:nvSpPr>
          <p:cNvPr id="33" name="Text Box 12"/>
          <p:cNvSpPr txBox="1">
            <a:spLocks noChangeArrowheads="1"/>
          </p:cNvSpPr>
          <p:nvPr/>
        </p:nvSpPr>
        <p:spPr bwMode="auto">
          <a:xfrm>
            <a:off x="467544" y="1249015"/>
            <a:ext cx="3168351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 eaLnBrk="0" hangingPunct="0"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 eaLnBrk="0" hangingPunct="0"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 eaLnBrk="0" hangingPunct="0"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 eaLnBrk="0" hangingPunct="0"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eaLnBrk="1" hangingPunct="1">
              <a:buFontTx/>
              <a:buBlip>
                <a:blip r:embed="rId5"/>
              </a:buBlip>
            </a:pPr>
            <a:r>
              <a:rPr lang="de-DE" dirty="0">
                <a:solidFill>
                  <a:schemeClr val="accent2"/>
                </a:solidFill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de-DE" dirty="0" err="1" smtClean="0">
                <a:solidFill>
                  <a:schemeClr val="accent2"/>
                </a:solidFill>
                <a:ea typeface="Arial Unicode MS" pitchFamily="34" charset="-128"/>
                <a:cs typeface="Arial Unicode MS" pitchFamily="34" charset="-128"/>
              </a:rPr>
              <a:t>confirmation</a:t>
            </a:r>
            <a:r>
              <a:rPr lang="de-DE" dirty="0" smtClean="0">
                <a:solidFill>
                  <a:schemeClr val="accent2"/>
                </a:solidFill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de-DE" dirty="0" err="1" smtClean="0">
                <a:solidFill>
                  <a:schemeClr val="accent2"/>
                </a:solidFill>
                <a:ea typeface="Arial Unicode MS" pitchFamily="34" charset="-128"/>
                <a:cs typeface="Arial Unicode MS" pitchFamily="34" charset="-128"/>
              </a:rPr>
              <a:t>of</a:t>
            </a:r>
            <a:r>
              <a:rPr lang="de-DE" dirty="0" smtClean="0">
                <a:solidFill>
                  <a:schemeClr val="accent2"/>
                </a:solidFill>
                <a:ea typeface="Arial Unicode MS" pitchFamily="34" charset="-128"/>
                <a:cs typeface="Arial Unicode MS" pitchFamily="34" charset="-128"/>
              </a:rPr>
              <a:t> 3 </a:t>
            </a:r>
            <a:r>
              <a:rPr lang="de-DE" dirty="0" err="1" smtClean="0">
                <a:solidFill>
                  <a:schemeClr val="accent2"/>
                </a:solidFill>
                <a:ea typeface="Arial Unicode MS" pitchFamily="34" charset="-128"/>
                <a:cs typeface="Arial Unicode MS" pitchFamily="34" charset="-128"/>
              </a:rPr>
              <a:t>GeV</a:t>
            </a:r>
            <a:r>
              <a:rPr lang="de-DE" dirty="0" smtClean="0">
                <a:solidFill>
                  <a:schemeClr val="accent2"/>
                </a:solidFill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de-DE" dirty="0" err="1" smtClean="0">
                <a:solidFill>
                  <a:schemeClr val="accent2"/>
                </a:solidFill>
                <a:ea typeface="Arial Unicode MS" pitchFamily="34" charset="-128"/>
                <a:cs typeface="Arial Unicode MS" pitchFamily="34" charset="-128"/>
              </a:rPr>
              <a:t>hor</a:t>
            </a:r>
            <a:r>
              <a:rPr lang="de-DE" dirty="0" smtClean="0">
                <a:solidFill>
                  <a:schemeClr val="accent2"/>
                </a:solidFill>
                <a:ea typeface="Arial Unicode MS" pitchFamily="34" charset="-128"/>
                <a:cs typeface="Arial Unicode MS" pitchFamily="34" charset="-128"/>
              </a:rPr>
              <a:t>. </a:t>
            </a:r>
            <a:r>
              <a:rPr lang="de-DE" dirty="0" err="1" smtClean="0">
                <a:solidFill>
                  <a:schemeClr val="accent2"/>
                </a:solidFill>
                <a:ea typeface="Arial Unicode MS" pitchFamily="34" charset="-128"/>
                <a:cs typeface="Arial Unicode MS" pitchFamily="34" charset="-128"/>
              </a:rPr>
              <a:t>emittance</a:t>
            </a:r>
            <a:endParaRPr lang="de-DE" dirty="0" smtClean="0">
              <a:solidFill>
                <a:schemeClr val="accent2"/>
              </a:solidFill>
              <a:ea typeface="Arial Unicode MS" pitchFamily="34" charset="-128"/>
              <a:cs typeface="Arial Unicode MS" pitchFamily="34" charset="-128"/>
            </a:endParaRPr>
          </a:p>
        </p:txBody>
      </p:sp>
      <p:grpSp>
        <p:nvGrpSpPr>
          <p:cNvPr id="11" name="Group 10"/>
          <p:cNvGrpSpPr/>
          <p:nvPr/>
        </p:nvGrpSpPr>
        <p:grpSpPr>
          <a:xfrm>
            <a:off x="752968" y="1628800"/>
            <a:ext cx="3531000" cy="3112621"/>
            <a:chOff x="752968" y="1771041"/>
            <a:chExt cx="3461352" cy="3338706"/>
          </a:xfrm>
        </p:grpSpPr>
        <p:pic>
          <p:nvPicPr>
            <p:cNvPr id="9" name="Picture 8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752968" y="1771041"/>
              <a:ext cx="3461352" cy="3338706"/>
            </a:xfrm>
            <a:prstGeom prst="rect">
              <a:avLst/>
            </a:prstGeom>
          </p:spPr>
        </p:pic>
        <p:sp>
          <p:nvSpPr>
            <p:cNvPr id="10" name="Rounded Rectangle 9"/>
            <p:cNvSpPr/>
            <p:nvPr/>
          </p:nvSpPr>
          <p:spPr bwMode="auto">
            <a:xfrm>
              <a:off x="2567896" y="3495157"/>
              <a:ext cx="360040" cy="204623"/>
            </a:xfrm>
            <a:prstGeom prst="roundRect">
              <a:avLst/>
            </a:prstGeom>
            <a:noFill/>
            <a:ln w="15875" cap="flat" cmpd="sng" algn="ctr">
              <a:solidFill>
                <a:srgbClr val="C0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DE" sz="1400" b="0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4" name="Rounded Rectangle 33"/>
            <p:cNvSpPr/>
            <p:nvPr/>
          </p:nvSpPr>
          <p:spPr bwMode="auto">
            <a:xfrm>
              <a:off x="1219127" y="4749596"/>
              <a:ext cx="669825" cy="102312"/>
            </a:xfrm>
            <a:prstGeom prst="roundRect">
              <a:avLst/>
            </a:prstGeom>
            <a:noFill/>
            <a:ln w="15875" cap="flat" cmpd="sng" algn="ctr">
              <a:solidFill>
                <a:srgbClr val="C0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DE" sz="1400" b="0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12" name="Group 11"/>
          <p:cNvGrpSpPr/>
          <p:nvPr/>
        </p:nvGrpSpPr>
        <p:grpSpPr>
          <a:xfrm>
            <a:off x="4716016" y="963476"/>
            <a:ext cx="4177159" cy="2947226"/>
            <a:chOff x="4716016" y="963476"/>
            <a:chExt cx="4177159" cy="2947226"/>
          </a:xfrm>
        </p:grpSpPr>
        <p:sp>
          <p:nvSpPr>
            <p:cNvPr id="38" name="Rectangle 8"/>
            <p:cNvSpPr>
              <a:spLocks noChangeArrowheads="1"/>
            </p:cNvSpPr>
            <p:nvPr/>
          </p:nvSpPr>
          <p:spPr bwMode="auto">
            <a:xfrm>
              <a:off x="4716016" y="963476"/>
              <a:ext cx="2088356" cy="3048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0"/>
                </a:spcBef>
                <a:spcAft>
                  <a:spcPts val="1200"/>
                </a:spcAft>
                <a:buFont typeface="Wingdings" pitchFamily="2" charset="2"/>
                <a:buBlip>
                  <a:blip r:embed="rId4"/>
                </a:buBlip>
              </a:pPr>
              <a:r>
                <a:rPr lang="en-US" dirty="0">
                  <a:solidFill>
                    <a:srgbClr val="0000FF"/>
                  </a:solidFill>
                </a:rPr>
                <a:t>  </a:t>
              </a:r>
              <a:r>
                <a:rPr lang="en-US" dirty="0" smtClean="0">
                  <a:solidFill>
                    <a:srgbClr val="0000FF"/>
                  </a:solidFill>
                </a:rPr>
                <a:t>drawbacks</a:t>
              </a:r>
              <a:endParaRPr lang="en-US" dirty="0">
                <a:solidFill>
                  <a:srgbClr val="0000FF"/>
                </a:solidFill>
              </a:endParaRPr>
            </a:p>
          </p:txBody>
        </p:sp>
        <p:sp>
          <p:nvSpPr>
            <p:cNvPr id="39" name="Text Box 47"/>
            <p:cNvSpPr txBox="1">
              <a:spLocks noChangeArrowheads="1"/>
            </p:cNvSpPr>
            <p:nvPr/>
          </p:nvSpPr>
          <p:spPr bwMode="auto">
            <a:xfrm>
              <a:off x="4788668" y="1340768"/>
              <a:ext cx="4104507" cy="25699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hangingPunct="1">
                <a:buFontTx/>
                <a:buBlip>
                  <a:blip r:embed="rId5"/>
                </a:buBlip>
              </a:pPr>
              <a:r>
                <a:rPr lang="de-DE" sz="1400" dirty="0">
                  <a:solidFill>
                    <a:schemeClr val="accent2"/>
                  </a:solidFill>
                  <a:ea typeface="Arial Unicode MS" pitchFamily="34" charset="-128"/>
                  <a:cs typeface="Arial Unicode MS" pitchFamily="34" charset="-128"/>
                </a:rPr>
                <a:t>  </a:t>
              </a:r>
              <a:r>
                <a:rPr lang="de-DE" sz="1400" dirty="0" err="1" smtClean="0">
                  <a:solidFill>
                    <a:schemeClr val="accent2"/>
                  </a:solidFill>
                  <a:ea typeface="Arial Unicode MS" pitchFamily="34" charset="-128"/>
                  <a:cs typeface="Arial Unicode MS" pitchFamily="34" charset="-128"/>
                </a:rPr>
                <a:t>beamline</a:t>
              </a:r>
              <a:r>
                <a:rPr lang="de-DE" sz="1400" dirty="0" smtClean="0">
                  <a:solidFill>
                    <a:schemeClr val="accent2"/>
                  </a:solidFill>
                  <a:ea typeface="Arial Unicode MS" pitchFamily="34" charset="-128"/>
                  <a:cs typeface="Arial Unicode MS" pitchFamily="34" charset="-128"/>
                </a:rPr>
                <a:t> </a:t>
              </a:r>
              <a:r>
                <a:rPr lang="de-DE" sz="1400" dirty="0" err="1" smtClean="0">
                  <a:solidFill>
                    <a:schemeClr val="accent2"/>
                  </a:solidFill>
                  <a:ea typeface="Arial Unicode MS" pitchFamily="34" charset="-128"/>
                  <a:cs typeface="Arial Unicode MS" pitchFamily="34" charset="-128"/>
                </a:rPr>
                <a:t>with</a:t>
              </a:r>
              <a:r>
                <a:rPr lang="de-DE" sz="1400" dirty="0" smtClean="0">
                  <a:solidFill>
                    <a:schemeClr val="accent2"/>
                  </a:solidFill>
                  <a:ea typeface="Arial Unicode MS" pitchFamily="34" charset="-128"/>
                  <a:cs typeface="Arial Unicode MS" pitchFamily="34" charset="-128"/>
                </a:rPr>
                <a:t> </a:t>
              </a:r>
              <a:r>
                <a:rPr lang="de-DE" sz="1400" dirty="0" err="1" smtClean="0">
                  <a:solidFill>
                    <a:schemeClr val="accent2"/>
                  </a:solidFill>
                  <a:ea typeface="Arial Unicode MS" pitchFamily="34" charset="-128"/>
                  <a:cs typeface="Arial Unicode MS" pitchFamily="34" charset="-128"/>
                </a:rPr>
                <a:t>relay</a:t>
              </a:r>
              <a:r>
                <a:rPr lang="de-DE" sz="1400" dirty="0" smtClean="0">
                  <a:solidFill>
                    <a:schemeClr val="accent2"/>
                  </a:solidFill>
                  <a:ea typeface="Arial Unicode MS" pitchFamily="34" charset="-128"/>
                  <a:cs typeface="Arial Unicode MS" pitchFamily="34" charset="-128"/>
                </a:rPr>
                <a:t> </a:t>
              </a:r>
              <a:r>
                <a:rPr lang="de-DE" sz="1400" dirty="0" err="1" smtClean="0">
                  <a:solidFill>
                    <a:schemeClr val="accent2"/>
                  </a:solidFill>
                  <a:ea typeface="Arial Unicode MS" pitchFamily="34" charset="-128"/>
                  <a:cs typeface="Arial Unicode MS" pitchFamily="34" charset="-128"/>
                </a:rPr>
                <a:t>optics</a:t>
              </a:r>
              <a:endParaRPr lang="de-DE" sz="1400" dirty="0">
                <a:ea typeface="Arial Unicode MS" pitchFamily="34" charset="-128"/>
                <a:cs typeface="Arial Unicode MS" pitchFamily="34" charset="-128"/>
              </a:endParaRPr>
            </a:p>
            <a:p>
              <a:pPr eaLnBrk="1" hangingPunct="1"/>
              <a:r>
                <a:rPr lang="de-DE" sz="1400" dirty="0" smtClean="0">
                  <a:ea typeface="Arial Unicode MS" pitchFamily="34" charset="-128"/>
                  <a:cs typeface="Arial Unicode MS" pitchFamily="34" charset="-128"/>
                </a:rPr>
                <a:t>         →      additional </a:t>
              </a:r>
              <a:r>
                <a:rPr lang="de-DE" sz="1400" dirty="0" err="1" smtClean="0">
                  <a:ea typeface="Arial Unicode MS" pitchFamily="34" charset="-128"/>
                  <a:cs typeface="Arial Unicode MS" pitchFamily="34" charset="-128"/>
                </a:rPr>
                <a:t>uncertainties</a:t>
              </a:r>
              <a:r>
                <a:rPr lang="de-DE" sz="1400" dirty="0" smtClean="0">
                  <a:ea typeface="Arial Unicode MS" pitchFamily="34" charset="-128"/>
                  <a:cs typeface="Arial Unicode MS" pitchFamily="34" charset="-128"/>
                </a:rPr>
                <a:t> (</a:t>
              </a:r>
              <a:r>
                <a:rPr lang="de-DE" sz="1400" dirty="0" err="1" smtClean="0">
                  <a:ea typeface="Arial Unicode MS" pitchFamily="34" charset="-128"/>
                  <a:cs typeface="Arial Unicode MS" pitchFamily="34" charset="-128"/>
                </a:rPr>
                <a:t>lenses</a:t>
              </a:r>
              <a:r>
                <a:rPr lang="de-DE" sz="1400" dirty="0" smtClean="0">
                  <a:ea typeface="Arial Unicode MS" pitchFamily="34" charset="-128"/>
                  <a:cs typeface="Arial Unicode MS" pitchFamily="34" charset="-128"/>
                </a:rPr>
                <a:t>)</a:t>
              </a:r>
            </a:p>
            <a:p>
              <a:pPr eaLnBrk="1" hangingPunct="1">
                <a:buFontTx/>
                <a:buBlip>
                  <a:blip r:embed="rId5"/>
                </a:buBlip>
              </a:pPr>
              <a:r>
                <a:rPr lang="de-DE" sz="1400" dirty="0">
                  <a:ea typeface="Arial Unicode MS" pitchFamily="34" charset="-128"/>
                  <a:cs typeface="Arial Unicode MS" pitchFamily="34" charset="-128"/>
                </a:rPr>
                <a:t> </a:t>
              </a:r>
              <a:r>
                <a:rPr lang="de-DE" sz="1400" dirty="0" smtClean="0">
                  <a:ea typeface="Arial Unicode MS" pitchFamily="34" charset="-128"/>
                  <a:cs typeface="Arial Unicode MS" pitchFamily="34" charset="-128"/>
                </a:rPr>
                <a:t> </a:t>
              </a:r>
              <a:r>
                <a:rPr lang="de-DE" sz="1400" dirty="0" err="1" smtClean="0">
                  <a:solidFill>
                    <a:schemeClr val="accent2"/>
                  </a:solidFill>
                  <a:ea typeface="Arial Unicode MS" pitchFamily="34" charset="-128"/>
                  <a:cs typeface="Arial Unicode MS" pitchFamily="34" charset="-128"/>
                </a:rPr>
                <a:t>setup</a:t>
              </a:r>
              <a:r>
                <a:rPr lang="de-DE" sz="1400" dirty="0" smtClean="0">
                  <a:solidFill>
                    <a:schemeClr val="accent2"/>
                  </a:solidFill>
                  <a:ea typeface="Arial Unicode MS" pitchFamily="34" charset="-128"/>
                  <a:cs typeface="Arial Unicode MS" pitchFamily="34" charset="-128"/>
                </a:rPr>
                <a:t> </a:t>
              </a:r>
              <a:r>
                <a:rPr lang="de-DE" sz="1400" dirty="0" err="1" smtClean="0">
                  <a:solidFill>
                    <a:schemeClr val="accent2"/>
                  </a:solidFill>
                  <a:ea typeface="Arial Unicode MS" pitchFamily="34" charset="-128"/>
                  <a:cs typeface="Arial Unicode MS" pitchFamily="34" charset="-128"/>
                </a:rPr>
                <a:t>blocks</a:t>
              </a:r>
              <a:r>
                <a:rPr lang="de-DE" sz="1400" dirty="0" smtClean="0">
                  <a:solidFill>
                    <a:schemeClr val="accent2"/>
                  </a:solidFill>
                  <a:ea typeface="Arial Unicode MS" pitchFamily="34" charset="-128"/>
                  <a:cs typeface="Arial Unicode MS" pitchFamily="34" charset="-128"/>
                </a:rPr>
                <a:t> </a:t>
              </a:r>
              <a:r>
                <a:rPr lang="de-DE" sz="1400" dirty="0" err="1" smtClean="0">
                  <a:solidFill>
                    <a:schemeClr val="accent2"/>
                  </a:solidFill>
                  <a:ea typeface="Arial Unicode MS" pitchFamily="34" charset="-128"/>
                  <a:cs typeface="Arial Unicode MS" pitchFamily="34" charset="-128"/>
                </a:rPr>
                <a:t>Streak</a:t>
              </a:r>
              <a:r>
                <a:rPr lang="de-DE" sz="1400" dirty="0" smtClean="0">
                  <a:solidFill>
                    <a:schemeClr val="accent2"/>
                  </a:solidFill>
                  <a:ea typeface="Arial Unicode MS" pitchFamily="34" charset="-128"/>
                  <a:cs typeface="Arial Unicode MS" pitchFamily="34" charset="-128"/>
                </a:rPr>
                <a:t> </a:t>
              </a:r>
              <a:r>
                <a:rPr lang="de-DE" sz="1400" dirty="0" err="1" smtClean="0">
                  <a:solidFill>
                    <a:schemeClr val="accent2"/>
                  </a:solidFill>
                  <a:ea typeface="Arial Unicode MS" pitchFamily="34" charset="-128"/>
                  <a:cs typeface="Arial Unicode MS" pitchFamily="34" charset="-128"/>
                </a:rPr>
                <a:t>camera</a:t>
              </a:r>
              <a:r>
                <a:rPr lang="de-DE" sz="1400" dirty="0" smtClean="0">
                  <a:solidFill>
                    <a:schemeClr val="accent2"/>
                  </a:solidFill>
                  <a:ea typeface="Arial Unicode MS" pitchFamily="34" charset="-128"/>
                  <a:cs typeface="Arial Unicode MS" pitchFamily="34" charset="-128"/>
                </a:rPr>
                <a:t> </a:t>
              </a:r>
              <a:r>
                <a:rPr lang="de-DE" sz="1400" dirty="0" err="1" smtClean="0">
                  <a:solidFill>
                    <a:schemeClr val="accent2"/>
                  </a:solidFill>
                  <a:ea typeface="Arial Unicode MS" pitchFamily="34" charset="-128"/>
                  <a:cs typeface="Arial Unicode MS" pitchFamily="34" charset="-128"/>
                </a:rPr>
                <a:t>system</a:t>
              </a:r>
              <a:r>
                <a:rPr lang="de-DE" sz="1400" dirty="0" smtClean="0">
                  <a:solidFill>
                    <a:schemeClr val="accent2"/>
                  </a:solidFill>
                  <a:ea typeface="Arial Unicode MS" pitchFamily="34" charset="-128"/>
                  <a:cs typeface="Arial Unicode MS" pitchFamily="34" charset="-128"/>
                </a:rPr>
                <a:t> </a:t>
              </a:r>
            </a:p>
            <a:p>
              <a:pPr eaLnBrk="1" hangingPunct="1"/>
              <a:r>
                <a:rPr lang="de-DE" sz="1400" dirty="0" smtClean="0">
                  <a:solidFill>
                    <a:schemeClr val="accent2"/>
                  </a:solidFill>
                  <a:ea typeface="Arial Unicode MS" pitchFamily="34" charset="-128"/>
                  <a:cs typeface="Arial Unicode MS" pitchFamily="34" charset="-128"/>
                </a:rPr>
                <a:t>         </a:t>
              </a:r>
              <a:r>
                <a:rPr lang="de-DE" sz="1400" dirty="0" smtClean="0">
                  <a:ea typeface="Arial Unicode MS" pitchFamily="34" charset="-128"/>
                  <a:cs typeface="Arial Unicode MS" pitchFamily="34" charset="-128"/>
                </a:rPr>
                <a:t>→      </a:t>
              </a:r>
              <a:r>
                <a:rPr lang="de-DE" sz="1400" dirty="0" err="1" smtClean="0">
                  <a:ea typeface="Arial Unicode MS" pitchFamily="34" charset="-128"/>
                  <a:cs typeface="Arial Unicode MS" pitchFamily="34" charset="-128"/>
                </a:rPr>
                <a:t>dismount</a:t>
              </a:r>
              <a:r>
                <a:rPr lang="de-DE" sz="1400" dirty="0" smtClean="0">
                  <a:ea typeface="Arial Unicode MS" pitchFamily="34" charset="-128"/>
                  <a:cs typeface="Arial Unicode MS" pitchFamily="34" charset="-128"/>
                </a:rPr>
                <a:t> </a:t>
              </a:r>
              <a:r>
                <a:rPr lang="de-DE" sz="1400" dirty="0" err="1" smtClean="0">
                  <a:ea typeface="Arial Unicode MS" pitchFamily="34" charset="-128"/>
                  <a:cs typeface="Arial Unicode MS" pitchFamily="34" charset="-128"/>
                </a:rPr>
                <a:t>interferometer</a:t>
              </a:r>
              <a:r>
                <a:rPr lang="de-DE" sz="1400" dirty="0" smtClean="0">
                  <a:ea typeface="Arial Unicode MS" pitchFamily="34" charset="-128"/>
                  <a:cs typeface="Arial Unicode MS" pitchFamily="34" charset="-128"/>
                </a:rPr>
                <a:t> </a:t>
              </a:r>
              <a:r>
                <a:rPr lang="de-DE" sz="1400" dirty="0" err="1" smtClean="0">
                  <a:ea typeface="Arial Unicode MS" pitchFamily="34" charset="-128"/>
                  <a:cs typeface="Arial Unicode MS" pitchFamily="34" charset="-128"/>
                </a:rPr>
                <a:t>for</a:t>
              </a:r>
              <a:r>
                <a:rPr lang="de-DE" sz="1400" dirty="0" smtClean="0">
                  <a:ea typeface="Arial Unicode MS" pitchFamily="34" charset="-128"/>
                  <a:cs typeface="Arial Unicode MS" pitchFamily="34" charset="-128"/>
                </a:rPr>
                <a:t> </a:t>
              </a:r>
              <a:r>
                <a:rPr lang="de-DE" sz="1400" dirty="0" err="1" smtClean="0">
                  <a:ea typeface="Arial Unicode MS" pitchFamily="34" charset="-128"/>
                  <a:cs typeface="Arial Unicode MS" pitchFamily="34" charset="-128"/>
                </a:rPr>
                <a:t>bunch</a:t>
              </a:r>
              <a:r>
                <a:rPr lang="de-DE" sz="1400" dirty="0" smtClean="0">
                  <a:ea typeface="Arial Unicode MS" pitchFamily="34" charset="-128"/>
                  <a:cs typeface="Arial Unicode MS" pitchFamily="34" charset="-128"/>
                </a:rPr>
                <a:t> </a:t>
              </a:r>
            </a:p>
            <a:p>
              <a:pPr eaLnBrk="1" hangingPunct="1"/>
              <a:r>
                <a:rPr lang="de-DE" sz="1400" dirty="0">
                  <a:ea typeface="Arial Unicode MS" pitchFamily="34" charset="-128"/>
                  <a:cs typeface="Arial Unicode MS" pitchFamily="34" charset="-128"/>
                </a:rPr>
                <a:t> </a:t>
              </a:r>
              <a:r>
                <a:rPr lang="de-DE" sz="1400" dirty="0" smtClean="0">
                  <a:ea typeface="Arial Unicode MS" pitchFamily="34" charset="-128"/>
                  <a:cs typeface="Arial Unicode MS" pitchFamily="34" charset="-128"/>
                </a:rPr>
                <a:t>                   </a:t>
              </a:r>
              <a:r>
                <a:rPr lang="de-DE" sz="1400" dirty="0" err="1" smtClean="0">
                  <a:ea typeface="Arial Unicode MS" pitchFamily="34" charset="-128"/>
                  <a:cs typeface="Arial Unicode MS" pitchFamily="34" charset="-128"/>
                </a:rPr>
                <a:t>length</a:t>
              </a:r>
              <a:r>
                <a:rPr lang="de-DE" sz="1400" dirty="0" smtClean="0">
                  <a:ea typeface="Arial Unicode MS" pitchFamily="34" charset="-128"/>
                  <a:cs typeface="Arial Unicode MS" pitchFamily="34" charset="-128"/>
                </a:rPr>
                <a:t> </a:t>
              </a:r>
              <a:r>
                <a:rPr lang="de-DE" sz="1400" dirty="0" err="1" smtClean="0">
                  <a:ea typeface="Arial Unicode MS" pitchFamily="34" charset="-128"/>
                  <a:cs typeface="Arial Unicode MS" pitchFamily="34" charset="-128"/>
                </a:rPr>
                <a:t>measurement</a:t>
              </a:r>
              <a:endParaRPr lang="de-DE" sz="1400" dirty="0" smtClean="0">
                <a:solidFill>
                  <a:srgbClr val="C00000"/>
                </a:solidFill>
                <a:ea typeface="Arial Unicode MS" pitchFamily="34" charset="-128"/>
                <a:cs typeface="Arial Unicode MS" pitchFamily="34" charset="-128"/>
              </a:endParaRPr>
            </a:p>
            <a:p>
              <a:pPr eaLnBrk="1" hangingPunct="1">
                <a:buBlip>
                  <a:blip r:embed="rId5"/>
                </a:buBlip>
              </a:pPr>
              <a:r>
                <a:rPr lang="de-DE" sz="1400" dirty="0">
                  <a:solidFill>
                    <a:schemeClr val="accent2"/>
                  </a:solidFill>
                  <a:ea typeface="Arial Unicode MS" pitchFamily="34" charset="-128"/>
                  <a:cs typeface="Arial Unicode MS" pitchFamily="34" charset="-128"/>
                </a:rPr>
                <a:t> </a:t>
              </a:r>
              <a:r>
                <a:rPr lang="de-DE" sz="1400" dirty="0" smtClean="0">
                  <a:solidFill>
                    <a:schemeClr val="accent2"/>
                  </a:solidFill>
                  <a:ea typeface="Arial Unicode MS" pitchFamily="34" charset="-128"/>
                  <a:cs typeface="Arial Unicode MS" pitchFamily="34" charset="-128"/>
                </a:rPr>
                <a:t> </a:t>
              </a:r>
              <a:r>
                <a:rPr lang="de-DE" sz="1400" dirty="0" err="1" smtClean="0">
                  <a:solidFill>
                    <a:schemeClr val="accent2"/>
                  </a:solidFill>
                  <a:ea typeface="Arial Unicode MS" pitchFamily="34" charset="-128"/>
                  <a:cs typeface="Arial Unicode MS" pitchFamily="34" charset="-128"/>
                </a:rPr>
                <a:t>space</a:t>
              </a:r>
              <a:r>
                <a:rPr lang="de-DE" sz="1400" dirty="0" smtClean="0">
                  <a:solidFill>
                    <a:schemeClr val="accent2"/>
                  </a:solidFill>
                  <a:ea typeface="Arial Unicode MS" pitchFamily="34" charset="-128"/>
                  <a:cs typeface="Arial Unicode MS" pitchFamily="34" charset="-128"/>
                </a:rPr>
                <a:t> </a:t>
              </a:r>
              <a:r>
                <a:rPr lang="de-DE" sz="1400" dirty="0" err="1" smtClean="0">
                  <a:solidFill>
                    <a:schemeClr val="accent2"/>
                  </a:solidFill>
                  <a:ea typeface="Arial Unicode MS" pitchFamily="34" charset="-128"/>
                  <a:cs typeface="Arial Unicode MS" pitchFamily="34" charset="-128"/>
                </a:rPr>
                <a:t>for</a:t>
              </a:r>
              <a:r>
                <a:rPr lang="de-DE" sz="1400" dirty="0" smtClean="0">
                  <a:solidFill>
                    <a:schemeClr val="accent2"/>
                  </a:solidFill>
                  <a:ea typeface="Arial Unicode MS" pitchFamily="34" charset="-128"/>
                  <a:cs typeface="Arial Unicode MS" pitchFamily="34" charset="-128"/>
                </a:rPr>
                <a:t> </a:t>
              </a:r>
              <a:r>
                <a:rPr lang="de-DE" sz="1400" dirty="0" err="1" smtClean="0">
                  <a:solidFill>
                    <a:schemeClr val="accent2"/>
                  </a:solidFill>
                  <a:ea typeface="Arial Unicode MS" pitchFamily="34" charset="-128"/>
                  <a:cs typeface="Arial Unicode MS" pitchFamily="34" charset="-128"/>
                </a:rPr>
                <a:t>only</a:t>
              </a:r>
              <a:r>
                <a:rPr lang="de-DE" sz="1400" dirty="0" smtClean="0">
                  <a:solidFill>
                    <a:schemeClr val="accent2"/>
                  </a:solidFill>
                  <a:ea typeface="Arial Unicode MS" pitchFamily="34" charset="-128"/>
                  <a:cs typeface="Arial Unicode MS" pitchFamily="34" charset="-128"/>
                </a:rPr>
                <a:t> </a:t>
              </a:r>
              <a:r>
                <a:rPr lang="de-DE" sz="1400" dirty="0" err="1" smtClean="0">
                  <a:solidFill>
                    <a:schemeClr val="accent2"/>
                  </a:solidFill>
                  <a:ea typeface="Arial Unicode MS" pitchFamily="34" charset="-128"/>
                  <a:cs typeface="Arial Unicode MS" pitchFamily="34" charset="-128"/>
                </a:rPr>
                <a:t>one</a:t>
              </a:r>
              <a:r>
                <a:rPr lang="de-DE" sz="1400" dirty="0" smtClean="0">
                  <a:solidFill>
                    <a:schemeClr val="accent2"/>
                  </a:solidFill>
                  <a:ea typeface="Arial Unicode MS" pitchFamily="34" charset="-128"/>
                  <a:cs typeface="Arial Unicode MS" pitchFamily="34" charset="-128"/>
                </a:rPr>
                <a:t> </a:t>
              </a:r>
              <a:r>
                <a:rPr lang="de-DE" sz="1400" dirty="0" err="1" smtClean="0">
                  <a:solidFill>
                    <a:schemeClr val="accent2"/>
                  </a:solidFill>
                  <a:ea typeface="Arial Unicode MS" pitchFamily="34" charset="-128"/>
                  <a:cs typeface="Arial Unicode MS" pitchFamily="34" charset="-128"/>
                </a:rPr>
                <a:t>interferometer</a:t>
              </a:r>
              <a:endParaRPr lang="de-DE" sz="1400" dirty="0" smtClean="0">
                <a:solidFill>
                  <a:schemeClr val="accent2"/>
                </a:solidFill>
                <a:ea typeface="Arial Unicode MS" pitchFamily="34" charset="-128"/>
                <a:cs typeface="Arial Unicode MS" pitchFamily="34" charset="-128"/>
              </a:endParaRPr>
            </a:p>
            <a:p>
              <a:pPr eaLnBrk="1" hangingPunct="1"/>
              <a:r>
                <a:rPr lang="de-DE" sz="1400" dirty="0" smtClean="0">
                  <a:solidFill>
                    <a:schemeClr val="accent2"/>
                  </a:solidFill>
                  <a:ea typeface="Arial Unicode MS" pitchFamily="34" charset="-128"/>
                  <a:cs typeface="Arial Unicode MS" pitchFamily="34" charset="-128"/>
                </a:rPr>
                <a:t>         </a:t>
              </a:r>
              <a:r>
                <a:rPr lang="de-DE" sz="1400" dirty="0" smtClean="0">
                  <a:ea typeface="Arial Unicode MS" pitchFamily="34" charset="-128"/>
                  <a:cs typeface="Arial Unicode MS" pitchFamily="34" charset="-128"/>
                </a:rPr>
                <a:t>→      </a:t>
              </a:r>
              <a:r>
                <a:rPr lang="de-DE" sz="1400" dirty="0" err="1" smtClean="0">
                  <a:ea typeface="Arial Unicode MS" pitchFamily="34" charset="-128"/>
                  <a:cs typeface="Arial Unicode MS" pitchFamily="34" charset="-128"/>
                </a:rPr>
                <a:t>modify</a:t>
              </a:r>
              <a:r>
                <a:rPr lang="de-DE" sz="1400" dirty="0" smtClean="0">
                  <a:ea typeface="Arial Unicode MS" pitchFamily="34" charset="-128"/>
                  <a:cs typeface="Arial Unicode MS" pitchFamily="34" charset="-128"/>
                </a:rPr>
                <a:t> </a:t>
              </a:r>
              <a:r>
                <a:rPr lang="de-DE" sz="1400" dirty="0" err="1" smtClean="0">
                  <a:ea typeface="Arial Unicode MS" pitchFamily="34" charset="-128"/>
                  <a:cs typeface="Arial Unicode MS" pitchFamily="34" charset="-128"/>
                </a:rPr>
                <a:t>setup</a:t>
              </a:r>
              <a:r>
                <a:rPr lang="de-DE" sz="1400" dirty="0" smtClean="0">
                  <a:ea typeface="Arial Unicode MS" pitchFamily="34" charset="-128"/>
                  <a:cs typeface="Arial Unicode MS" pitchFamily="34" charset="-128"/>
                </a:rPr>
                <a:t> </a:t>
              </a:r>
              <a:r>
                <a:rPr lang="de-DE" sz="1400" dirty="0" err="1" smtClean="0">
                  <a:ea typeface="Arial Unicode MS" pitchFamily="34" charset="-128"/>
                  <a:cs typeface="Arial Unicode MS" pitchFamily="34" charset="-128"/>
                </a:rPr>
                <a:t>for</a:t>
              </a:r>
              <a:r>
                <a:rPr lang="de-DE" sz="1400" dirty="0" smtClean="0">
                  <a:ea typeface="Arial Unicode MS" pitchFamily="34" charset="-128"/>
                  <a:cs typeface="Arial Unicode MS" pitchFamily="34" charset="-128"/>
                </a:rPr>
                <a:t> </a:t>
              </a:r>
              <a:r>
                <a:rPr lang="de-DE" sz="1400" dirty="0" err="1" smtClean="0">
                  <a:ea typeface="Arial Unicode MS" pitchFamily="34" charset="-128"/>
                  <a:cs typeface="Arial Unicode MS" pitchFamily="34" charset="-128"/>
                </a:rPr>
                <a:t>measurement</a:t>
              </a:r>
              <a:r>
                <a:rPr lang="de-DE" sz="1400" dirty="0" smtClean="0">
                  <a:ea typeface="Arial Unicode MS" pitchFamily="34" charset="-128"/>
                  <a:cs typeface="Arial Unicode MS" pitchFamily="34" charset="-128"/>
                </a:rPr>
                <a:t> in </a:t>
              </a:r>
            </a:p>
            <a:p>
              <a:pPr eaLnBrk="1" hangingPunct="1"/>
              <a:r>
                <a:rPr lang="de-DE" sz="1400" dirty="0">
                  <a:ea typeface="Arial Unicode MS" pitchFamily="34" charset="-128"/>
                  <a:cs typeface="Arial Unicode MS" pitchFamily="34" charset="-128"/>
                </a:rPr>
                <a:t> </a:t>
              </a:r>
              <a:r>
                <a:rPr lang="de-DE" sz="1400" dirty="0" smtClean="0">
                  <a:ea typeface="Arial Unicode MS" pitchFamily="34" charset="-128"/>
                  <a:cs typeface="Arial Unicode MS" pitchFamily="34" charset="-128"/>
                </a:rPr>
                <a:t>                  </a:t>
              </a:r>
              <a:r>
                <a:rPr lang="de-DE" sz="1400" dirty="0" err="1" smtClean="0">
                  <a:ea typeface="Arial Unicode MS" pitchFamily="34" charset="-128"/>
                  <a:cs typeface="Arial Unicode MS" pitchFamily="34" charset="-128"/>
                </a:rPr>
                <a:t>other</a:t>
              </a:r>
              <a:r>
                <a:rPr lang="de-DE" sz="1400" dirty="0" smtClean="0">
                  <a:ea typeface="Arial Unicode MS" pitchFamily="34" charset="-128"/>
                  <a:cs typeface="Arial Unicode MS" pitchFamily="34" charset="-128"/>
                </a:rPr>
                <a:t> </a:t>
              </a:r>
              <a:r>
                <a:rPr lang="de-DE" sz="1400" dirty="0" err="1" smtClean="0">
                  <a:ea typeface="Arial Unicode MS" pitchFamily="34" charset="-128"/>
                  <a:cs typeface="Arial Unicode MS" pitchFamily="34" charset="-128"/>
                </a:rPr>
                <a:t>transverse</a:t>
              </a:r>
              <a:r>
                <a:rPr lang="de-DE" sz="1400" dirty="0" smtClean="0">
                  <a:ea typeface="Arial Unicode MS" pitchFamily="34" charset="-128"/>
                  <a:cs typeface="Arial Unicode MS" pitchFamily="34" charset="-128"/>
                </a:rPr>
                <a:t> plane</a:t>
              </a:r>
              <a:endParaRPr lang="de-DE" sz="1400" dirty="0">
                <a:ea typeface="Arial Unicode MS" pitchFamily="34" charset="-128"/>
                <a:cs typeface="Arial Unicode MS" pitchFamily="34" charset="-128"/>
              </a:endParaRPr>
            </a:p>
          </p:txBody>
        </p:sp>
      </p:grpSp>
      <p:grpSp>
        <p:nvGrpSpPr>
          <p:cNvPr id="41" name="Group 1"/>
          <p:cNvGrpSpPr>
            <a:grpSpLocks/>
          </p:cNvGrpSpPr>
          <p:nvPr/>
        </p:nvGrpSpPr>
        <p:grpSpPr bwMode="auto">
          <a:xfrm>
            <a:off x="5076056" y="4077072"/>
            <a:ext cx="3600400" cy="523220"/>
            <a:chOff x="2805811" y="5943055"/>
            <a:chExt cx="3601241" cy="522883"/>
          </a:xfrm>
        </p:grpSpPr>
        <p:sp>
          <p:nvSpPr>
            <p:cNvPr id="43" name="AutoShape 123"/>
            <p:cNvSpPr>
              <a:spLocks noChangeArrowheads="1"/>
            </p:cNvSpPr>
            <p:nvPr/>
          </p:nvSpPr>
          <p:spPr bwMode="auto">
            <a:xfrm flipH="1">
              <a:off x="2805811" y="6106691"/>
              <a:ext cx="364348" cy="215900"/>
            </a:xfrm>
            <a:prstGeom prst="leftArrow">
              <a:avLst>
                <a:gd name="adj1" fmla="val 50000"/>
                <a:gd name="adj2" fmla="val 47791"/>
              </a:avLst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de-DE"/>
            </a:p>
          </p:txBody>
        </p:sp>
        <p:sp>
          <p:nvSpPr>
            <p:cNvPr id="44" name="Text Box 124"/>
            <p:cNvSpPr txBox="1">
              <a:spLocks noChangeArrowheads="1"/>
            </p:cNvSpPr>
            <p:nvPr/>
          </p:nvSpPr>
          <p:spPr bwMode="auto">
            <a:xfrm>
              <a:off x="3393174" y="5943055"/>
              <a:ext cx="3013878" cy="52288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chemeClr val="accent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140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defRPr>
              </a:lvl1pPr>
              <a:lvl2pPr marL="742950" indent="-285750" eaLnBrk="0" hangingPunct="0">
                <a:defRPr sz="140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defRPr>
              </a:lvl2pPr>
              <a:lvl3pPr marL="1143000" indent="-228600" eaLnBrk="0" hangingPunct="0">
                <a:defRPr sz="140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defRPr>
              </a:lvl3pPr>
              <a:lvl4pPr marL="1600200" indent="-228600" eaLnBrk="0" hangingPunct="0">
                <a:defRPr sz="140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defRPr>
              </a:lvl4pPr>
              <a:lvl5pPr marL="2057400" indent="-228600" eaLnBrk="0" hangingPunct="0">
                <a:defRPr sz="140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defRPr>
              </a:lvl5pPr>
              <a:lvl6pPr marL="25146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140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defRPr>
              </a:lvl6pPr>
              <a:lvl7pPr marL="29718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140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defRPr>
              </a:lvl7pPr>
              <a:lvl8pPr marL="34290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140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defRPr>
              </a:lvl8pPr>
              <a:lvl9pPr marL="38862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140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defRPr>
              </a:lvl9pPr>
            </a:lstStyle>
            <a:p>
              <a:pPr eaLnBrk="1" hangingPunct="1"/>
              <a:r>
                <a:rPr lang="en-US" dirty="0" err="1" smtClean="0">
                  <a:ea typeface="Arial Unicode MS" pitchFamily="34" charset="-128"/>
                  <a:cs typeface="Arial Unicode MS" pitchFamily="34" charset="-128"/>
                </a:rPr>
                <a:t>beamline</a:t>
              </a:r>
              <a:r>
                <a:rPr lang="en-US" dirty="0" smtClean="0">
                  <a:ea typeface="Arial Unicode MS" pitchFamily="34" charset="-128"/>
                  <a:cs typeface="Arial Unicode MS" pitchFamily="34" charset="-128"/>
                </a:rPr>
                <a:t> originally not designed for </a:t>
              </a:r>
              <a:r>
                <a:rPr lang="en-US" dirty="0" err="1" smtClean="0">
                  <a:ea typeface="Arial Unicode MS" pitchFamily="34" charset="-128"/>
                  <a:cs typeface="Arial Unicode MS" pitchFamily="34" charset="-128"/>
                </a:rPr>
                <a:t>interferometric</a:t>
              </a:r>
              <a:r>
                <a:rPr lang="en-US" dirty="0" smtClean="0">
                  <a:ea typeface="Arial Unicode MS" pitchFamily="34" charset="-128"/>
                  <a:cs typeface="Arial Unicode MS" pitchFamily="34" charset="-128"/>
                </a:rPr>
                <a:t> measurements </a:t>
              </a:r>
              <a:endParaRPr lang="en-US" dirty="0">
                <a:ea typeface="Arial Unicode MS" pitchFamily="34" charset="-128"/>
                <a:cs typeface="Arial Unicode MS" pitchFamily="34" charset="-128"/>
              </a:endParaRPr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395288" y="4723052"/>
            <a:ext cx="8197850" cy="1730284"/>
            <a:chOff x="395288" y="4723052"/>
            <a:chExt cx="8197850" cy="1730284"/>
          </a:xfrm>
        </p:grpSpPr>
        <p:sp>
          <p:nvSpPr>
            <p:cNvPr id="48" name="Rectangle 8"/>
            <p:cNvSpPr>
              <a:spLocks noChangeArrowheads="1"/>
            </p:cNvSpPr>
            <p:nvPr/>
          </p:nvSpPr>
          <p:spPr bwMode="auto">
            <a:xfrm>
              <a:off x="395288" y="5059790"/>
              <a:ext cx="2736551" cy="3048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0"/>
                </a:spcBef>
                <a:spcAft>
                  <a:spcPts val="1200"/>
                </a:spcAft>
                <a:buFont typeface="Wingdings" pitchFamily="2" charset="2"/>
                <a:buBlip>
                  <a:blip r:embed="rId4"/>
                </a:buBlip>
              </a:pPr>
              <a:r>
                <a:rPr lang="en-US" dirty="0">
                  <a:solidFill>
                    <a:srgbClr val="0000FF"/>
                  </a:solidFill>
                </a:rPr>
                <a:t>  </a:t>
              </a:r>
              <a:r>
                <a:rPr lang="en-US" dirty="0" smtClean="0">
                  <a:solidFill>
                    <a:srgbClr val="0000FF"/>
                  </a:solidFill>
                </a:rPr>
                <a:t>new optical </a:t>
              </a:r>
              <a:r>
                <a:rPr lang="en-US" dirty="0" err="1" smtClean="0">
                  <a:solidFill>
                    <a:srgbClr val="0000FF"/>
                  </a:solidFill>
                </a:rPr>
                <a:t>beamline</a:t>
              </a:r>
              <a:r>
                <a:rPr lang="en-US" dirty="0" smtClean="0">
                  <a:solidFill>
                    <a:srgbClr val="0000FF"/>
                  </a:solidFill>
                </a:rPr>
                <a:t> for P3X</a:t>
              </a:r>
              <a:endParaRPr lang="en-US" dirty="0">
                <a:solidFill>
                  <a:srgbClr val="0000FF"/>
                </a:solidFill>
              </a:endParaRPr>
            </a:p>
          </p:txBody>
        </p:sp>
        <p:sp>
          <p:nvSpPr>
            <p:cNvPr id="49" name="Text Box 12"/>
            <p:cNvSpPr txBox="1">
              <a:spLocks noChangeArrowheads="1"/>
            </p:cNvSpPr>
            <p:nvPr/>
          </p:nvSpPr>
          <p:spPr bwMode="auto">
            <a:xfrm>
              <a:off x="467545" y="5390346"/>
              <a:ext cx="2880319" cy="63094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140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defRPr>
              </a:lvl1pPr>
              <a:lvl2pPr marL="742950" indent="-285750" eaLnBrk="0" hangingPunct="0">
                <a:defRPr sz="140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defRPr>
              </a:lvl2pPr>
              <a:lvl3pPr marL="1143000" indent="-228600" eaLnBrk="0" hangingPunct="0">
                <a:defRPr sz="140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defRPr>
              </a:lvl3pPr>
              <a:lvl4pPr marL="1600200" indent="-228600" eaLnBrk="0" hangingPunct="0">
                <a:defRPr sz="140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defRPr>
              </a:lvl4pPr>
              <a:lvl5pPr marL="2057400" indent="-228600" eaLnBrk="0" hangingPunct="0">
                <a:defRPr sz="140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defRPr>
              </a:lvl5pPr>
              <a:lvl6pPr marL="25146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140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defRPr>
              </a:lvl6pPr>
              <a:lvl7pPr marL="29718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140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defRPr>
              </a:lvl7pPr>
              <a:lvl8pPr marL="34290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140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defRPr>
              </a:lvl8pPr>
              <a:lvl9pPr marL="38862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140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defRPr>
              </a:lvl9pPr>
            </a:lstStyle>
            <a:p>
              <a:pPr eaLnBrk="1" hangingPunct="1">
                <a:buFontTx/>
                <a:buBlip>
                  <a:blip r:embed="rId5"/>
                </a:buBlip>
              </a:pPr>
              <a:r>
                <a:rPr lang="de-DE" dirty="0">
                  <a:solidFill>
                    <a:schemeClr val="accent2"/>
                  </a:solidFill>
                  <a:ea typeface="Arial Unicode MS" pitchFamily="34" charset="-128"/>
                  <a:cs typeface="Arial Unicode MS" pitchFamily="34" charset="-128"/>
                </a:rPr>
                <a:t> </a:t>
              </a:r>
              <a:r>
                <a:rPr lang="de-DE" dirty="0" err="1" smtClean="0">
                  <a:solidFill>
                    <a:schemeClr val="accent2"/>
                  </a:solidFill>
                  <a:ea typeface="Arial Unicode MS" pitchFamily="34" charset="-128"/>
                  <a:cs typeface="Arial Unicode MS" pitchFamily="34" charset="-128"/>
                </a:rPr>
                <a:t>construction</a:t>
              </a:r>
              <a:r>
                <a:rPr lang="de-DE" dirty="0" smtClean="0">
                  <a:solidFill>
                    <a:schemeClr val="accent2"/>
                  </a:solidFill>
                  <a:ea typeface="Arial Unicode MS" pitchFamily="34" charset="-128"/>
                  <a:cs typeface="Arial Unicode MS" pitchFamily="34" charset="-128"/>
                </a:rPr>
                <a:t> </a:t>
              </a:r>
              <a:r>
                <a:rPr lang="de-DE" dirty="0" err="1" smtClean="0">
                  <a:solidFill>
                    <a:schemeClr val="accent2"/>
                  </a:solidFill>
                  <a:ea typeface="Arial Unicode MS" pitchFamily="34" charset="-128"/>
                  <a:cs typeface="Arial Unicode MS" pitchFamily="34" charset="-128"/>
                </a:rPr>
                <a:t>work</a:t>
              </a:r>
              <a:r>
                <a:rPr lang="de-DE" dirty="0" smtClean="0">
                  <a:solidFill>
                    <a:schemeClr val="accent2"/>
                  </a:solidFill>
                  <a:ea typeface="Arial Unicode MS" pitchFamily="34" charset="-128"/>
                  <a:cs typeface="Arial Unicode MS" pitchFamily="34" charset="-128"/>
                </a:rPr>
                <a:t> in </a:t>
              </a:r>
              <a:r>
                <a:rPr lang="de-DE" dirty="0" err="1" smtClean="0">
                  <a:solidFill>
                    <a:schemeClr val="accent2"/>
                  </a:solidFill>
                  <a:ea typeface="Arial Unicode MS" pitchFamily="34" charset="-128"/>
                  <a:cs typeface="Arial Unicode MS" pitchFamily="34" charset="-128"/>
                </a:rPr>
                <a:t>progress</a:t>
              </a:r>
              <a:endParaRPr lang="de-DE" dirty="0" smtClean="0">
                <a:solidFill>
                  <a:schemeClr val="accent2"/>
                </a:solidFill>
                <a:ea typeface="Arial Unicode MS" pitchFamily="34" charset="-128"/>
                <a:cs typeface="Arial Unicode MS" pitchFamily="34" charset="-128"/>
              </a:endParaRPr>
            </a:p>
            <a:p>
              <a:pPr eaLnBrk="1" hangingPunct="1"/>
              <a:r>
                <a:rPr lang="de-DE" dirty="0" smtClean="0">
                  <a:solidFill>
                    <a:schemeClr val="accent2"/>
                  </a:solidFill>
                  <a:ea typeface="Arial Unicode MS" pitchFamily="34" charset="-128"/>
                  <a:cs typeface="Arial Unicode MS" pitchFamily="34" charset="-128"/>
                </a:rPr>
                <a:t>      </a:t>
              </a:r>
              <a:r>
                <a:rPr lang="de-DE" dirty="0" smtClean="0">
                  <a:solidFill>
                    <a:schemeClr val="tx1"/>
                  </a:solidFill>
                  <a:ea typeface="Arial Unicode MS" pitchFamily="34" charset="-128"/>
                  <a:cs typeface="Arial Unicode MS" pitchFamily="34" charset="-128"/>
                </a:rPr>
                <a:t>→      </a:t>
              </a:r>
              <a:r>
                <a:rPr lang="de-DE" dirty="0" err="1" smtClean="0">
                  <a:solidFill>
                    <a:schemeClr val="tx1"/>
                  </a:solidFill>
                  <a:ea typeface="Arial Unicode MS" pitchFamily="34" charset="-128"/>
                  <a:cs typeface="Arial Unicode MS" pitchFamily="34" charset="-128"/>
                </a:rPr>
                <a:t>status</a:t>
              </a:r>
              <a:r>
                <a:rPr lang="de-DE" dirty="0" smtClean="0">
                  <a:solidFill>
                    <a:schemeClr val="tx1"/>
                  </a:solidFill>
                  <a:ea typeface="Arial Unicode MS" pitchFamily="34" charset="-128"/>
                  <a:cs typeface="Arial Unicode MS" pitchFamily="34" charset="-128"/>
                </a:rPr>
                <a:t> 6.5.2014</a:t>
              </a:r>
            </a:p>
          </p:txBody>
        </p:sp>
        <p:pic>
          <p:nvPicPr>
            <p:cNvPr id="50" name="Picture 2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71107" y="4841381"/>
              <a:ext cx="2181013" cy="16119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1" name="Picture 3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79845" y="4741421"/>
              <a:ext cx="1256451" cy="17119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2" name="Picture 5"/>
            <p:cNvPicPr>
              <a:picLocks noChangeAspect="1" noChangeArrowheads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08423" y="4723052"/>
              <a:ext cx="984715" cy="17302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xmlns="" val="395109725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Line 2"/>
          <p:cNvSpPr>
            <a:spLocks noChangeShapeType="1"/>
          </p:cNvSpPr>
          <p:nvPr/>
        </p:nvSpPr>
        <p:spPr bwMode="auto">
          <a:xfrm>
            <a:off x="323850" y="765175"/>
            <a:ext cx="8496300" cy="0"/>
          </a:xfrm>
          <a:prstGeom prst="line">
            <a:avLst/>
          </a:prstGeom>
          <a:noFill/>
          <a:ln w="38100" cmpd="dbl">
            <a:solidFill>
              <a:srgbClr val="00589C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31747" name="Line 3"/>
          <p:cNvSpPr>
            <a:spLocks noChangeShapeType="1"/>
          </p:cNvSpPr>
          <p:nvPr/>
        </p:nvSpPr>
        <p:spPr bwMode="auto">
          <a:xfrm>
            <a:off x="323850" y="6524625"/>
            <a:ext cx="8496300" cy="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31748" name="Text Box 4"/>
          <p:cNvSpPr txBox="1">
            <a:spLocks noChangeArrowheads="1"/>
          </p:cNvSpPr>
          <p:nvPr/>
        </p:nvSpPr>
        <p:spPr bwMode="auto">
          <a:xfrm>
            <a:off x="250825" y="6545263"/>
            <a:ext cx="1800225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de-DE" sz="1200">
                <a:solidFill>
                  <a:schemeClr val="bg2"/>
                </a:solidFill>
              </a:rPr>
              <a:t>Gero Kube, DESY / MDI</a:t>
            </a:r>
            <a:endParaRPr lang="en-GB" sz="1200">
              <a:solidFill>
                <a:schemeClr val="bg2"/>
              </a:solidFill>
            </a:endParaRPr>
          </a:p>
        </p:txBody>
      </p:sp>
      <p:sp>
        <p:nvSpPr>
          <p:cNvPr id="31749" name="Rectangle 5"/>
          <p:cNvSpPr>
            <a:spLocks noGrp="1" noChangeArrowheads="1"/>
          </p:cNvSpPr>
          <p:nvPr>
            <p:ph type="title"/>
          </p:nvPr>
        </p:nvSpPr>
        <p:spPr>
          <a:xfrm>
            <a:off x="395288" y="188913"/>
            <a:ext cx="7489080" cy="647700"/>
          </a:xfrm>
          <a:noFill/>
        </p:spPr>
        <p:txBody>
          <a:bodyPr/>
          <a:lstStyle/>
          <a:p>
            <a:pPr algn="l" eaLnBrk="1" hangingPunct="1"/>
            <a:r>
              <a:rPr lang="de-DE" sz="3200" dirty="0" smtClean="0">
                <a:solidFill>
                  <a:srgbClr val="003E6E"/>
                </a:solidFill>
                <a:latin typeface="Comic Sans MS" pitchFamily="66" charset="0"/>
              </a:rPr>
              <a:t>In-</a:t>
            </a:r>
            <a:r>
              <a:rPr lang="de-DE" sz="3200" dirty="0" err="1" smtClean="0">
                <a:solidFill>
                  <a:srgbClr val="003E6E"/>
                </a:solidFill>
                <a:latin typeface="Comic Sans MS" pitchFamily="66" charset="0"/>
              </a:rPr>
              <a:t>Flange</a:t>
            </a:r>
            <a:r>
              <a:rPr lang="de-DE" sz="3200" dirty="0" smtClean="0">
                <a:solidFill>
                  <a:srgbClr val="003E6E"/>
                </a:solidFill>
                <a:latin typeface="Comic Sans MS" pitchFamily="66" charset="0"/>
              </a:rPr>
              <a:t> Fast </a:t>
            </a:r>
            <a:r>
              <a:rPr lang="de-DE" sz="3200" dirty="0" err="1" smtClean="0">
                <a:solidFill>
                  <a:srgbClr val="003E6E"/>
                </a:solidFill>
                <a:latin typeface="Comic Sans MS" pitchFamily="66" charset="0"/>
              </a:rPr>
              <a:t>Current</a:t>
            </a:r>
            <a:r>
              <a:rPr lang="de-DE" sz="3200" dirty="0" smtClean="0">
                <a:solidFill>
                  <a:srgbClr val="003E6E"/>
                </a:solidFill>
                <a:latin typeface="Comic Sans MS" pitchFamily="66" charset="0"/>
              </a:rPr>
              <a:t> Transformers</a:t>
            </a:r>
            <a:endParaRPr lang="en-GB" sz="3200" dirty="0" smtClean="0">
              <a:solidFill>
                <a:srgbClr val="003E6E"/>
              </a:solidFill>
              <a:latin typeface="Comic Sans MS" pitchFamily="66" charset="0"/>
            </a:endParaRPr>
          </a:p>
        </p:txBody>
      </p:sp>
      <p:sp>
        <p:nvSpPr>
          <p:cNvPr id="31750" name="Rectangle 6"/>
          <p:cNvSpPr>
            <a:spLocks noChangeArrowheads="1"/>
          </p:cNvSpPr>
          <p:nvPr/>
        </p:nvSpPr>
        <p:spPr bwMode="auto">
          <a:xfrm>
            <a:off x="323850" y="796925"/>
            <a:ext cx="6048375" cy="4778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609600" indent="-609600">
              <a:spcBef>
                <a:spcPct val="20000"/>
              </a:spcBef>
              <a:buFontTx/>
              <a:buChar char="•"/>
            </a:pPr>
            <a:endParaRPr lang="de-DE" sz="2400"/>
          </a:p>
        </p:txBody>
      </p:sp>
      <p:pic>
        <p:nvPicPr>
          <p:cNvPr id="31751" name="Picture 7" descr="HG_LOGO_S_RGB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40650" y="585788"/>
            <a:ext cx="1008063" cy="395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52" name="Picture 8" descr="DESY-Logo-cyan-RGB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029575" y="115888"/>
            <a:ext cx="563563" cy="563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" name="Text Box 22"/>
          <p:cNvSpPr txBox="1">
            <a:spLocks noChangeArrowheads="1"/>
          </p:cNvSpPr>
          <p:nvPr/>
        </p:nvSpPr>
        <p:spPr bwMode="auto">
          <a:xfrm>
            <a:off x="5148263" y="6524625"/>
            <a:ext cx="3744912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 eaLnBrk="0" hangingPunct="0"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 eaLnBrk="0" hangingPunct="0"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 eaLnBrk="0" hangingPunct="0"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 eaLnBrk="0" hangingPunct="0"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algn="r" eaLnBrk="1" hangingPunct="1"/>
            <a:r>
              <a:rPr lang="de-DE" sz="1200" dirty="0" smtClean="0">
                <a:solidFill>
                  <a:srgbClr val="808080"/>
                </a:solidFill>
              </a:rPr>
              <a:t>DEELS 2014 Workshop @ ESRF, 12.05.2014</a:t>
            </a:r>
            <a:endParaRPr lang="en-GB" sz="1200" dirty="0">
              <a:solidFill>
                <a:srgbClr val="808080"/>
              </a:solidFill>
            </a:endParaRPr>
          </a:p>
        </p:txBody>
      </p:sp>
      <p:sp>
        <p:nvSpPr>
          <p:cNvPr id="23" name="Rectangle 8"/>
          <p:cNvSpPr>
            <a:spLocks noChangeArrowheads="1"/>
          </p:cNvSpPr>
          <p:nvPr/>
        </p:nvSpPr>
        <p:spPr bwMode="auto">
          <a:xfrm>
            <a:off x="395288" y="963960"/>
            <a:ext cx="6048920" cy="14157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  <a:spcAft>
                <a:spcPts val="1200"/>
              </a:spcAft>
              <a:buFont typeface="Wingdings" pitchFamily="2" charset="2"/>
              <a:buBlip>
                <a:blip r:embed="rId4"/>
              </a:buBlip>
            </a:pPr>
            <a:r>
              <a:rPr lang="en-US" dirty="0">
                <a:solidFill>
                  <a:srgbClr val="0000FF"/>
                </a:solidFill>
              </a:rPr>
              <a:t>  </a:t>
            </a:r>
            <a:r>
              <a:rPr lang="en-US" dirty="0" smtClean="0">
                <a:solidFill>
                  <a:srgbClr val="0000FF"/>
                </a:solidFill>
              </a:rPr>
              <a:t>3 In-Flange FCTs installed in PETRA</a:t>
            </a:r>
          </a:p>
          <a:p>
            <a:pPr>
              <a:spcBef>
                <a:spcPct val="0"/>
              </a:spcBef>
              <a:spcAft>
                <a:spcPts val="1200"/>
              </a:spcAft>
              <a:buFont typeface="Wingdings" pitchFamily="2" charset="2"/>
              <a:buBlip>
                <a:blip r:embed="rId4"/>
              </a:buBlip>
            </a:pPr>
            <a:r>
              <a:rPr lang="en-US" dirty="0">
                <a:solidFill>
                  <a:srgbClr val="0000FF"/>
                </a:solidFill>
              </a:rPr>
              <a:t> </a:t>
            </a:r>
            <a:r>
              <a:rPr lang="en-US" dirty="0" smtClean="0">
                <a:solidFill>
                  <a:srgbClr val="0000FF"/>
                </a:solidFill>
              </a:rPr>
              <a:t> 1</a:t>
            </a:r>
            <a:r>
              <a:rPr lang="en-US" baseline="30000" dirty="0" smtClean="0">
                <a:solidFill>
                  <a:srgbClr val="0000FF"/>
                </a:solidFill>
              </a:rPr>
              <a:t>st</a:t>
            </a:r>
            <a:r>
              <a:rPr lang="en-US" dirty="0" smtClean="0">
                <a:solidFill>
                  <a:srgbClr val="0000FF"/>
                </a:solidFill>
              </a:rPr>
              <a:t> damaged after longer operation with 40 bunches @ 10</a:t>
            </a:r>
            <a:r>
              <a:rPr lang="en-US" baseline="30000" dirty="0" smtClean="0">
                <a:solidFill>
                  <a:srgbClr val="0000FF"/>
                </a:solidFill>
              </a:rPr>
              <a:t>11</a:t>
            </a:r>
            <a:r>
              <a:rPr lang="en-US" dirty="0" smtClean="0">
                <a:solidFill>
                  <a:srgbClr val="0000FF"/>
                </a:solidFill>
              </a:rPr>
              <a:t> particles (80 mA)</a:t>
            </a:r>
          </a:p>
          <a:p>
            <a:pPr>
              <a:spcBef>
                <a:spcPct val="0"/>
              </a:spcBef>
              <a:spcAft>
                <a:spcPts val="1200"/>
              </a:spcAft>
            </a:pPr>
            <a:r>
              <a:rPr lang="en-US" dirty="0">
                <a:solidFill>
                  <a:srgbClr val="0000FF"/>
                </a:solidFill>
              </a:rPr>
              <a:t> </a:t>
            </a:r>
            <a:r>
              <a:rPr lang="en-US" dirty="0" smtClean="0">
                <a:solidFill>
                  <a:srgbClr val="0000FF"/>
                </a:solidFill>
              </a:rPr>
              <a:t>    </a:t>
            </a:r>
          </a:p>
          <a:p>
            <a:pPr>
              <a:spcBef>
                <a:spcPct val="0"/>
              </a:spcBef>
              <a:spcAft>
                <a:spcPts val="1200"/>
              </a:spcAft>
              <a:buFont typeface="Wingdings" pitchFamily="2" charset="2"/>
              <a:buBlip>
                <a:blip r:embed="rId4"/>
              </a:buBlip>
            </a:pPr>
            <a:r>
              <a:rPr lang="en-US" dirty="0">
                <a:solidFill>
                  <a:srgbClr val="0000FF"/>
                </a:solidFill>
              </a:rPr>
              <a:t> </a:t>
            </a:r>
            <a:r>
              <a:rPr lang="en-US" dirty="0" smtClean="0">
                <a:solidFill>
                  <a:srgbClr val="0000FF"/>
                </a:solidFill>
              </a:rPr>
              <a:t> 2</a:t>
            </a:r>
            <a:r>
              <a:rPr lang="en-US" baseline="30000" dirty="0" smtClean="0">
                <a:solidFill>
                  <a:srgbClr val="0000FF"/>
                </a:solidFill>
              </a:rPr>
              <a:t>nd</a:t>
            </a:r>
            <a:r>
              <a:rPr lang="en-US" dirty="0" smtClean="0">
                <a:solidFill>
                  <a:srgbClr val="0000FF"/>
                </a:solidFill>
              </a:rPr>
              <a:t> damaged after 40 bunch operation in 90 mA 1.5 years later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300192" y="1124743"/>
            <a:ext cx="2592288" cy="2351145"/>
          </a:xfrm>
          <a:prstGeom prst="rect">
            <a:avLst/>
          </a:prstGeom>
        </p:spPr>
      </p:pic>
      <p:grpSp>
        <p:nvGrpSpPr>
          <p:cNvPr id="6" name="Group 5"/>
          <p:cNvGrpSpPr/>
          <p:nvPr/>
        </p:nvGrpSpPr>
        <p:grpSpPr>
          <a:xfrm>
            <a:off x="395536" y="2492896"/>
            <a:ext cx="8496944" cy="3600400"/>
            <a:chOff x="395536" y="1700808"/>
            <a:chExt cx="8496944" cy="3600400"/>
          </a:xfrm>
        </p:grpSpPr>
        <p:sp>
          <p:nvSpPr>
            <p:cNvPr id="24" name="Text Box 12"/>
            <p:cNvSpPr txBox="1">
              <a:spLocks noChangeArrowheads="1"/>
            </p:cNvSpPr>
            <p:nvPr/>
          </p:nvSpPr>
          <p:spPr bwMode="auto">
            <a:xfrm>
              <a:off x="467544" y="2060848"/>
              <a:ext cx="5616624" cy="278537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140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defRPr>
              </a:lvl1pPr>
              <a:lvl2pPr marL="742950" indent="-285750" eaLnBrk="0" hangingPunct="0">
                <a:defRPr sz="140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defRPr>
              </a:lvl2pPr>
              <a:lvl3pPr marL="1143000" indent="-228600" eaLnBrk="0" hangingPunct="0">
                <a:defRPr sz="140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defRPr>
              </a:lvl3pPr>
              <a:lvl4pPr marL="1600200" indent="-228600" eaLnBrk="0" hangingPunct="0">
                <a:defRPr sz="140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defRPr>
              </a:lvl4pPr>
              <a:lvl5pPr marL="2057400" indent="-228600" eaLnBrk="0" hangingPunct="0">
                <a:defRPr sz="140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defRPr>
              </a:lvl5pPr>
              <a:lvl6pPr marL="25146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140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defRPr>
              </a:lvl6pPr>
              <a:lvl7pPr marL="29718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140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defRPr>
              </a:lvl7pPr>
              <a:lvl8pPr marL="34290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140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defRPr>
              </a:lvl8pPr>
              <a:lvl9pPr marL="38862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140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defRPr>
              </a:lvl9pPr>
            </a:lstStyle>
            <a:p>
              <a:pPr marL="285750" indent="-285750">
                <a:buBlip>
                  <a:blip r:embed="rId6"/>
                </a:buBlip>
              </a:pPr>
              <a:r>
                <a:rPr lang="en-US" dirty="0" smtClean="0">
                  <a:solidFill>
                    <a:schemeClr val="accent2"/>
                  </a:solidFill>
                </a:rPr>
                <a:t>black </a:t>
              </a:r>
              <a:r>
                <a:rPr lang="en-US" dirty="0">
                  <a:solidFill>
                    <a:schemeClr val="accent2"/>
                  </a:solidFill>
                </a:rPr>
                <a:t>residue on flanges inner </a:t>
              </a:r>
              <a:r>
                <a:rPr lang="en-US" dirty="0" smtClean="0">
                  <a:solidFill>
                    <a:schemeClr val="accent2"/>
                  </a:solidFill>
                </a:rPr>
                <a:t>surface (material </a:t>
              </a:r>
              <a:r>
                <a:rPr lang="en-US" dirty="0">
                  <a:solidFill>
                    <a:schemeClr val="accent2"/>
                  </a:solidFill>
                </a:rPr>
                <a:t>seems to be </a:t>
              </a:r>
              <a:r>
                <a:rPr lang="en-US" dirty="0" smtClean="0">
                  <a:solidFill>
                    <a:schemeClr val="accent2"/>
                  </a:solidFill>
                </a:rPr>
                <a:t>cyanoacrylate </a:t>
              </a:r>
              <a:r>
                <a:rPr lang="de-DE" dirty="0" err="1" smtClean="0">
                  <a:solidFill>
                    <a:schemeClr val="accent2"/>
                  </a:solidFill>
                </a:rPr>
                <a:t>impregnating</a:t>
              </a:r>
              <a:r>
                <a:rPr lang="de-DE" dirty="0" smtClean="0">
                  <a:solidFill>
                    <a:schemeClr val="accent2"/>
                  </a:solidFill>
                </a:rPr>
                <a:t> </a:t>
              </a:r>
              <a:r>
                <a:rPr lang="de-DE" dirty="0" err="1">
                  <a:solidFill>
                    <a:schemeClr val="accent2"/>
                  </a:solidFill>
                </a:rPr>
                <a:t>the</a:t>
              </a:r>
              <a:r>
                <a:rPr lang="de-DE" dirty="0">
                  <a:solidFill>
                    <a:schemeClr val="accent2"/>
                  </a:solidFill>
                </a:rPr>
                <a:t> </a:t>
              </a:r>
              <a:r>
                <a:rPr lang="de-DE" dirty="0" err="1">
                  <a:solidFill>
                    <a:schemeClr val="accent2"/>
                  </a:solidFill>
                </a:rPr>
                <a:t>magnetic</a:t>
              </a:r>
              <a:r>
                <a:rPr lang="de-DE" dirty="0">
                  <a:solidFill>
                    <a:schemeClr val="accent2"/>
                  </a:solidFill>
                </a:rPr>
                <a:t> </a:t>
              </a:r>
              <a:r>
                <a:rPr lang="de-DE" dirty="0" err="1" smtClean="0">
                  <a:solidFill>
                    <a:schemeClr val="accent2"/>
                  </a:solidFill>
                </a:rPr>
                <a:t>cores</a:t>
              </a:r>
              <a:r>
                <a:rPr lang="de-DE" dirty="0" smtClean="0">
                  <a:solidFill>
                    <a:schemeClr val="accent2"/>
                  </a:solidFill>
                </a:rPr>
                <a:t>)</a:t>
              </a:r>
              <a:endParaRPr lang="de-DE" dirty="0">
                <a:solidFill>
                  <a:schemeClr val="accent2"/>
                </a:solidFill>
              </a:endParaRPr>
            </a:p>
            <a:p>
              <a:pPr marL="285750" indent="-285750">
                <a:buBlip>
                  <a:blip r:embed="rId6"/>
                </a:buBlip>
              </a:pPr>
              <a:r>
                <a:rPr lang="en-US" dirty="0">
                  <a:solidFill>
                    <a:schemeClr val="accent2"/>
                  </a:solidFill>
                </a:rPr>
                <a:t>o</a:t>
              </a:r>
              <a:r>
                <a:rPr lang="en-US" dirty="0" smtClean="0">
                  <a:solidFill>
                    <a:schemeClr val="accent2"/>
                  </a:solidFill>
                </a:rPr>
                <a:t>uter </a:t>
              </a:r>
              <a:r>
                <a:rPr lang="en-US" dirty="0">
                  <a:solidFill>
                    <a:schemeClr val="accent2"/>
                  </a:solidFill>
                </a:rPr>
                <a:t>core wrapping: polyester tape </a:t>
              </a:r>
              <a:r>
                <a:rPr lang="en-US" dirty="0" smtClean="0">
                  <a:solidFill>
                    <a:schemeClr val="accent2"/>
                  </a:solidFill>
                </a:rPr>
                <a:t>burnt</a:t>
              </a:r>
              <a:endParaRPr lang="en-US" dirty="0">
                <a:solidFill>
                  <a:schemeClr val="accent2"/>
                </a:solidFill>
              </a:endParaRPr>
            </a:p>
            <a:p>
              <a:pPr marL="285750" indent="-285750">
                <a:buBlip>
                  <a:blip r:embed="rId6"/>
                </a:buBlip>
              </a:pPr>
              <a:r>
                <a:rPr lang="en-US" dirty="0">
                  <a:solidFill>
                    <a:schemeClr val="accent2"/>
                  </a:solidFill>
                </a:rPr>
                <a:t>i</a:t>
              </a:r>
              <a:r>
                <a:rPr lang="en-US" dirty="0" smtClean="0">
                  <a:solidFill>
                    <a:schemeClr val="accent2"/>
                  </a:solidFill>
                </a:rPr>
                <a:t>nner </a:t>
              </a:r>
              <a:r>
                <a:rPr lang="en-US" dirty="0">
                  <a:solidFill>
                    <a:schemeClr val="accent2"/>
                  </a:solidFill>
                </a:rPr>
                <a:t>core wrapping: fiberglass tape </a:t>
              </a:r>
              <a:r>
                <a:rPr lang="en-US" dirty="0" smtClean="0">
                  <a:solidFill>
                    <a:schemeClr val="accent2"/>
                  </a:solidFill>
                </a:rPr>
                <a:t>blackened</a:t>
              </a:r>
              <a:endParaRPr lang="en-US" dirty="0">
                <a:solidFill>
                  <a:schemeClr val="accent2"/>
                </a:solidFill>
              </a:endParaRPr>
            </a:p>
            <a:p>
              <a:pPr marL="285750" indent="-285750">
                <a:buBlip>
                  <a:blip r:embed="rId6"/>
                </a:buBlip>
              </a:pPr>
              <a:r>
                <a:rPr lang="en-US" dirty="0">
                  <a:solidFill>
                    <a:schemeClr val="accent2"/>
                  </a:solidFill>
                </a:rPr>
                <a:t>e</a:t>
              </a:r>
              <a:r>
                <a:rPr lang="en-US" dirty="0" smtClean="0">
                  <a:solidFill>
                    <a:schemeClr val="accent2"/>
                  </a:solidFill>
                </a:rPr>
                <a:t>poxy </a:t>
              </a:r>
              <a:r>
                <a:rPr lang="en-US" dirty="0">
                  <a:solidFill>
                    <a:schemeClr val="accent2"/>
                  </a:solidFill>
                </a:rPr>
                <a:t>holding the core in the flanges browned and </a:t>
              </a:r>
              <a:r>
                <a:rPr lang="en-US" dirty="0" smtClean="0">
                  <a:solidFill>
                    <a:schemeClr val="accent2"/>
                  </a:solidFill>
                </a:rPr>
                <a:t>retracted</a:t>
              </a:r>
              <a:endParaRPr lang="en-US" dirty="0">
                <a:solidFill>
                  <a:schemeClr val="accent2"/>
                </a:solidFill>
              </a:endParaRPr>
            </a:p>
            <a:p>
              <a:pPr marL="285750" indent="-285750">
                <a:buBlip>
                  <a:blip r:embed="rId6"/>
                </a:buBlip>
              </a:pPr>
              <a:r>
                <a:rPr lang="en-US" dirty="0" smtClean="0">
                  <a:solidFill>
                    <a:schemeClr val="accent2"/>
                  </a:solidFill>
                </a:rPr>
                <a:t>50Ω load: one </a:t>
              </a:r>
              <a:r>
                <a:rPr lang="en-US" dirty="0">
                  <a:solidFill>
                    <a:schemeClr val="accent2"/>
                  </a:solidFill>
                </a:rPr>
                <a:t>resistor </a:t>
              </a:r>
              <a:r>
                <a:rPr lang="en-US" dirty="0" smtClean="0">
                  <a:solidFill>
                    <a:schemeClr val="accent2"/>
                  </a:solidFill>
                </a:rPr>
                <a:t>blown</a:t>
              </a:r>
              <a:endParaRPr lang="en-US" dirty="0">
                <a:solidFill>
                  <a:schemeClr val="accent2"/>
                </a:solidFill>
              </a:endParaRPr>
            </a:p>
            <a:p>
              <a:pPr marL="285750" indent="-285750">
                <a:buBlip>
                  <a:blip r:embed="rId6"/>
                </a:buBlip>
              </a:pPr>
              <a:r>
                <a:rPr lang="en-US" dirty="0">
                  <a:solidFill>
                    <a:schemeClr val="accent2"/>
                  </a:solidFill>
                </a:rPr>
                <a:t>o</a:t>
              </a:r>
              <a:r>
                <a:rPr lang="en-US" dirty="0" smtClean="0">
                  <a:solidFill>
                    <a:schemeClr val="accent2"/>
                  </a:solidFill>
                </a:rPr>
                <a:t>ne </a:t>
              </a:r>
              <a:r>
                <a:rPr lang="en-US" dirty="0">
                  <a:solidFill>
                    <a:schemeClr val="accent2"/>
                  </a:solidFill>
                </a:rPr>
                <a:t>end of the 20‐turn winding </a:t>
              </a:r>
              <a:r>
                <a:rPr lang="en-US" dirty="0" err="1" smtClean="0">
                  <a:solidFill>
                    <a:schemeClr val="accent2"/>
                  </a:solidFill>
                </a:rPr>
                <a:t>desoldered</a:t>
              </a:r>
              <a:endParaRPr lang="en-US" dirty="0">
                <a:solidFill>
                  <a:schemeClr val="accent2"/>
                </a:solidFill>
              </a:endParaRPr>
            </a:p>
            <a:p>
              <a:pPr marL="285750" indent="-285750">
                <a:buBlip>
                  <a:blip r:embed="rId6"/>
                </a:buBlip>
              </a:pPr>
              <a:r>
                <a:rPr lang="en-US" dirty="0" smtClean="0">
                  <a:solidFill>
                    <a:schemeClr val="accent2"/>
                  </a:solidFill>
                </a:rPr>
                <a:t>20‐turn </a:t>
              </a:r>
              <a:r>
                <a:rPr lang="en-US" dirty="0">
                  <a:solidFill>
                    <a:schemeClr val="accent2"/>
                  </a:solidFill>
                </a:rPr>
                <a:t>winding inductance </a:t>
              </a:r>
              <a:r>
                <a:rPr lang="en-US" dirty="0" smtClean="0">
                  <a:solidFill>
                    <a:schemeClr val="accent2"/>
                  </a:solidFill>
                </a:rPr>
                <a:t>150μH (instead </a:t>
              </a:r>
              <a:r>
                <a:rPr lang="en-US" dirty="0">
                  <a:solidFill>
                    <a:schemeClr val="accent2"/>
                  </a:solidFill>
                </a:rPr>
                <a:t>of </a:t>
              </a:r>
              <a:r>
                <a:rPr lang="en-US" dirty="0" smtClean="0">
                  <a:solidFill>
                    <a:schemeClr val="accent2"/>
                  </a:solidFill>
                </a:rPr>
                <a:t>4.5mH initially)</a:t>
              </a:r>
              <a:endParaRPr lang="en-US" dirty="0">
                <a:solidFill>
                  <a:schemeClr val="accent2"/>
                </a:solidFill>
              </a:endParaRPr>
            </a:p>
            <a:p>
              <a:r>
                <a:rPr lang="de-DE" dirty="0" smtClean="0">
                  <a:ea typeface="Arial Unicode MS" pitchFamily="34" charset="-128"/>
                  <a:cs typeface="Arial Unicode MS" pitchFamily="34" charset="-128"/>
                </a:rPr>
                <a:t>        </a:t>
              </a:r>
              <a:r>
                <a:rPr lang="de-DE" dirty="0" smtClean="0">
                  <a:solidFill>
                    <a:schemeClr val="tx1"/>
                  </a:solidFill>
                  <a:ea typeface="Arial Unicode MS" pitchFamily="34" charset="-128"/>
                  <a:cs typeface="Arial Unicode MS" pitchFamily="34" charset="-128"/>
                </a:rPr>
                <a:t>→  </a:t>
              </a:r>
              <a:r>
                <a:rPr lang="en-US" dirty="0">
                  <a:solidFill>
                    <a:schemeClr val="tx1"/>
                  </a:solidFill>
                </a:rPr>
                <a:t>r</a:t>
              </a:r>
              <a:r>
                <a:rPr lang="en-US" dirty="0" smtClean="0">
                  <a:solidFill>
                    <a:schemeClr val="tx1"/>
                  </a:solidFill>
                </a:rPr>
                <a:t>elative </a:t>
              </a:r>
              <a:r>
                <a:rPr lang="en-US" dirty="0">
                  <a:solidFill>
                    <a:schemeClr val="tx1"/>
                  </a:solidFill>
                </a:rPr>
                <a:t>permeability dropped from about 120000 to 4000</a:t>
              </a:r>
              <a:endParaRPr lang="de-DE" dirty="0" smtClean="0">
                <a:solidFill>
                  <a:schemeClr val="tx1"/>
                </a:solidFill>
                <a:ea typeface="Arial Unicode MS" pitchFamily="34" charset="-128"/>
                <a:cs typeface="Arial Unicode MS" pitchFamily="34" charset="-128"/>
              </a:endParaRPr>
            </a:p>
          </p:txBody>
        </p:sp>
        <p:pic>
          <p:nvPicPr>
            <p:cNvPr id="19458" name="Picture 2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09350" y="2924944"/>
              <a:ext cx="3183130" cy="23762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8" name="Rectangle 8"/>
            <p:cNvSpPr>
              <a:spLocks noChangeArrowheads="1"/>
            </p:cNvSpPr>
            <p:nvPr/>
          </p:nvSpPr>
          <p:spPr bwMode="auto">
            <a:xfrm>
              <a:off x="395536" y="1700808"/>
              <a:ext cx="2520280" cy="30777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0"/>
                </a:spcBef>
                <a:spcAft>
                  <a:spcPts val="1200"/>
                </a:spcAft>
                <a:buFont typeface="Wingdings" pitchFamily="2" charset="2"/>
                <a:buBlip>
                  <a:blip r:embed="rId4"/>
                </a:buBlip>
              </a:pPr>
              <a:r>
                <a:rPr lang="en-US" dirty="0" smtClean="0">
                  <a:solidFill>
                    <a:srgbClr val="0000FF"/>
                  </a:solidFill>
                </a:rPr>
                <a:t>   investigation from </a:t>
              </a:r>
              <a:r>
                <a:rPr lang="en-US" dirty="0" err="1" smtClean="0">
                  <a:solidFill>
                    <a:srgbClr val="0000FF"/>
                  </a:solidFill>
                </a:rPr>
                <a:t>Bergoz</a:t>
              </a:r>
              <a:r>
                <a:rPr lang="en-US" dirty="0" smtClean="0">
                  <a:solidFill>
                    <a:srgbClr val="0000FF"/>
                  </a:solidFill>
                </a:rPr>
                <a:t>: </a:t>
              </a:r>
              <a:endParaRPr lang="en-US" dirty="0">
                <a:solidFill>
                  <a:srgbClr val="0000FF"/>
                </a:solidFill>
              </a:endParaRPr>
            </a:p>
          </p:txBody>
        </p:sp>
      </p:grpSp>
      <p:grpSp>
        <p:nvGrpSpPr>
          <p:cNvPr id="30" name="Group 1"/>
          <p:cNvGrpSpPr>
            <a:grpSpLocks/>
          </p:cNvGrpSpPr>
          <p:nvPr/>
        </p:nvGrpSpPr>
        <p:grpSpPr bwMode="auto">
          <a:xfrm>
            <a:off x="1065263" y="5677168"/>
            <a:ext cx="3722761" cy="738664"/>
            <a:chOff x="2899496" y="5943055"/>
            <a:chExt cx="3723631" cy="738187"/>
          </a:xfrm>
        </p:grpSpPr>
        <p:sp>
          <p:nvSpPr>
            <p:cNvPr id="31" name="AutoShape 123"/>
            <p:cNvSpPr>
              <a:spLocks noChangeArrowheads="1"/>
            </p:cNvSpPr>
            <p:nvPr/>
          </p:nvSpPr>
          <p:spPr bwMode="auto">
            <a:xfrm flipH="1">
              <a:off x="2899496" y="6241418"/>
              <a:ext cx="364348" cy="215900"/>
            </a:xfrm>
            <a:prstGeom prst="leftArrow">
              <a:avLst>
                <a:gd name="adj1" fmla="val 50000"/>
                <a:gd name="adj2" fmla="val 47791"/>
              </a:avLst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de-DE"/>
            </a:p>
          </p:txBody>
        </p:sp>
        <p:sp>
          <p:nvSpPr>
            <p:cNvPr id="32" name="Text Box 124"/>
            <p:cNvSpPr txBox="1">
              <a:spLocks noChangeArrowheads="1"/>
            </p:cNvSpPr>
            <p:nvPr/>
          </p:nvSpPr>
          <p:spPr bwMode="auto">
            <a:xfrm>
              <a:off x="3609249" y="5943055"/>
              <a:ext cx="3013878" cy="73818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chemeClr val="accent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140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defRPr>
              </a:lvl1pPr>
              <a:lvl2pPr marL="742950" indent="-285750" eaLnBrk="0" hangingPunct="0">
                <a:defRPr sz="140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defRPr>
              </a:lvl2pPr>
              <a:lvl3pPr marL="1143000" indent="-228600" eaLnBrk="0" hangingPunct="0">
                <a:defRPr sz="140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defRPr>
              </a:lvl3pPr>
              <a:lvl4pPr marL="1600200" indent="-228600" eaLnBrk="0" hangingPunct="0">
                <a:defRPr sz="140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defRPr>
              </a:lvl4pPr>
              <a:lvl5pPr marL="2057400" indent="-228600" eaLnBrk="0" hangingPunct="0">
                <a:defRPr sz="140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defRPr>
              </a:lvl5pPr>
              <a:lvl6pPr marL="25146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140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defRPr>
              </a:lvl6pPr>
              <a:lvl7pPr marL="29718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140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defRPr>
              </a:lvl7pPr>
              <a:lvl8pPr marL="34290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140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defRPr>
              </a:lvl8pPr>
              <a:lvl9pPr marL="38862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140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defRPr>
              </a:lvl9pPr>
            </a:lstStyle>
            <a:p>
              <a:pPr eaLnBrk="1" hangingPunct="1"/>
              <a:r>
                <a:rPr lang="en-US" u="sng" dirty="0" smtClean="0">
                  <a:ea typeface="Arial Unicode MS" pitchFamily="34" charset="-128"/>
                  <a:cs typeface="Arial Unicode MS" pitchFamily="34" charset="-128"/>
                </a:rPr>
                <a:t>assumption:</a:t>
              </a:r>
              <a:r>
                <a:rPr lang="en-US" dirty="0" smtClean="0">
                  <a:ea typeface="Arial Unicode MS" pitchFamily="34" charset="-128"/>
                  <a:cs typeface="Arial Unicode MS" pitchFamily="34" charset="-128"/>
                </a:rPr>
                <a:t> temperatures of much  more than 100°C inside the monitor due to transient losses </a:t>
              </a:r>
              <a:endParaRPr lang="en-US" dirty="0">
                <a:ea typeface="Arial Unicode MS" pitchFamily="34" charset="-128"/>
                <a:cs typeface="Arial Unicode MS" pitchFamily="34" charset="-128"/>
              </a:endParaRPr>
            </a:p>
          </p:txBody>
        </p:sp>
      </p:grpSp>
      <p:sp>
        <p:nvSpPr>
          <p:cNvPr id="33" name="Text Box 12"/>
          <p:cNvSpPr txBox="1">
            <a:spLocks noChangeArrowheads="1"/>
          </p:cNvSpPr>
          <p:nvPr/>
        </p:nvSpPr>
        <p:spPr bwMode="auto">
          <a:xfrm>
            <a:off x="467545" y="1674930"/>
            <a:ext cx="4176463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 eaLnBrk="0" hangingPunct="0"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 eaLnBrk="0" hangingPunct="0"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 eaLnBrk="0" hangingPunct="0"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 eaLnBrk="0" hangingPunct="0"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eaLnBrk="1" hangingPunct="1">
              <a:buFontTx/>
              <a:buBlip>
                <a:blip r:embed="rId8"/>
              </a:buBlip>
            </a:pPr>
            <a:r>
              <a:rPr lang="de-DE" dirty="0">
                <a:solidFill>
                  <a:schemeClr val="accent2"/>
                </a:solidFill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de-DE" dirty="0" smtClean="0">
                <a:solidFill>
                  <a:schemeClr val="accent2"/>
                </a:solidFill>
                <a:ea typeface="Arial Unicode MS" pitchFamily="34" charset="-128"/>
                <a:cs typeface="Arial Unicode MS" pitchFamily="34" charset="-128"/>
              </a:rPr>
              <a:t>   </a:t>
            </a:r>
            <a:r>
              <a:rPr lang="de-DE" dirty="0" err="1" smtClean="0">
                <a:solidFill>
                  <a:schemeClr val="accent2"/>
                </a:solidFill>
                <a:ea typeface="Arial Unicode MS" pitchFamily="34" charset="-128"/>
                <a:cs typeface="Arial Unicode MS" pitchFamily="34" charset="-128"/>
              </a:rPr>
              <a:t>installation</a:t>
            </a:r>
            <a:r>
              <a:rPr lang="de-DE" dirty="0" smtClean="0">
                <a:solidFill>
                  <a:schemeClr val="accent2"/>
                </a:solidFill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de-DE" dirty="0" err="1" smtClean="0">
                <a:solidFill>
                  <a:schemeClr val="accent2"/>
                </a:solidFill>
                <a:ea typeface="Arial Unicode MS" pitchFamily="34" charset="-128"/>
                <a:cs typeface="Arial Unicode MS" pitchFamily="34" charset="-128"/>
              </a:rPr>
              <a:t>of</a:t>
            </a:r>
            <a:r>
              <a:rPr lang="de-DE" dirty="0" smtClean="0">
                <a:solidFill>
                  <a:schemeClr val="accent2"/>
                </a:solidFill>
                <a:ea typeface="Arial Unicode MS" pitchFamily="34" charset="-128"/>
                <a:cs typeface="Arial Unicode MS" pitchFamily="34" charset="-128"/>
              </a:rPr>
              <a:t> (</a:t>
            </a:r>
            <a:r>
              <a:rPr lang="de-DE" dirty="0" err="1" smtClean="0">
                <a:solidFill>
                  <a:schemeClr val="accent2"/>
                </a:solidFill>
                <a:ea typeface="Arial Unicode MS" pitchFamily="34" charset="-128"/>
                <a:cs typeface="Arial Unicode MS" pitchFamily="34" charset="-128"/>
              </a:rPr>
              <a:t>provisional</a:t>
            </a:r>
            <a:r>
              <a:rPr lang="de-DE" dirty="0" smtClean="0">
                <a:solidFill>
                  <a:schemeClr val="accent2"/>
                </a:solidFill>
                <a:ea typeface="Arial Unicode MS" pitchFamily="34" charset="-128"/>
                <a:cs typeface="Arial Unicode MS" pitchFamily="34" charset="-128"/>
              </a:rPr>
              <a:t>) </a:t>
            </a:r>
            <a:r>
              <a:rPr lang="de-DE" dirty="0" err="1" smtClean="0">
                <a:solidFill>
                  <a:schemeClr val="accent2"/>
                </a:solidFill>
                <a:ea typeface="Arial Unicode MS" pitchFamily="34" charset="-128"/>
                <a:cs typeface="Arial Unicode MS" pitchFamily="34" charset="-128"/>
              </a:rPr>
              <a:t>air</a:t>
            </a:r>
            <a:r>
              <a:rPr lang="de-DE" dirty="0" smtClean="0">
                <a:solidFill>
                  <a:schemeClr val="accent2"/>
                </a:solidFill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de-DE" dirty="0" err="1" smtClean="0">
                <a:solidFill>
                  <a:schemeClr val="accent2"/>
                </a:solidFill>
                <a:ea typeface="Arial Unicode MS" pitchFamily="34" charset="-128"/>
                <a:cs typeface="Arial Unicode MS" pitchFamily="34" charset="-128"/>
              </a:rPr>
              <a:t>cooling</a:t>
            </a:r>
            <a:endParaRPr lang="de-DE" dirty="0" smtClean="0">
              <a:solidFill>
                <a:schemeClr val="accent2"/>
              </a:solidFill>
              <a:ea typeface="Arial Unicode MS" pitchFamily="34" charset="-128"/>
              <a:cs typeface="Arial Unicode MS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2168375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Line 2"/>
          <p:cNvSpPr>
            <a:spLocks noChangeShapeType="1"/>
          </p:cNvSpPr>
          <p:nvPr/>
        </p:nvSpPr>
        <p:spPr bwMode="auto">
          <a:xfrm>
            <a:off x="323850" y="765175"/>
            <a:ext cx="8496300" cy="0"/>
          </a:xfrm>
          <a:prstGeom prst="line">
            <a:avLst/>
          </a:prstGeom>
          <a:noFill/>
          <a:ln w="38100" cmpd="dbl">
            <a:solidFill>
              <a:srgbClr val="00589C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8195" name="Line 3"/>
          <p:cNvSpPr>
            <a:spLocks noChangeShapeType="1"/>
          </p:cNvSpPr>
          <p:nvPr/>
        </p:nvSpPr>
        <p:spPr bwMode="auto">
          <a:xfrm>
            <a:off x="323850" y="6524625"/>
            <a:ext cx="8496300" cy="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8196" name="Text Box 4"/>
          <p:cNvSpPr txBox="1">
            <a:spLocks noChangeArrowheads="1"/>
          </p:cNvSpPr>
          <p:nvPr/>
        </p:nvSpPr>
        <p:spPr bwMode="auto">
          <a:xfrm>
            <a:off x="250825" y="6545263"/>
            <a:ext cx="1800225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 eaLnBrk="0" hangingPunct="0"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 eaLnBrk="0" hangingPunct="0"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 eaLnBrk="0" hangingPunct="0"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 eaLnBrk="0" hangingPunct="0"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eaLnBrk="1" hangingPunct="1"/>
            <a:r>
              <a:rPr lang="de-DE" sz="1200">
                <a:solidFill>
                  <a:srgbClr val="808080"/>
                </a:solidFill>
              </a:rPr>
              <a:t>Gero Kube, DESY / MDI</a:t>
            </a:r>
            <a:endParaRPr lang="en-GB" sz="1200">
              <a:solidFill>
                <a:srgbClr val="808080"/>
              </a:solidFill>
            </a:endParaRPr>
          </a:p>
        </p:txBody>
      </p:sp>
      <p:pic>
        <p:nvPicPr>
          <p:cNvPr id="8198" name="Picture 6" descr="HG_LOGO_S_RGB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40650" y="585788"/>
            <a:ext cx="1008063" cy="395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9" name="Picture 7" descr="DESY-Logo-cyan-RGB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029575" y="115888"/>
            <a:ext cx="563563" cy="563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" name="Text Box 22"/>
          <p:cNvSpPr txBox="1">
            <a:spLocks noChangeArrowheads="1"/>
          </p:cNvSpPr>
          <p:nvPr/>
        </p:nvSpPr>
        <p:spPr bwMode="auto">
          <a:xfrm>
            <a:off x="5148263" y="6524625"/>
            <a:ext cx="3744912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 eaLnBrk="0" hangingPunct="0"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 eaLnBrk="0" hangingPunct="0"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 eaLnBrk="0" hangingPunct="0"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 eaLnBrk="0" hangingPunct="0"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algn="r" eaLnBrk="1" hangingPunct="1"/>
            <a:r>
              <a:rPr lang="de-DE" sz="1200" dirty="0" smtClean="0">
                <a:solidFill>
                  <a:srgbClr val="808080"/>
                </a:solidFill>
              </a:rPr>
              <a:t>DEELS 2014 Workshop @ ESRF, 12.05.2014</a:t>
            </a:r>
            <a:endParaRPr lang="en-GB" sz="1200" dirty="0">
              <a:solidFill>
                <a:srgbClr val="808080"/>
              </a:solidFill>
            </a:endParaRPr>
          </a:p>
        </p:txBody>
      </p:sp>
      <p:sp>
        <p:nvSpPr>
          <p:cNvPr id="31" name="Rectangle 8"/>
          <p:cNvSpPr>
            <a:spLocks noChangeArrowheads="1"/>
          </p:cNvSpPr>
          <p:nvPr/>
        </p:nvSpPr>
        <p:spPr bwMode="auto">
          <a:xfrm>
            <a:off x="395288" y="963960"/>
            <a:ext cx="2736552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  <a:spcAft>
                <a:spcPts val="1200"/>
              </a:spcAft>
              <a:buFont typeface="Wingdings" pitchFamily="2" charset="2"/>
              <a:buBlip>
                <a:blip r:embed="rId5"/>
              </a:buBlip>
            </a:pPr>
            <a:r>
              <a:rPr lang="en-US" dirty="0">
                <a:solidFill>
                  <a:srgbClr val="0000FF"/>
                </a:solidFill>
              </a:rPr>
              <a:t>  </a:t>
            </a:r>
            <a:r>
              <a:rPr lang="en-US" dirty="0" smtClean="0">
                <a:solidFill>
                  <a:srgbClr val="0000FF"/>
                </a:solidFill>
              </a:rPr>
              <a:t>thermal simulations with CST</a:t>
            </a:r>
            <a:endParaRPr lang="en-US" dirty="0">
              <a:solidFill>
                <a:srgbClr val="0000FF"/>
              </a:solidFill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309889" y="1196752"/>
            <a:ext cx="4582591" cy="2681797"/>
          </a:xfrm>
          <a:prstGeom prst="rect">
            <a:avLst/>
          </a:prstGeom>
        </p:spPr>
      </p:pic>
      <p:sp>
        <p:nvSpPr>
          <p:cNvPr id="12" name="Rectangle 5"/>
          <p:cNvSpPr>
            <a:spLocks noGrp="1" noChangeArrowheads="1"/>
          </p:cNvSpPr>
          <p:nvPr>
            <p:ph type="title"/>
          </p:nvPr>
        </p:nvSpPr>
        <p:spPr>
          <a:xfrm>
            <a:off x="395288" y="188913"/>
            <a:ext cx="7489080" cy="647700"/>
          </a:xfrm>
          <a:noFill/>
        </p:spPr>
        <p:txBody>
          <a:bodyPr/>
          <a:lstStyle/>
          <a:p>
            <a:pPr algn="l" eaLnBrk="1" hangingPunct="1"/>
            <a:r>
              <a:rPr lang="de-DE" sz="3200" dirty="0" smtClean="0">
                <a:solidFill>
                  <a:srgbClr val="003E6E"/>
                </a:solidFill>
                <a:latin typeface="Comic Sans MS" pitchFamily="66" charset="0"/>
              </a:rPr>
              <a:t>In-</a:t>
            </a:r>
            <a:r>
              <a:rPr lang="de-DE" sz="3200" dirty="0" err="1" smtClean="0">
                <a:solidFill>
                  <a:srgbClr val="003E6E"/>
                </a:solidFill>
                <a:latin typeface="Comic Sans MS" pitchFamily="66" charset="0"/>
              </a:rPr>
              <a:t>Flange</a:t>
            </a:r>
            <a:r>
              <a:rPr lang="de-DE" sz="3200" dirty="0" smtClean="0">
                <a:solidFill>
                  <a:srgbClr val="003E6E"/>
                </a:solidFill>
                <a:latin typeface="Comic Sans MS" pitchFamily="66" charset="0"/>
              </a:rPr>
              <a:t> FCTs</a:t>
            </a:r>
            <a:endParaRPr lang="en-GB" sz="3200" dirty="0" smtClean="0">
              <a:solidFill>
                <a:srgbClr val="003E6E"/>
              </a:solidFill>
              <a:latin typeface="Comic Sans MS" pitchFamily="66" charset="0"/>
            </a:endParaRPr>
          </a:p>
        </p:txBody>
      </p:sp>
      <p:sp>
        <p:nvSpPr>
          <p:cNvPr id="13" name="Text Box 4"/>
          <p:cNvSpPr txBox="1">
            <a:spLocks noChangeArrowheads="1"/>
          </p:cNvSpPr>
          <p:nvPr/>
        </p:nvSpPr>
        <p:spPr bwMode="auto">
          <a:xfrm>
            <a:off x="682873" y="1268760"/>
            <a:ext cx="2376959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 eaLnBrk="0" hangingPunct="0"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 eaLnBrk="0" hangingPunct="0"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 eaLnBrk="0" hangingPunct="0"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 eaLnBrk="0" hangingPunct="0"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eaLnBrk="1" hangingPunct="1"/>
            <a:r>
              <a:rPr lang="de-DE" sz="1200" dirty="0" err="1" smtClean="0">
                <a:solidFill>
                  <a:schemeClr val="bg2"/>
                </a:solidFill>
              </a:rPr>
              <a:t>courtesy</a:t>
            </a:r>
            <a:r>
              <a:rPr lang="de-DE" sz="1200" dirty="0" smtClean="0">
                <a:solidFill>
                  <a:schemeClr val="bg2"/>
                </a:solidFill>
              </a:rPr>
              <a:t>:   D. </a:t>
            </a:r>
            <a:r>
              <a:rPr lang="de-DE" sz="1200" dirty="0" err="1" smtClean="0">
                <a:solidFill>
                  <a:schemeClr val="bg2"/>
                </a:solidFill>
              </a:rPr>
              <a:t>Lipka</a:t>
            </a:r>
            <a:r>
              <a:rPr lang="de-DE" sz="1200" dirty="0" smtClean="0">
                <a:solidFill>
                  <a:schemeClr val="bg2"/>
                </a:solidFill>
              </a:rPr>
              <a:t> (DESY/MDI)</a:t>
            </a:r>
          </a:p>
        </p:txBody>
      </p:sp>
      <p:sp>
        <p:nvSpPr>
          <p:cNvPr id="15" name="Text Box 47"/>
          <p:cNvSpPr txBox="1">
            <a:spLocks noChangeArrowheads="1"/>
          </p:cNvSpPr>
          <p:nvPr/>
        </p:nvSpPr>
        <p:spPr bwMode="auto">
          <a:xfrm>
            <a:off x="467493" y="1628800"/>
            <a:ext cx="4104507" cy="25699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buFontTx/>
              <a:buBlip>
                <a:blip r:embed="rId7"/>
              </a:buBlip>
            </a:pPr>
            <a:r>
              <a:rPr lang="de-DE" sz="1400" dirty="0">
                <a:solidFill>
                  <a:schemeClr val="accent2"/>
                </a:solidFill>
                <a:ea typeface="Arial Unicode MS" pitchFamily="34" charset="-128"/>
                <a:cs typeface="Arial Unicode MS" pitchFamily="34" charset="-128"/>
              </a:rPr>
              <a:t>  </a:t>
            </a:r>
            <a:r>
              <a:rPr lang="de-DE" sz="1400" dirty="0" smtClean="0">
                <a:solidFill>
                  <a:schemeClr val="accent2"/>
                </a:solidFill>
                <a:ea typeface="Arial Unicode MS" pitchFamily="34" charset="-128"/>
                <a:cs typeface="Arial Unicode MS" pitchFamily="34" charset="-128"/>
              </a:rPr>
              <a:t>high thermal </a:t>
            </a:r>
            <a:r>
              <a:rPr lang="de-DE" sz="1400" dirty="0" err="1" smtClean="0">
                <a:solidFill>
                  <a:schemeClr val="accent2"/>
                </a:solidFill>
                <a:ea typeface="Arial Unicode MS" pitchFamily="34" charset="-128"/>
                <a:cs typeface="Arial Unicode MS" pitchFamily="34" charset="-128"/>
              </a:rPr>
              <a:t>losses</a:t>
            </a:r>
            <a:r>
              <a:rPr lang="de-DE" sz="1400" dirty="0" smtClean="0">
                <a:solidFill>
                  <a:schemeClr val="accent2"/>
                </a:solidFill>
                <a:ea typeface="Arial Unicode MS" pitchFamily="34" charset="-128"/>
                <a:cs typeface="Arial Unicode MS" pitchFamily="34" charset="-128"/>
              </a:rPr>
              <a:t> in 40 </a:t>
            </a:r>
            <a:r>
              <a:rPr lang="de-DE" sz="1400" dirty="0" err="1" smtClean="0">
                <a:solidFill>
                  <a:schemeClr val="accent2"/>
                </a:solidFill>
                <a:ea typeface="Arial Unicode MS" pitchFamily="34" charset="-128"/>
                <a:cs typeface="Arial Unicode MS" pitchFamily="34" charset="-128"/>
              </a:rPr>
              <a:t>bunch</a:t>
            </a:r>
            <a:r>
              <a:rPr lang="de-DE" sz="1400" dirty="0">
                <a:solidFill>
                  <a:schemeClr val="accent2"/>
                </a:solidFill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de-DE" sz="1400" dirty="0" err="1" smtClean="0">
                <a:solidFill>
                  <a:schemeClr val="accent2"/>
                </a:solidFill>
                <a:ea typeface="Arial Unicode MS" pitchFamily="34" charset="-128"/>
                <a:cs typeface="Arial Unicode MS" pitchFamily="34" charset="-128"/>
              </a:rPr>
              <a:t>mode</a:t>
            </a:r>
            <a:endParaRPr lang="de-DE" sz="1400" dirty="0">
              <a:ea typeface="Arial Unicode MS" pitchFamily="34" charset="-128"/>
              <a:cs typeface="Arial Unicode MS" pitchFamily="34" charset="-128"/>
            </a:endParaRPr>
          </a:p>
          <a:p>
            <a:pPr eaLnBrk="1" hangingPunct="1"/>
            <a:r>
              <a:rPr lang="de-DE" sz="1400" dirty="0" smtClean="0">
                <a:ea typeface="Arial Unicode MS" pitchFamily="34" charset="-128"/>
                <a:cs typeface="Arial Unicode MS" pitchFamily="34" charset="-128"/>
              </a:rPr>
              <a:t>         →      transient </a:t>
            </a:r>
            <a:r>
              <a:rPr lang="de-DE" sz="1400" dirty="0" err="1" smtClean="0">
                <a:ea typeface="Arial Unicode MS" pitchFamily="34" charset="-128"/>
                <a:cs typeface="Arial Unicode MS" pitchFamily="34" charset="-128"/>
              </a:rPr>
              <a:t>effects</a:t>
            </a:r>
            <a:endParaRPr lang="de-DE" sz="1400" dirty="0" smtClean="0">
              <a:ea typeface="Arial Unicode MS" pitchFamily="34" charset="-128"/>
              <a:cs typeface="Arial Unicode MS" pitchFamily="34" charset="-128"/>
            </a:endParaRPr>
          </a:p>
          <a:p>
            <a:pPr eaLnBrk="1" hangingPunct="1">
              <a:buFontTx/>
              <a:buBlip>
                <a:blip r:embed="rId7"/>
              </a:buBlip>
            </a:pPr>
            <a:r>
              <a:rPr lang="de-DE" sz="1400" dirty="0"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de-DE" sz="1400" dirty="0" smtClean="0"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de-DE" sz="1400" dirty="0" smtClean="0">
                <a:solidFill>
                  <a:schemeClr val="accent2"/>
                </a:solidFill>
                <a:ea typeface="Arial Unicode MS" pitchFamily="34" charset="-128"/>
                <a:cs typeface="Arial Unicode MS" pitchFamily="34" charset="-128"/>
              </a:rPr>
              <a:t>dominant </a:t>
            </a:r>
            <a:r>
              <a:rPr lang="de-DE" sz="1400" dirty="0" err="1" smtClean="0">
                <a:solidFill>
                  <a:schemeClr val="accent2"/>
                </a:solidFill>
                <a:ea typeface="Arial Unicode MS" pitchFamily="34" charset="-128"/>
                <a:cs typeface="Arial Unicode MS" pitchFamily="34" charset="-128"/>
              </a:rPr>
              <a:t>mode</a:t>
            </a:r>
            <a:endParaRPr lang="de-DE" sz="1400" dirty="0" smtClean="0">
              <a:solidFill>
                <a:schemeClr val="accent2"/>
              </a:solidFill>
              <a:ea typeface="Arial Unicode MS" pitchFamily="34" charset="-128"/>
              <a:cs typeface="Arial Unicode MS" pitchFamily="34" charset="-128"/>
            </a:endParaRPr>
          </a:p>
          <a:p>
            <a:pPr eaLnBrk="1" hangingPunct="1"/>
            <a:r>
              <a:rPr lang="de-DE" sz="1400" dirty="0" smtClean="0">
                <a:solidFill>
                  <a:schemeClr val="accent2"/>
                </a:solidFill>
                <a:ea typeface="Arial Unicode MS" pitchFamily="34" charset="-128"/>
                <a:cs typeface="Arial Unicode MS" pitchFamily="34" charset="-128"/>
              </a:rPr>
              <a:t>         </a:t>
            </a:r>
            <a:r>
              <a:rPr lang="de-DE" sz="1400" dirty="0" smtClean="0">
                <a:ea typeface="Arial Unicode MS" pitchFamily="34" charset="-128"/>
                <a:cs typeface="Arial Unicode MS" pitchFamily="34" charset="-128"/>
              </a:rPr>
              <a:t>→      </a:t>
            </a:r>
            <a:r>
              <a:rPr lang="de-DE" sz="1400" dirty="0" err="1" smtClean="0">
                <a:ea typeface="Arial Unicode MS" pitchFamily="34" charset="-128"/>
                <a:cs typeface="Arial Unicode MS" pitchFamily="34" charset="-128"/>
              </a:rPr>
              <a:t>leaking</a:t>
            </a:r>
            <a:r>
              <a:rPr lang="de-DE" sz="1400" dirty="0" smtClean="0"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de-DE" sz="1400" dirty="0" err="1" smtClean="0">
                <a:ea typeface="Arial Unicode MS" pitchFamily="34" charset="-128"/>
                <a:cs typeface="Arial Unicode MS" pitchFamily="34" charset="-128"/>
              </a:rPr>
              <a:t>through</a:t>
            </a:r>
            <a:r>
              <a:rPr lang="de-DE" sz="1400" dirty="0" smtClean="0">
                <a:ea typeface="Arial Unicode MS" pitchFamily="34" charset="-128"/>
                <a:cs typeface="Arial Unicode MS" pitchFamily="34" charset="-128"/>
              </a:rPr>
              <a:t> FCT </a:t>
            </a:r>
            <a:r>
              <a:rPr lang="de-DE" sz="1400" dirty="0" err="1" smtClean="0">
                <a:ea typeface="Arial Unicode MS" pitchFamily="34" charset="-128"/>
                <a:cs typeface="Arial Unicode MS" pitchFamily="34" charset="-128"/>
              </a:rPr>
              <a:t>gap</a:t>
            </a:r>
            <a:r>
              <a:rPr lang="de-DE" sz="1400" dirty="0" smtClean="0">
                <a:ea typeface="Arial Unicode MS" pitchFamily="34" charset="-128"/>
                <a:cs typeface="Arial Unicode MS" pitchFamily="34" charset="-128"/>
              </a:rPr>
              <a:t>  </a:t>
            </a:r>
          </a:p>
          <a:p>
            <a:pPr eaLnBrk="1" hangingPunct="1"/>
            <a:r>
              <a:rPr lang="de-DE" sz="1400" dirty="0" smtClean="0">
                <a:solidFill>
                  <a:schemeClr val="accent2"/>
                </a:solidFill>
                <a:ea typeface="Arial Unicode MS" pitchFamily="34" charset="-128"/>
                <a:cs typeface="Arial Unicode MS" pitchFamily="34" charset="-128"/>
              </a:rPr>
              <a:t>         </a:t>
            </a:r>
            <a:r>
              <a:rPr lang="de-DE" sz="1400" dirty="0">
                <a:ea typeface="Arial Unicode MS" pitchFamily="34" charset="-128"/>
                <a:cs typeface="Arial Unicode MS" pitchFamily="34" charset="-128"/>
              </a:rPr>
              <a:t>→   </a:t>
            </a:r>
            <a:r>
              <a:rPr lang="de-DE" sz="1400" dirty="0" smtClean="0">
                <a:ea typeface="Arial Unicode MS" pitchFamily="34" charset="-128"/>
                <a:cs typeface="Arial Unicode MS" pitchFamily="34" charset="-128"/>
              </a:rPr>
              <a:t>   power </a:t>
            </a:r>
            <a:r>
              <a:rPr lang="de-DE" sz="1400" dirty="0" err="1" smtClean="0">
                <a:ea typeface="Arial Unicode MS" pitchFamily="34" charset="-128"/>
                <a:cs typeface="Arial Unicode MS" pitchFamily="34" charset="-128"/>
              </a:rPr>
              <a:t>deposition</a:t>
            </a:r>
            <a:r>
              <a:rPr lang="de-DE" sz="1400" dirty="0" smtClean="0">
                <a:ea typeface="Arial Unicode MS" pitchFamily="34" charset="-128"/>
                <a:cs typeface="Arial Unicode MS" pitchFamily="34" charset="-128"/>
              </a:rPr>
              <a:t> in </a:t>
            </a:r>
            <a:r>
              <a:rPr lang="de-DE" sz="1400" dirty="0" err="1" smtClean="0">
                <a:ea typeface="Arial Unicode MS" pitchFamily="34" charset="-128"/>
                <a:cs typeface="Arial Unicode MS" pitchFamily="34" charset="-128"/>
              </a:rPr>
              <a:t>thermally</a:t>
            </a:r>
            <a:r>
              <a:rPr lang="de-DE" sz="1400" dirty="0" smtClean="0">
                <a:ea typeface="Arial Unicode MS" pitchFamily="34" charset="-128"/>
                <a:cs typeface="Arial Unicode MS" pitchFamily="34" charset="-128"/>
              </a:rPr>
              <a:t> </a:t>
            </a:r>
          </a:p>
          <a:p>
            <a:pPr eaLnBrk="1" hangingPunct="1"/>
            <a:r>
              <a:rPr lang="de-DE" sz="1400" dirty="0">
                <a:solidFill>
                  <a:srgbClr val="C00000"/>
                </a:solidFill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de-DE" sz="1400" dirty="0" smtClean="0">
                <a:solidFill>
                  <a:srgbClr val="C00000"/>
                </a:solidFill>
                <a:ea typeface="Arial Unicode MS" pitchFamily="34" charset="-128"/>
                <a:cs typeface="Arial Unicode MS" pitchFamily="34" charset="-128"/>
              </a:rPr>
              <a:t>                  </a:t>
            </a:r>
            <a:r>
              <a:rPr lang="de-DE" sz="1400" dirty="0" err="1" smtClean="0">
                <a:ea typeface="Arial Unicode MS" pitchFamily="34" charset="-128"/>
                <a:cs typeface="Arial Unicode MS" pitchFamily="34" charset="-128"/>
              </a:rPr>
              <a:t>isolated</a:t>
            </a:r>
            <a:r>
              <a:rPr lang="de-DE" sz="1400" dirty="0" smtClean="0"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de-DE" sz="1400" dirty="0" err="1" smtClean="0">
                <a:ea typeface="Arial Unicode MS" pitchFamily="34" charset="-128"/>
                <a:cs typeface="Arial Unicode MS" pitchFamily="34" charset="-128"/>
              </a:rPr>
              <a:t>core</a:t>
            </a:r>
            <a:endParaRPr lang="de-DE" sz="1400" dirty="0" smtClean="0">
              <a:ea typeface="Arial Unicode MS" pitchFamily="34" charset="-128"/>
              <a:cs typeface="Arial Unicode MS" pitchFamily="34" charset="-128"/>
            </a:endParaRPr>
          </a:p>
          <a:p>
            <a:pPr eaLnBrk="1" hangingPunct="1">
              <a:buBlip>
                <a:blip r:embed="rId7"/>
              </a:buBlip>
            </a:pPr>
            <a:r>
              <a:rPr lang="de-DE" sz="1400" dirty="0">
                <a:solidFill>
                  <a:schemeClr val="accent2"/>
                </a:solidFill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de-DE" sz="1400" dirty="0" smtClean="0">
                <a:solidFill>
                  <a:schemeClr val="accent2"/>
                </a:solidFill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de-DE" sz="1400" dirty="0" err="1" smtClean="0">
                <a:solidFill>
                  <a:schemeClr val="accent2"/>
                </a:solidFill>
                <a:ea typeface="Arial Unicode MS" pitchFamily="34" charset="-128"/>
                <a:cs typeface="Arial Unicode MS" pitchFamily="34" charset="-128"/>
              </a:rPr>
              <a:t>temperatures</a:t>
            </a:r>
            <a:r>
              <a:rPr lang="de-DE" sz="1400" dirty="0" smtClean="0">
                <a:solidFill>
                  <a:schemeClr val="accent2"/>
                </a:solidFill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de-DE" sz="1400" dirty="0" err="1" smtClean="0">
                <a:solidFill>
                  <a:schemeClr val="accent2"/>
                </a:solidFill>
                <a:ea typeface="Arial Unicode MS" pitchFamily="34" charset="-128"/>
                <a:cs typeface="Arial Unicode MS" pitchFamily="34" charset="-128"/>
              </a:rPr>
              <a:t>between</a:t>
            </a:r>
            <a:r>
              <a:rPr lang="de-DE" sz="1400" dirty="0" smtClean="0">
                <a:solidFill>
                  <a:schemeClr val="accent2"/>
                </a:solidFill>
                <a:ea typeface="Arial Unicode MS" pitchFamily="34" charset="-128"/>
                <a:cs typeface="Arial Unicode MS" pitchFamily="34" charset="-128"/>
              </a:rPr>
              <a:t> 100°C </a:t>
            </a:r>
            <a:r>
              <a:rPr lang="de-DE" sz="1400" dirty="0" err="1" smtClean="0">
                <a:solidFill>
                  <a:schemeClr val="accent2"/>
                </a:solidFill>
                <a:ea typeface="Arial Unicode MS" pitchFamily="34" charset="-128"/>
                <a:cs typeface="Arial Unicode MS" pitchFamily="34" charset="-128"/>
              </a:rPr>
              <a:t>and</a:t>
            </a:r>
            <a:r>
              <a:rPr lang="de-DE" sz="1400" dirty="0" smtClean="0">
                <a:solidFill>
                  <a:schemeClr val="accent2"/>
                </a:solidFill>
                <a:ea typeface="Arial Unicode MS" pitchFamily="34" charset="-128"/>
                <a:cs typeface="Arial Unicode MS" pitchFamily="34" charset="-128"/>
              </a:rPr>
              <a:t> 200°C  </a:t>
            </a:r>
            <a:r>
              <a:rPr lang="de-DE" sz="1400" dirty="0" err="1" smtClean="0">
                <a:solidFill>
                  <a:schemeClr val="accent2"/>
                </a:solidFill>
                <a:ea typeface="Arial Unicode MS" pitchFamily="34" charset="-128"/>
                <a:cs typeface="Arial Unicode MS" pitchFamily="34" charset="-128"/>
              </a:rPr>
              <a:t>possible</a:t>
            </a:r>
            <a:endParaRPr lang="de-DE" sz="1400" dirty="0" smtClean="0">
              <a:solidFill>
                <a:schemeClr val="accent2"/>
              </a:solidFill>
              <a:ea typeface="Arial Unicode MS" pitchFamily="34" charset="-128"/>
              <a:cs typeface="Arial Unicode MS" pitchFamily="34" charset="-128"/>
            </a:endParaRPr>
          </a:p>
          <a:p>
            <a:pPr eaLnBrk="1" hangingPunct="1"/>
            <a:r>
              <a:rPr lang="de-DE" sz="1400" dirty="0" smtClean="0">
                <a:solidFill>
                  <a:schemeClr val="accent2"/>
                </a:solidFill>
                <a:ea typeface="Arial Unicode MS" pitchFamily="34" charset="-128"/>
                <a:cs typeface="Arial Unicode MS" pitchFamily="34" charset="-128"/>
              </a:rPr>
              <a:t>         </a:t>
            </a:r>
            <a:r>
              <a:rPr lang="de-DE" sz="1400" dirty="0" smtClean="0">
                <a:ea typeface="Arial Unicode MS" pitchFamily="34" charset="-128"/>
                <a:cs typeface="Arial Unicode MS" pitchFamily="34" charset="-128"/>
              </a:rPr>
              <a:t>→      </a:t>
            </a:r>
            <a:r>
              <a:rPr lang="de-DE" sz="1400" dirty="0" err="1" smtClean="0">
                <a:ea typeface="Arial Unicode MS" pitchFamily="34" charset="-128"/>
                <a:cs typeface="Arial Unicode MS" pitchFamily="34" charset="-128"/>
              </a:rPr>
              <a:t>depending</a:t>
            </a:r>
            <a:r>
              <a:rPr lang="de-DE" sz="1400" dirty="0" smtClean="0">
                <a:ea typeface="Arial Unicode MS" pitchFamily="34" charset="-128"/>
                <a:cs typeface="Arial Unicode MS" pitchFamily="34" charset="-128"/>
              </a:rPr>
              <a:t> on thermal </a:t>
            </a:r>
            <a:r>
              <a:rPr lang="de-DE" sz="1400" dirty="0" err="1" smtClean="0">
                <a:ea typeface="Arial Unicode MS" pitchFamily="34" charset="-128"/>
                <a:cs typeface="Arial Unicode MS" pitchFamily="34" charset="-128"/>
              </a:rPr>
              <a:t>coupling</a:t>
            </a:r>
            <a:endParaRPr lang="de-DE" sz="1400" dirty="0" smtClean="0">
              <a:ea typeface="Arial Unicode MS" pitchFamily="34" charset="-128"/>
              <a:cs typeface="Arial Unicode MS" pitchFamily="34" charset="-128"/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395536" y="4348336"/>
            <a:ext cx="8239760" cy="1953470"/>
            <a:chOff x="395536" y="4348336"/>
            <a:chExt cx="8239760" cy="1953470"/>
          </a:xfrm>
        </p:grpSpPr>
        <p:sp>
          <p:nvSpPr>
            <p:cNvPr id="16" name="Rectangle 8"/>
            <p:cNvSpPr>
              <a:spLocks noChangeArrowheads="1"/>
            </p:cNvSpPr>
            <p:nvPr/>
          </p:nvSpPr>
          <p:spPr bwMode="auto">
            <a:xfrm>
              <a:off x="395536" y="4348336"/>
              <a:ext cx="3744416" cy="3048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0"/>
                </a:spcBef>
                <a:spcAft>
                  <a:spcPts val="1200"/>
                </a:spcAft>
                <a:buFont typeface="Wingdings" pitchFamily="2" charset="2"/>
                <a:buBlip>
                  <a:blip r:embed="rId5"/>
                </a:buBlip>
              </a:pPr>
              <a:r>
                <a:rPr lang="en-US" dirty="0">
                  <a:solidFill>
                    <a:srgbClr val="0000FF"/>
                  </a:solidFill>
                </a:rPr>
                <a:t>  </a:t>
              </a:r>
              <a:r>
                <a:rPr lang="en-US" dirty="0" smtClean="0">
                  <a:solidFill>
                    <a:srgbClr val="0000FF"/>
                  </a:solidFill>
                </a:rPr>
                <a:t>monitor improvements </a:t>
              </a:r>
              <a:r>
                <a:rPr lang="en-US" dirty="0">
                  <a:solidFill>
                    <a:srgbClr val="0000FF"/>
                  </a:solidFill>
                </a:rPr>
                <a:t>(</a:t>
              </a:r>
              <a:r>
                <a:rPr lang="en-US" dirty="0" err="1" smtClean="0">
                  <a:solidFill>
                    <a:srgbClr val="0000FF"/>
                  </a:solidFill>
                </a:rPr>
                <a:t>Bergoz</a:t>
              </a:r>
              <a:r>
                <a:rPr lang="en-US" dirty="0" smtClean="0">
                  <a:solidFill>
                    <a:srgbClr val="0000FF"/>
                  </a:solidFill>
                </a:rPr>
                <a:t>)</a:t>
              </a:r>
              <a:endParaRPr lang="en-US" dirty="0">
                <a:solidFill>
                  <a:srgbClr val="0000FF"/>
                </a:solidFill>
              </a:endParaRPr>
            </a:p>
          </p:txBody>
        </p:sp>
        <p:sp>
          <p:nvSpPr>
            <p:cNvPr id="17" name="Text Box 47"/>
            <p:cNvSpPr txBox="1">
              <a:spLocks noChangeArrowheads="1"/>
            </p:cNvSpPr>
            <p:nvPr/>
          </p:nvSpPr>
          <p:spPr bwMode="auto">
            <a:xfrm>
              <a:off x="467493" y="4701368"/>
              <a:ext cx="4104507" cy="160043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hangingPunct="1">
                <a:buFontTx/>
                <a:buBlip>
                  <a:blip r:embed="rId7"/>
                </a:buBlip>
              </a:pPr>
              <a:r>
                <a:rPr lang="de-DE" sz="1400" dirty="0">
                  <a:solidFill>
                    <a:schemeClr val="accent2"/>
                  </a:solidFill>
                  <a:ea typeface="Arial Unicode MS" pitchFamily="34" charset="-128"/>
                  <a:cs typeface="Arial Unicode MS" pitchFamily="34" charset="-128"/>
                </a:rPr>
                <a:t>  </a:t>
              </a:r>
              <a:r>
                <a:rPr lang="de-DE" sz="1400" dirty="0" err="1" smtClean="0">
                  <a:solidFill>
                    <a:schemeClr val="accent2"/>
                  </a:solidFill>
                  <a:ea typeface="Arial Unicode MS" pitchFamily="34" charset="-128"/>
                  <a:cs typeface="Arial Unicode MS" pitchFamily="34" charset="-128"/>
                </a:rPr>
                <a:t>replacement</a:t>
              </a:r>
              <a:r>
                <a:rPr lang="de-DE" sz="1400" dirty="0" smtClean="0">
                  <a:solidFill>
                    <a:schemeClr val="accent2"/>
                  </a:solidFill>
                  <a:ea typeface="Arial Unicode MS" pitchFamily="34" charset="-128"/>
                  <a:cs typeface="Arial Unicode MS" pitchFamily="34" charset="-128"/>
                </a:rPr>
                <a:t> </a:t>
              </a:r>
              <a:r>
                <a:rPr lang="de-DE" sz="1400" dirty="0" err="1" smtClean="0">
                  <a:solidFill>
                    <a:schemeClr val="accent2"/>
                  </a:solidFill>
                  <a:ea typeface="Arial Unicode MS" pitchFamily="34" charset="-128"/>
                  <a:cs typeface="Arial Unicode MS" pitchFamily="34" charset="-128"/>
                </a:rPr>
                <a:t>of</a:t>
              </a:r>
              <a:r>
                <a:rPr lang="de-DE" sz="1400" dirty="0" smtClean="0">
                  <a:solidFill>
                    <a:schemeClr val="accent2"/>
                  </a:solidFill>
                  <a:ea typeface="Arial Unicode MS" pitchFamily="34" charset="-128"/>
                  <a:cs typeface="Arial Unicode MS" pitchFamily="34" charset="-128"/>
                </a:rPr>
                <a:t> </a:t>
              </a:r>
              <a:r>
                <a:rPr lang="de-DE" sz="1400" dirty="0" err="1" smtClean="0">
                  <a:solidFill>
                    <a:schemeClr val="accent2"/>
                  </a:solidFill>
                  <a:ea typeface="Arial Unicode MS" pitchFamily="34" charset="-128"/>
                  <a:cs typeface="Arial Unicode MS" pitchFamily="34" charset="-128"/>
                </a:rPr>
                <a:t>magnet</a:t>
              </a:r>
              <a:r>
                <a:rPr lang="de-DE" sz="1400" dirty="0" smtClean="0">
                  <a:solidFill>
                    <a:schemeClr val="accent2"/>
                  </a:solidFill>
                  <a:ea typeface="Arial Unicode MS" pitchFamily="34" charset="-128"/>
                  <a:cs typeface="Arial Unicode MS" pitchFamily="34" charset="-128"/>
                </a:rPr>
                <a:t> </a:t>
              </a:r>
              <a:r>
                <a:rPr lang="de-DE" sz="1400" dirty="0" err="1" smtClean="0">
                  <a:solidFill>
                    <a:schemeClr val="accent2"/>
                  </a:solidFill>
                  <a:ea typeface="Arial Unicode MS" pitchFamily="34" charset="-128"/>
                  <a:cs typeface="Arial Unicode MS" pitchFamily="34" charset="-128"/>
                </a:rPr>
                <a:t>core</a:t>
              </a:r>
              <a:r>
                <a:rPr lang="de-DE" sz="1400" dirty="0" smtClean="0">
                  <a:solidFill>
                    <a:schemeClr val="accent2"/>
                  </a:solidFill>
                  <a:ea typeface="Arial Unicode MS" pitchFamily="34" charset="-128"/>
                  <a:cs typeface="Arial Unicode MS" pitchFamily="34" charset="-128"/>
                </a:rPr>
                <a:t> </a:t>
              </a:r>
              <a:endParaRPr lang="de-DE" sz="1400" dirty="0">
                <a:ea typeface="Arial Unicode MS" pitchFamily="34" charset="-128"/>
                <a:cs typeface="Arial Unicode MS" pitchFamily="34" charset="-128"/>
              </a:endParaRPr>
            </a:p>
            <a:p>
              <a:pPr eaLnBrk="1" hangingPunct="1"/>
              <a:r>
                <a:rPr lang="de-DE" sz="1400" dirty="0" smtClean="0">
                  <a:ea typeface="Arial Unicode MS" pitchFamily="34" charset="-128"/>
                  <a:cs typeface="Arial Unicode MS" pitchFamily="34" charset="-128"/>
                </a:rPr>
                <a:t>         →      material </a:t>
              </a:r>
              <a:r>
                <a:rPr lang="de-DE" sz="1400" dirty="0" err="1" smtClean="0">
                  <a:ea typeface="Arial Unicode MS" pitchFamily="34" charset="-128"/>
                  <a:cs typeface="Arial Unicode MS" pitchFamily="34" charset="-128"/>
                </a:rPr>
                <a:t>with</a:t>
              </a:r>
              <a:r>
                <a:rPr lang="de-DE" sz="1400" dirty="0" smtClean="0">
                  <a:ea typeface="Arial Unicode MS" pitchFamily="34" charset="-128"/>
                  <a:cs typeface="Arial Unicode MS" pitchFamily="34" charset="-128"/>
                </a:rPr>
                <a:t> </a:t>
              </a:r>
              <a:r>
                <a:rPr lang="de-DE" sz="1400" dirty="0" err="1" smtClean="0">
                  <a:ea typeface="Arial Unicode MS" pitchFamily="34" charset="-128"/>
                  <a:cs typeface="Arial Unicode MS" pitchFamily="34" charset="-128"/>
                </a:rPr>
                <a:t>higher</a:t>
              </a:r>
              <a:r>
                <a:rPr lang="de-DE" sz="1400" dirty="0" smtClean="0">
                  <a:ea typeface="Arial Unicode MS" pitchFamily="34" charset="-128"/>
                  <a:cs typeface="Arial Unicode MS" pitchFamily="34" charset="-128"/>
                </a:rPr>
                <a:t> Curie </a:t>
              </a:r>
              <a:r>
                <a:rPr lang="de-DE" sz="1400" dirty="0" err="1" smtClean="0">
                  <a:ea typeface="Arial Unicode MS" pitchFamily="34" charset="-128"/>
                  <a:cs typeface="Arial Unicode MS" pitchFamily="34" charset="-128"/>
                </a:rPr>
                <a:t>temperature</a:t>
              </a:r>
              <a:endParaRPr lang="de-DE" sz="1400" dirty="0" smtClean="0">
                <a:ea typeface="Arial Unicode MS" pitchFamily="34" charset="-128"/>
                <a:cs typeface="Arial Unicode MS" pitchFamily="34" charset="-128"/>
              </a:endParaRPr>
            </a:p>
            <a:p>
              <a:pPr eaLnBrk="1" hangingPunct="1">
                <a:buFontTx/>
                <a:buBlip>
                  <a:blip r:embed="rId7"/>
                </a:buBlip>
              </a:pPr>
              <a:r>
                <a:rPr lang="de-DE" sz="1400" dirty="0">
                  <a:ea typeface="Arial Unicode MS" pitchFamily="34" charset="-128"/>
                  <a:cs typeface="Arial Unicode MS" pitchFamily="34" charset="-128"/>
                </a:rPr>
                <a:t> </a:t>
              </a:r>
              <a:r>
                <a:rPr lang="de-DE" sz="1400" dirty="0" smtClean="0">
                  <a:ea typeface="Arial Unicode MS" pitchFamily="34" charset="-128"/>
                  <a:cs typeface="Arial Unicode MS" pitchFamily="34" charset="-128"/>
                </a:rPr>
                <a:t> </a:t>
              </a:r>
              <a:r>
                <a:rPr lang="de-DE" sz="1400" dirty="0">
                  <a:solidFill>
                    <a:schemeClr val="accent2"/>
                  </a:solidFill>
                  <a:ea typeface="Arial Unicode MS" pitchFamily="34" charset="-128"/>
                  <a:cs typeface="Arial Unicode MS" pitchFamily="34" charset="-128"/>
                </a:rPr>
                <a:t> </a:t>
              </a:r>
              <a:r>
                <a:rPr lang="de-DE" sz="1400" dirty="0" err="1" smtClean="0">
                  <a:solidFill>
                    <a:schemeClr val="accent2"/>
                  </a:solidFill>
                  <a:ea typeface="Arial Unicode MS" pitchFamily="34" charset="-128"/>
                  <a:cs typeface="Arial Unicode MS" pitchFamily="34" charset="-128"/>
                </a:rPr>
                <a:t>better</a:t>
              </a:r>
              <a:r>
                <a:rPr lang="de-DE" sz="1400" dirty="0" smtClean="0">
                  <a:solidFill>
                    <a:schemeClr val="accent2"/>
                  </a:solidFill>
                  <a:ea typeface="Arial Unicode MS" pitchFamily="34" charset="-128"/>
                  <a:cs typeface="Arial Unicode MS" pitchFamily="34" charset="-128"/>
                </a:rPr>
                <a:t> </a:t>
              </a:r>
              <a:r>
                <a:rPr lang="de-DE" sz="1400" dirty="0" err="1" smtClean="0">
                  <a:solidFill>
                    <a:schemeClr val="accent2"/>
                  </a:solidFill>
                  <a:ea typeface="Arial Unicode MS" pitchFamily="34" charset="-128"/>
                  <a:cs typeface="Arial Unicode MS" pitchFamily="34" charset="-128"/>
                </a:rPr>
                <a:t>air</a:t>
              </a:r>
              <a:r>
                <a:rPr lang="de-DE" sz="1400" dirty="0" smtClean="0">
                  <a:solidFill>
                    <a:schemeClr val="accent2"/>
                  </a:solidFill>
                  <a:ea typeface="Arial Unicode MS" pitchFamily="34" charset="-128"/>
                  <a:cs typeface="Arial Unicode MS" pitchFamily="34" charset="-128"/>
                </a:rPr>
                <a:t> </a:t>
              </a:r>
              <a:r>
                <a:rPr lang="de-DE" sz="1400" dirty="0" err="1" smtClean="0">
                  <a:solidFill>
                    <a:schemeClr val="accent2"/>
                  </a:solidFill>
                  <a:ea typeface="Arial Unicode MS" pitchFamily="34" charset="-128"/>
                  <a:cs typeface="Arial Unicode MS" pitchFamily="34" charset="-128"/>
                </a:rPr>
                <a:t>cooling</a:t>
              </a:r>
              <a:r>
                <a:rPr lang="de-DE" sz="1400" dirty="0" smtClean="0">
                  <a:solidFill>
                    <a:schemeClr val="accent2"/>
                  </a:solidFill>
                  <a:ea typeface="Arial Unicode MS" pitchFamily="34" charset="-128"/>
                  <a:cs typeface="Arial Unicode MS" pitchFamily="34" charset="-128"/>
                </a:rPr>
                <a:t> </a:t>
              </a:r>
              <a:r>
                <a:rPr lang="de-DE" sz="1400" dirty="0" err="1" smtClean="0">
                  <a:solidFill>
                    <a:schemeClr val="accent2"/>
                  </a:solidFill>
                  <a:ea typeface="Arial Unicode MS" pitchFamily="34" charset="-128"/>
                  <a:cs typeface="Arial Unicode MS" pitchFamily="34" charset="-128"/>
                </a:rPr>
                <a:t>of</a:t>
              </a:r>
              <a:r>
                <a:rPr lang="de-DE" sz="1400" dirty="0" smtClean="0">
                  <a:solidFill>
                    <a:schemeClr val="accent2"/>
                  </a:solidFill>
                  <a:ea typeface="Arial Unicode MS" pitchFamily="34" charset="-128"/>
                  <a:cs typeface="Arial Unicode MS" pitchFamily="34" charset="-128"/>
                </a:rPr>
                <a:t> </a:t>
              </a:r>
              <a:r>
                <a:rPr lang="de-DE" sz="1400" dirty="0" err="1" smtClean="0">
                  <a:solidFill>
                    <a:schemeClr val="accent2"/>
                  </a:solidFill>
                  <a:ea typeface="Arial Unicode MS" pitchFamily="34" charset="-128"/>
                  <a:cs typeface="Arial Unicode MS" pitchFamily="34" charset="-128"/>
                </a:rPr>
                <a:t>magnet</a:t>
              </a:r>
              <a:r>
                <a:rPr lang="de-DE" sz="1400" dirty="0" smtClean="0">
                  <a:solidFill>
                    <a:schemeClr val="accent2"/>
                  </a:solidFill>
                  <a:ea typeface="Arial Unicode MS" pitchFamily="34" charset="-128"/>
                  <a:cs typeface="Arial Unicode MS" pitchFamily="34" charset="-128"/>
                </a:rPr>
                <a:t> </a:t>
              </a:r>
              <a:r>
                <a:rPr lang="de-DE" sz="1400" dirty="0" err="1" smtClean="0">
                  <a:solidFill>
                    <a:schemeClr val="accent2"/>
                  </a:solidFill>
                  <a:ea typeface="Arial Unicode MS" pitchFamily="34" charset="-128"/>
                  <a:cs typeface="Arial Unicode MS" pitchFamily="34" charset="-128"/>
                </a:rPr>
                <a:t>core</a:t>
              </a:r>
              <a:endParaRPr lang="de-DE" sz="1400" dirty="0" smtClean="0">
                <a:solidFill>
                  <a:schemeClr val="accent2"/>
                </a:solidFill>
                <a:ea typeface="Arial Unicode MS" pitchFamily="34" charset="-128"/>
                <a:cs typeface="Arial Unicode MS" pitchFamily="34" charset="-128"/>
              </a:endParaRPr>
            </a:p>
            <a:p>
              <a:pPr eaLnBrk="1" hangingPunct="1">
                <a:buFontTx/>
                <a:buBlip>
                  <a:blip r:embed="rId7"/>
                </a:buBlip>
              </a:pPr>
              <a:r>
                <a:rPr lang="de-DE" sz="1400" dirty="0">
                  <a:solidFill>
                    <a:schemeClr val="accent2"/>
                  </a:solidFill>
                  <a:ea typeface="Arial Unicode MS" pitchFamily="34" charset="-128"/>
                  <a:cs typeface="Arial Unicode MS" pitchFamily="34" charset="-128"/>
                </a:rPr>
                <a:t> </a:t>
              </a:r>
              <a:r>
                <a:rPr lang="de-DE" sz="1400" dirty="0" smtClean="0">
                  <a:solidFill>
                    <a:schemeClr val="accent2"/>
                  </a:solidFill>
                  <a:ea typeface="Arial Unicode MS" pitchFamily="34" charset="-128"/>
                  <a:cs typeface="Arial Unicode MS" pitchFamily="34" charset="-128"/>
                </a:rPr>
                <a:t>  </a:t>
              </a:r>
              <a:r>
                <a:rPr lang="de-DE" sz="1400" dirty="0" err="1" smtClean="0">
                  <a:solidFill>
                    <a:schemeClr val="accent2"/>
                  </a:solidFill>
                  <a:ea typeface="Arial Unicode MS" pitchFamily="34" charset="-128"/>
                  <a:cs typeface="Arial Unicode MS" pitchFamily="34" charset="-128"/>
                </a:rPr>
                <a:t>installation</a:t>
              </a:r>
              <a:r>
                <a:rPr lang="de-DE" sz="1400" dirty="0" smtClean="0">
                  <a:solidFill>
                    <a:schemeClr val="accent2"/>
                  </a:solidFill>
                  <a:ea typeface="Arial Unicode MS" pitchFamily="34" charset="-128"/>
                  <a:cs typeface="Arial Unicode MS" pitchFamily="34" charset="-128"/>
                </a:rPr>
                <a:t> </a:t>
              </a:r>
              <a:r>
                <a:rPr lang="de-DE" sz="1400" dirty="0" err="1" smtClean="0">
                  <a:solidFill>
                    <a:schemeClr val="accent2"/>
                  </a:solidFill>
                  <a:ea typeface="Arial Unicode MS" pitchFamily="34" charset="-128"/>
                  <a:cs typeface="Arial Unicode MS" pitchFamily="34" charset="-128"/>
                </a:rPr>
                <a:t>of</a:t>
              </a:r>
              <a:r>
                <a:rPr lang="de-DE" sz="1400" dirty="0" smtClean="0">
                  <a:solidFill>
                    <a:schemeClr val="accent2"/>
                  </a:solidFill>
                  <a:ea typeface="Arial Unicode MS" pitchFamily="34" charset="-128"/>
                  <a:cs typeface="Arial Unicode MS" pitchFamily="34" charset="-128"/>
                </a:rPr>
                <a:t> </a:t>
              </a:r>
              <a:r>
                <a:rPr lang="de-DE" sz="1400" dirty="0" err="1" smtClean="0">
                  <a:solidFill>
                    <a:schemeClr val="accent2"/>
                  </a:solidFill>
                  <a:ea typeface="Arial Unicode MS" pitchFamily="34" charset="-128"/>
                  <a:cs typeface="Arial Unicode MS" pitchFamily="34" charset="-128"/>
                </a:rPr>
                <a:t>temperature</a:t>
              </a:r>
              <a:r>
                <a:rPr lang="de-DE" sz="1400" dirty="0" smtClean="0">
                  <a:solidFill>
                    <a:schemeClr val="accent2"/>
                  </a:solidFill>
                  <a:ea typeface="Arial Unicode MS" pitchFamily="34" charset="-128"/>
                  <a:cs typeface="Arial Unicode MS" pitchFamily="34" charset="-128"/>
                </a:rPr>
                <a:t> </a:t>
              </a:r>
              <a:r>
                <a:rPr lang="de-DE" sz="1400" dirty="0" err="1" smtClean="0">
                  <a:solidFill>
                    <a:schemeClr val="accent2"/>
                  </a:solidFill>
                  <a:ea typeface="Arial Unicode MS" pitchFamily="34" charset="-128"/>
                  <a:cs typeface="Arial Unicode MS" pitchFamily="34" charset="-128"/>
                </a:rPr>
                <a:t>sensor</a:t>
              </a:r>
              <a:endParaRPr lang="de-DE" sz="1400" dirty="0" smtClean="0">
                <a:solidFill>
                  <a:schemeClr val="accent2"/>
                </a:solidFill>
                <a:ea typeface="Arial Unicode MS" pitchFamily="34" charset="-128"/>
                <a:cs typeface="Arial Unicode MS" pitchFamily="34" charset="-128"/>
              </a:endParaRPr>
            </a:p>
            <a:p>
              <a:pPr eaLnBrk="1" hangingPunct="1"/>
              <a:r>
                <a:rPr lang="de-DE" sz="1400" dirty="0" smtClean="0">
                  <a:solidFill>
                    <a:schemeClr val="accent2"/>
                  </a:solidFill>
                  <a:ea typeface="Arial Unicode MS" pitchFamily="34" charset="-128"/>
                  <a:cs typeface="Arial Unicode MS" pitchFamily="34" charset="-128"/>
                </a:rPr>
                <a:t>         </a:t>
              </a:r>
              <a:r>
                <a:rPr lang="de-DE" sz="1400" dirty="0" smtClean="0">
                  <a:ea typeface="Arial Unicode MS" pitchFamily="34" charset="-128"/>
                  <a:cs typeface="Arial Unicode MS" pitchFamily="34" charset="-128"/>
                </a:rPr>
                <a:t>→      </a:t>
              </a:r>
              <a:r>
                <a:rPr lang="de-DE" sz="1400" dirty="0" err="1" smtClean="0">
                  <a:ea typeface="Arial Unicode MS" pitchFamily="34" charset="-128"/>
                  <a:cs typeface="Arial Unicode MS" pitchFamily="34" charset="-128"/>
                </a:rPr>
                <a:t>temperature</a:t>
              </a:r>
              <a:r>
                <a:rPr lang="de-DE" sz="1400" dirty="0" smtClean="0">
                  <a:ea typeface="Arial Unicode MS" pitchFamily="34" charset="-128"/>
                  <a:cs typeface="Arial Unicode MS" pitchFamily="34" charset="-128"/>
                </a:rPr>
                <a:t> </a:t>
              </a:r>
              <a:r>
                <a:rPr lang="de-DE" sz="1400" dirty="0" err="1" smtClean="0">
                  <a:ea typeface="Arial Unicode MS" pitchFamily="34" charset="-128"/>
                  <a:cs typeface="Arial Unicode MS" pitchFamily="34" charset="-128"/>
                </a:rPr>
                <a:t>at</a:t>
              </a:r>
              <a:r>
                <a:rPr lang="de-DE" sz="1400" dirty="0" smtClean="0">
                  <a:ea typeface="Arial Unicode MS" pitchFamily="34" charset="-128"/>
                  <a:cs typeface="Arial Unicode MS" pitchFamily="34" charset="-128"/>
                </a:rPr>
                <a:t> </a:t>
              </a:r>
              <a:r>
                <a:rPr lang="de-DE" sz="1400" dirty="0" err="1" smtClean="0">
                  <a:ea typeface="Arial Unicode MS" pitchFamily="34" charset="-128"/>
                  <a:cs typeface="Arial Unicode MS" pitchFamily="34" charset="-128"/>
                </a:rPr>
                <a:t>magnet</a:t>
              </a:r>
              <a:r>
                <a:rPr lang="de-DE" sz="1400" dirty="0" smtClean="0">
                  <a:ea typeface="Arial Unicode MS" pitchFamily="34" charset="-128"/>
                  <a:cs typeface="Arial Unicode MS" pitchFamily="34" charset="-128"/>
                </a:rPr>
                <a:t> </a:t>
              </a:r>
              <a:r>
                <a:rPr lang="de-DE" sz="1400" dirty="0" err="1" smtClean="0">
                  <a:ea typeface="Arial Unicode MS" pitchFamily="34" charset="-128"/>
                  <a:cs typeface="Arial Unicode MS" pitchFamily="34" charset="-128"/>
                </a:rPr>
                <a:t>core</a:t>
              </a:r>
              <a:r>
                <a:rPr lang="de-DE" sz="1400" dirty="0" smtClean="0">
                  <a:ea typeface="Arial Unicode MS" pitchFamily="34" charset="-128"/>
                  <a:cs typeface="Arial Unicode MS" pitchFamily="34" charset="-128"/>
                </a:rPr>
                <a:t>  </a:t>
              </a:r>
            </a:p>
          </p:txBody>
        </p:sp>
        <p:sp>
          <p:nvSpPr>
            <p:cNvPr id="18" name="Text Box 47"/>
            <p:cNvSpPr txBox="1">
              <a:spLocks noChangeArrowheads="1"/>
            </p:cNvSpPr>
            <p:nvPr/>
          </p:nvSpPr>
          <p:spPr bwMode="auto">
            <a:xfrm>
              <a:off x="5364037" y="4886290"/>
              <a:ext cx="2880371" cy="63094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hangingPunct="1">
                <a:buFontTx/>
                <a:buBlip>
                  <a:blip r:embed="rId7"/>
                </a:buBlip>
              </a:pPr>
              <a:r>
                <a:rPr lang="de-DE" sz="1400" dirty="0">
                  <a:solidFill>
                    <a:schemeClr val="accent2"/>
                  </a:solidFill>
                  <a:ea typeface="Arial Unicode MS" pitchFamily="34" charset="-128"/>
                  <a:cs typeface="Arial Unicode MS" pitchFamily="34" charset="-128"/>
                </a:rPr>
                <a:t>  </a:t>
              </a:r>
              <a:r>
                <a:rPr lang="de-DE" sz="1400" dirty="0" err="1" smtClean="0">
                  <a:solidFill>
                    <a:schemeClr val="accent2"/>
                  </a:solidFill>
                  <a:ea typeface="Arial Unicode MS" pitchFamily="34" charset="-128"/>
                  <a:cs typeface="Arial Unicode MS" pitchFamily="34" charset="-128"/>
                </a:rPr>
                <a:t>mechanical</a:t>
              </a:r>
              <a:r>
                <a:rPr lang="de-DE" sz="1400" dirty="0" smtClean="0">
                  <a:solidFill>
                    <a:schemeClr val="accent2"/>
                  </a:solidFill>
                  <a:ea typeface="Arial Unicode MS" pitchFamily="34" charset="-128"/>
                  <a:cs typeface="Arial Unicode MS" pitchFamily="34" charset="-128"/>
                </a:rPr>
                <a:t> </a:t>
              </a:r>
              <a:r>
                <a:rPr lang="de-DE" sz="1400" dirty="0" err="1" smtClean="0">
                  <a:solidFill>
                    <a:schemeClr val="accent2"/>
                  </a:solidFill>
                  <a:ea typeface="Arial Unicode MS" pitchFamily="34" charset="-128"/>
                  <a:cs typeface="Arial Unicode MS" pitchFamily="34" charset="-128"/>
                </a:rPr>
                <a:t>modifications</a:t>
              </a:r>
              <a:r>
                <a:rPr lang="de-DE" sz="1400" dirty="0" smtClean="0">
                  <a:solidFill>
                    <a:schemeClr val="accent2"/>
                  </a:solidFill>
                  <a:ea typeface="Arial Unicode MS" pitchFamily="34" charset="-128"/>
                  <a:cs typeface="Arial Unicode MS" pitchFamily="34" charset="-128"/>
                </a:rPr>
                <a:t> </a:t>
              </a:r>
              <a:endParaRPr lang="de-DE" sz="1400" dirty="0">
                <a:ea typeface="Arial Unicode MS" pitchFamily="34" charset="-128"/>
                <a:cs typeface="Arial Unicode MS" pitchFamily="34" charset="-128"/>
              </a:endParaRPr>
            </a:p>
            <a:p>
              <a:pPr eaLnBrk="1" hangingPunct="1"/>
              <a:r>
                <a:rPr lang="de-DE" sz="1400" dirty="0" smtClean="0">
                  <a:ea typeface="Arial Unicode MS" pitchFamily="34" charset="-128"/>
                  <a:cs typeface="Arial Unicode MS" pitchFamily="34" charset="-128"/>
                </a:rPr>
                <a:t>         →      </a:t>
              </a:r>
              <a:r>
                <a:rPr lang="de-DE" sz="1400" dirty="0" err="1" smtClean="0">
                  <a:ea typeface="Arial Unicode MS" pitchFamily="34" charset="-128"/>
                  <a:cs typeface="Arial Unicode MS" pitchFamily="34" charset="-128"/>
                </a:rPr>
                <a:t>better</a:t>
              </a:r>
              <a:r>
                <a:rPr lang="de-DE" sz="1400" dirty="0" smtClean="0">
                  <a:ea typeface="Arial Unicode MS" pitchFamily="34" charset="-128"/>
                  <a:cs typeface="Arial Unicode MS" pitchFamily="34" charset="-128"/>
                </a:rPr>
                <a:t> </a:t>
              </a:r>
              <a:r>
                <a:rPr lang="de-DE" sz="1400" dirty="0" err="1" smtClean="0">
                  <a:ea typeface="Arial Unicode MS" pitchFamily="34" charset="-128"/>
                  <a:cs typeface="Arial Unicode MS" pitchFamily="34" charset="-128"/>
                </a:rPr>
                <a:t>air</a:t>
              </a:r>
              <a:r>
                <a:rPr lang="de-DE" sz="1400" dirty="0" smtClean="0">
                  <a:ea typeface="Arial Unicode MS" pitchFamily="34" charset="-128"/>
                  <a:cs typeface="Arial Unicode MS" pitchFamily="34" charset="-128"/>
                </a:rPr>
                <a:t> </a:t>
              </a:r>
              <a:r>
                <a:rPr lang="de-DE" sz="1400" dirty="0" err="1" smtClean="0">
                  <a:ea typeface="Arial Unicode MS" pitchFamily="34" charset="-128"/>
                  <a:cs typeface="Arial Unicode MS" pitchFamily="34" charset="-128"/>
                </a:rPr>
                <a:t>circulation</a:t>
              </a:r>
              <a:endParaRPr lang="de-DE" sz="1400" dirty="0" smtClean="0">
                <a:ea typeface="Arial Unicode MS" pitchFamily="34" charset="-128"/>
                <a:cs typeface="Arial Unicode MS" pitchFamily="34" charset="-128"/>
              </a:endParaRPr>
            </a:p>
          </p:txBody>
        </p:sp>
        <p:grpSp>
          <p:nvGrpSpPr>
            <p:cNvPr id="19" name="Group 18"/>
            <p:cNvGrpSpPr/>
            <p:nvPr/>
          </p:nvGrpSpPr>
          <p:grpSpPr>
            <a:xfrm>
              <a:off x="5508104" y="5857527"/>
              <a:ext cx="3127192" cy="307777"/>
              <a:chOff x="899062" y="6073551"/>
              <a:chExt cx="3127192" cy="307777"/>
            </a:xfrm>
          </p:grpSpPr>
          <p:sp>
            <p:nvSpPr>
              <p:cNvPr id="20" name="Text Box 16"/>
              <p:cNvSpPr txBox="1">
                <a:spLocks noChangeArrowheads="1"/>
              </p:cNvSpPr>
              <p:nvPr/>
            </p:nvSpPr>
            <p:spPr bwMode="auto">
              <a:xfrm>
                <a:off x="1475264" y="6073551"/>
                <a:ext cx="2550990" cy="307777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 sz="140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defRPr>
                </a:lvl1pPr>
                <a:lvl2pPr marL="742950" indent="-285750" eaLnBrk="0" hangingPunct="0">
                  <a:defRPr sz="140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defRPr>
                </a:lvl2pPr>
                <a:lvl3pPr marL="1143000" indent="-228600" eaLnBrk="0" hangingPunct="0">
                  <a:defRPr sz="140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defRPr>
                </a:lvl3pPr>
                <a:lvl4pPr marL="1600200" indent="-228600" eaLnBrk="0" hangingPunct="0">
                  <a:defRPr sz="140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defRPr>
                </a:lvl4pPr>
                <a:lvl5pPr marL="2057400" indent="-228600" eaLnBrk="0" hangingPunct="0">
                  <a:defRPr sz="140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defRPr>
                </a:lvl5pPr>
                <a:lvl6pPr marL="25146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140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defRPr>
                </a:lvl6pPr>
                <a:lvl7pPr marL="29718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140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defRPr>
                </a:lvl7pPr>
                <a:lvl8pPr marL="34290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140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defRPr>
                </a:lvl8pPr>
                <a:lvl9pPr marL="38862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140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defRPr>
                </a:lvl9pPr>
              </a:lstStyle>
              <a:p>
                <a:pPr algn="ctr" eaLnBrk="1" hangingPunct="1"/>
                <a:r>
                  <a:rPr lang="de-DE" dirty="0" err="1" smtClean="0">
                    <a:solidFill>
                      <a:schemeClr val="accent2"/>
                    </a:solidFill>
                  </a:rPr>
                  <a:t>new</a:t>
                </a:r>
                <a:r>
                  <a:rPr lang="de-DE" dirty="0" smtClean="0">
                    <a:solidFill>
                      <a:schemeClr val="accent2"/>
                    </a:solidFill>
                  </a:rPr>
                  <a:t> </a:t>
                </a:r>
                <a:r>
                  <a:rPr lang="de-DE" dirty="0" err="1" smtClean="0">
                    <a:solidFill>
                      <a:schemeClr val="accent2"/>
                    </a:solidFill>
                  </a:rPr>
                  <a:t>monitors</a:t>
                </a:r>
                <a:r>
                  <a:rPr lang="de-DE" dirty="0" smtClean="0">
                    <a:solidFill>
                      <a:schemeClr val="accent2"/>
                    </a:solidFill>
                  </a:rPr>
                  <a:t> </a:t>
                </a:r>
                <a:r>
                  <a:rPr lang="de-DE" dirty="0" err="1" smtClean="0">
                    <a:solidFill>
                      <a:schemeClr val="accent2"/>
                    </a:solidFill>
                  </a:rPr>
                  <a:t>installed</a:t>
                </a:r>
                <a:r>
                  <a:rPr lang="de-DE" dirty="0" smtClean="0">
                    <a:solidFill>
                      <a:schemeClr val="accent2"/>
                    </a:solidFill>
                  </a:rPr>
                  <a:t> </a:t>
                </a:r>
                <a:r>
                  <a:rPr lang="de-DE" dirty="0" err="1" smtClean="0">
                    <a:solidFill>
                      <a:schemeClr val="accent2"/>
                    </a:solidFill>
                  </a:rPr>
                  <a:t>for</a:t>
                </a:r>
                <a:r>
                  <a:rPr lang="de-DE" dirty="0" smtClean="0">
                    <a:solidFill>
                      <a:schemeClr val="accent2"/>
                    </a:solidFill>
                  </a:rPr>
                  <a:t> P3X</a:t>
                </a:r>
                <a:endParaRPr lang="de-DE" dirty="0">
                  <a:solidFill>
                    <a:schemeClr val="accent2"/>
                  </a:solidFill>
                </a:endParaRPr>
              </a:p>
            </p:txBody>
          </p:sp>
          <p:sp>
            <p:nvSpPr>
              <p:cNvPr id="21" name="AutoShape 23"/>
              <p:cNvSpPr>
                <a:spLocks noChangeArrowheads="1"/>
              </p:cNvSpPr>
              <p:nvPr/>
            </p:nvSpPr>
            <p:spPr bwMode="auto">
              <a:xfrm flipH="1">
                <a:off x="899062" y="6123493"/>
                <a:ext cx="412873" cy="215954"/>
              </a:xfrm>
              <a:prstGeom prst="leftArrow">
                <a:avLst>
                  <a:gd name="adj1" fmla="val 50000"/>
                  <a:gd name="adj2" fmla="val 47796"/>
                </a:avLst>
              </a:prstGeom>
              <a:solidFill>
                <a:schemeClr val="accent2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de-DE">
                  <a:solidFill>
                    <a:schemeClr val="accent2"/>
                  </a:solidFill>
                </a:endParaRPr>
              </a:p>
            </p:txBody>
          </p:sp>
        </p:grpSp>
      </p:grpSp>
      <p:sp>
        <p:nvSpPr>
          <p:cNvPr id="22" name="Text Box 4"/>
          <p:cNvSpPr txBox="1">
            <a:spLocks noChangeArrowheads="1"/>
          </p:cNvSpPr>
          <p:nvPr/>
        </p:nvSpPr>
        <p:spPr bwMode="auto">
          <a:xfrm>
            <a:off x="5260537" y="3964994"/>
            <a:ext cx="3559935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 eaLnBrk="0" hangingPunct="0"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 eaLnBrk="0" hangingPunct="0"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 eaLnBrk="0" hangingPunct="0"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 eaLnBrk="0" hangingPunct="0"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eaLnBrk="1" hangingPunct="1"/>
            <a:r>
              <a:rPr lang="de-DE" sz="1000" dirty="0">
                <a:solidFill>
                  <a:schemeClr val="bg2"/>
                </a:solidFill>
              </a:rPr>
              <a:t>https://www.cst.com/Applications/Article/Heat-Load-Investigation-Of-A-PETRA-III-Toroid</a:t>
            </a:r>
            <a:endParaRPr lang="de-DE" sz="1000" dirty="0" smtClean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04875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Line 2"/>
          <p:cNvSpPr>
            <a:spLocks noChangeShapeType="1"/>
          </p:cNvSpPr>
          <p:nvPr/>
        </p:nvSpPr>
        <p:spPr bwMode="auto">
          <a:xfrm>
            <a:off x="323850" y="765175"/>
            <a:ext cx="8496300" cy="0"/>
          </a:xfrm>
          <a:prstGeom prst="line">
            <a:avLst/>
          </a:prstGeom>
          <a:noFill/>
          <a:ln w="38100" cmpd="dbl">
            <a:solidFill>
              <a:srgbClr val="00589C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8195" name="Line 3"/>
          <p:cNvSpPr>
            <a:spLocks noChangeShapeType="1"/>
          </p:cNvSpPr>
          <p:nvPr/>
        </p:nvSpPr>
        <p:spPr bwMode="auto">
          <a:xfrm>
            <a:off x="323850" y="6524625"/>
            <a:ext cx="8496300" cy="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8196" name="Text Box 4"/>
          <p:cNvSpPr txBox="1">
            <a:spLocks noChangeArrowheads="1"/>
          </p:cNvSpPr>
          <p:nvPr/>
        </p:nvSpPr>
        <p:spPr bwMode="auto">
          <a:xfrm>
            <a:off x="250825" y="6545263"/>
            <a:ext cx="1800225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 eaLnBrk="0" hangingPunct="0"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 eaLnBrk="0" hangingPunct="0"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 eaLnBrk="0" hangingPunct="0"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 eaLnBrk="0" hangingPunct="0"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eaLnBrk="1" hangingPunct="1"/>
            <a:r>
              <a:rPr lang="de-DE" sz="1200">
                <a:solidFill>
                  <a:srgbClr val="808080"/>
                </a:solidFill>
              </a:rPr>
              <a:t>Gero Kube, DESY / MDI</a:t>
            </a:r>
            <a:endParaRPr lang="en-GB" sz="1200">
              <a:solidFill>
                <a:srgbClr val="808080"/>
              </a:solidFill>
            </a:endParaRPr>
          </a:p>
        </p:txBody>
      </p:sp>
      <p:sp>
        <p:nvSpPr>
          <p:cNvPr id="8197" name="Rectangle 5"/>
          <p:cNvSpPr>
            <a:spLocks noGrp="1" noChangeArrowheads="1"/>
          </p:cNvSpPr>
          <p:nvPr>
            <p:ph type="title"/>
          </p:nvPr>
        </p:nvSpPr>
        <p:spPr>
          <a:xfrm>
            <a:off x="395288" y="188913"/>
            <a:ext cx="7200900" cy="647700"/>
          </a:xfrm>
        </p:spPr>
        <p:txBody>
          <a:bodyPr/>
          <a:lstStyle/>
          <a:p>
            <a:pPr algn="l"/>
            <a:r>
              <a:rPr lang="de-DE" sz="3200" dirty="0" smtClean="0">
                <a:solidFill>
                  <a:srgbClr val="003E6E"/>
                </a:solidFill>
                <a:latin typeface="Comic Sans MS" pitchFamily="66" charset="0"/>
              </a:rPr>
              <a:t>Beam Loss Monitoring </a:t>
            </a:r>
            <a:endParaRPr lang="en-GB" sz="3200" dirty="0" smtClean="0">
              <a:solidFill>
                <a:srgbClr val="003E6E"/>
              </a:solidFill>
              <a:latin typeface="Comic Sans MS" pitchFamily="66" charset="0"/>
            </a:endParaRPr>
          </a:p>
        </p:txBody>
      </p:sp>
      <p:pic>
        <p:nvPicPr>
          <p:cNvPr id="8198" name="Picture 6" descr="HG_LOGO_S_RGB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40650" y="585788"/>
            <a:ext cx="1008063" cy="395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9" name="Picture 7" descr="DESY-Logo-cyan-RGB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029575" y="115888"/>
            <a:ext cx="563563" cy="563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" name="Text Box 22"/>
          <p:cNvSpPr txBox="1">
            <a:spLocks noChangeArrowheads="1"/>
          </p:cNvSpPr>
          <p:nvPr/>
        </p:nvSpPr>
        <p:spPr bwMode="auto">
          <a:xfrm>
            <a:off x="5148263" y="6524625"/>
            <a:ext cx="3744912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 eaLnBrk="0" hangingPunct="0"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 eaLnBrk="0" hangingPunct="0"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 eaLnBrk="0" hangingPunct="0"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 eaLnBrk="0" hangingPunct="0"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algn="r" eaLnBrk="1" hangingPunct="1"/>
            <a:r>
              <a:rPr lang="de-DE" sz="1200" dirty="0" smtClean="0">
                <a:solidFill>
                  <a:srgbClr val="808080"/>
                </a:solidFill>
              </a:rPr>
              <a:t>DEELS 2014 Workshop @ ESRF, 12.05.2014</a:t>
            </a:r>
            <a:endParaRPr lang="en-GB" sz="1200" dirty="0">
              <a:solidFill>
                <a:srgbClr val="808080"/>
              </a:solidFill>
            </a:endParaRPr>
          </a:p>
        </p:txBody>
      </p:sp>
      <p:sp>
        <p:nvSpPr>
          <p:cNvPr id="31" name="Rectangle 8"/>
          <p:cNvSpPr>
            <a:spLocks noChangeArrowheads="1"/>
          </p:cNvSpPr>
          <p:nvPr/>
        </p:nvSpPr>
        <p:spPr bwMode="auto">
          <a:xfrm>
            <a:off x="395288" y="963960"/>
            <a:ext cx="4104704" cy="6771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  <a:spcAft>
                <a:spcPts val="1200"/>
              </a:spcAft>
              <a:buFont typeface="Wingdings" pitchFamily="2" charset="2"/>
              <a:buBlip>
                <a:blip r:embed="rId5"/>
              </a:buBlip>
            </a:pPr>
            <a:r>
              <a:rPr lang="en-US" dirty="0">
                <a:solidFill>
                  <a:srgbClr val="0000FF"/>
                </a:solidFill>
              </a:rPr>
              <a:t>  </a:t>
            </a:r>
            <a:r>
              <a:rPr lang="en-US" dirty="0" smtClean="0">
                <a:solidFill>
                  <a:srgbClr val="0000FF"/>
                </a:solidFill>
              </a:rPr>
              <a:t>BLM system originally not planned for PETRA</a:t>
            </a:r>
          </a:p>
          <a:p>
            <a:pPr>
              <a:spcBef>
                <a:spcPct val="0"/>
              </a:spcBef>
              <a:spcAft>
                <a:spcPts val="1200"/>
              </a:spcAft>
              <a:buFont typeface="Wingdings" pitchFamily="2" charset="2"/>
              <a:buBlip>
                <a:blip r:embed="rId5"/>
              </a:buBlip>
            </a:pPr>
            <a:r>
              <a:rPr lang="en-US" dirty="0">
                <a:solidFill>
                  <a:srgbClr val="0000FF"/>
                </a:solidFill>
              </a:rPr>
              <a:t> </a:t>
            </a:r>
            <a:r>
              <a:rPr lang="en-US" dirty="0" smtClean="0">
                <a:solidFill>
                  <a:srgbClr val="0000FF"/>
                </a:solidFill>
              </a:rPr>
              <a:t> operation in time resolved (40 bunch) mode</a:t>
            </a:r>
            <a:endParaRPr lang="en-US" dirty="0">
              <a:solidFill>
                <a:srgbClr val="0000FF"/>
              </a:solidFill>
            </a:endParaRPr>
          </a:p>
        </p:txBody>
      </p:sp>
      <p:sp>
        <p:nvSpPr>
          <p:cNvPr id="13" name="Text Box 47"/>
          <p:cNvSpPr txBox="1">
            <a:spLocks noChangeArrowheads="1"/>
          </p:cNvSpPr>
          <p:nvPr/>
        </p:nvSpPr>
        <p:spPr bwMode="auto">
          <a:xfrm>
            <a:off x="467493" y="1628800"/>
            <a:ext cx="2808363" cy="6309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buFontTx/>
              <a:buBlip>
                <a:blip r:embed="rId6"/>
              </a:buBlip>
            </a:pPr>
            <a:r>
              <a:rPr lang="de-DE" sz="1400" dirty="0">
                <a:solidFill>
                  <a:schemeClr val="accent2"/>
                </a:solidFill>
                <a:ea typeface="Arial Unicode MS" pitchFamily="34" charset="-128"/>
                <a:cs typeface="Arial Unicode MS" pitchFamily="34" charset="-128"/>
              </a:rPr>
              <a:t>  </a:t>
            </a:r>
            <a:r>
              <a:rPr lang="de-DE" sz="1400" dirty="0" err="1" smtClean="0">
                <a:solidFill>
                  <a:schemeClr val="accent2"/>
                </a:solidFill>
                <a:ea typeface="Arial Unicode MS" pitchFamily="34" charset="-128"/>
                <a:cs typeface="Arial Unicode MS" pitchFamily="34" charset="-128"/>
              </a:rPr>
              <a:t>Touschek</a:t>
            </a:r>
            <a:r>
              <a:rPr lang="de-DE" sz="1400" dirty="0" smtClean="0">
                <a:solidFill>
                  <a:schemeClr val="accent2"/>
                </a:solidFill>
                <a:ea typeface="Arial Unicode MS" pitchFamily="34" charset="-128"/>
                <a:cs typeface="Arial Unicode MS" pitchFamily="34" charset="-128"/>
              </a:rPr>
              <a:t> limited </a:t>
            </a:r>
            <a:r>
              <a:rPr lang="de-DE" sz="1400" dirty="0" err="1" smtClean="0">
                <a:solidFill>
                  <a:schemeClr val="accent2"/>
                </a:solidFill>
                <a:ea typeface="Arial Unicode MS" pitchFamily="34" charset="-128"/>
                <a:cs typeface="Arial Unicode MS" pitchFamily="34" charset="-128"/>
              </a:rPr>
              <a:t>lifetime</a:t>
            </a:r>
            <a:endParaRPr lang="de-DE" sz="1400" dirty="0">
              <a:ea typeface="Arial Unicode MS" pitchFamily="34" charset="-128"/>
              <a:cs typeface="Arial Unicode MS" pitchFamily="34" charset="-128"/>
            </a:endParaRPr>
          </a:p>
          <a:p>
            <a:pPr eaLnBrk="1" hangingPunct="1"/>
            <a:r>
              <a:rPr lang="de-DE" sz="1400" dirty="0" smtClean="0">
                <a:ea typeface="Arial Unicode MS" pitchFamily="34" charset="-128"/>
                <a:cs typeface="Arial Unicode MS" pitchFamily="34" charset="-128"/>
              </a:rPr>
              <a:t>         →      τ ≈ 1.4 h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395536" y="1098968"/>
            <a:ext cx="8424936" cy="2743209"/>
            <a:chOff x="395536" y="1098968"/>
            <a:chExt cx="8424936" cy="2743209"/>
          </a:xfrm>
        </p:grpSpPr>
        <p:pic>
          <p:nvPicPr>
            <p:cNvPr id="18434" name="Picture 2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28989" y="1098968"/>
              <a:ext cx="4391483" cy="26900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" name="Text Box 47"/>
            <p:cNvSpPr txBox="1">
              <a:spLocks noChangeArrowheads="1"/>
            </p:cNvSpPr>
            <p:nvPr/>
          </p:nvSpPr>
          <p:spPr bwMode="auto">
            <a:xfrm>
              <a:off x="467493" y="2564904"/>
              <a:ext cx="4104507" cy="127727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hangingPunct="1">
                <a:buFontTx/>
                <a:buBlip>
                  <a:blip r:embed="rId6"/>
                </a:buBlip>
              </a:pPr>
              <a:r>
                <a:rPr lang="de-DE" sz="1400" dirty="0">
                  <a:solidFill>
                    <a:schemeClr val="accent2"/>
                  </a:solidFill>
                  <a:ea typeface="Arial Unicode MS" pitchFamily="34" charset="-128"/>
                  <a:cs typeface="Arial Unicode MS" pitchFamily="34" charset="-128"/>
                </a:rPr>
                <a:t>  </a:t>
              </a:r>
              <a:r>
                <a:rPr lang="de-DE" sz="1400" dirty="0" err="1" smtClean="0">
                  <a:solidFill>
                    <a:schemeClr val="accent2"/>
                  </a:solidFill>
                  <a:ea typeface="Arial Unicode MS" pitchFamily="34" charset="-128"/>
                  <a:cs typeface="Arial Unicode MS" pitchFamily="34" charset="-128"/>
                </a:rPr>
                <a:t>observation</a:t>
              </a:r>
              <a:r>
                <a:rPr lang="de-DE" sz="1400" dirty="0" smtClean="0">
                  <a:solidFill>
                    <a:schemeClr val="accent2"/>
                  </a:solidFill>
                  <a:ea typeface="Arial Unicode MS" pitchFamily="34" charset="-128"/>
                  <a:cs typeface="Arial Unicode MS" pitchFamily="34" charset="-128"/>
                </a:rPr>
                <a:t> </a:t>
              </a:r>
              <a:r>
                <a:rPr lang="de-DE" sz="1400" dirty="0" err="1" smtClean="0">
                  <a:solidFill>
                    <a:schemeClr val="accent2"/>
                  </a:solidFill>
                  <a:ea typeface="Arial Unicode MS" pitchFamily="34" charset="-128"/>
                  <a:cs typeface="Arial Unicode MS" pitchFamily="34" charset="-128"/>
                </a:rPr>
                <a:t>of</a:t>
              </a:r>
              <a:r>
                <a:rPr lang="de-DE" sz="1400" dirty="0" smtClean="0">
                  <a:solidFill>
                    <a:schemeClr val="accent2"/>
                  </a:solidFill>
                  <a:ea typeface="Arial Unicode MS" pitchFamily="34" charset="-128"/>
                  <a:cs typeface="Arial Unicode MS" pitchFamily="34" charset="-128"/>
                </a:rPr>
                <a:t> </a:t>
              </a:r>
              <a:r>
                <a:rPr lang="de-DE" sz="1400" dirty="0" err="1" smtClean="0">
                  <a:solidFill>
                    <a:schemeClr val="accent2"/>
                  </a:solidFill>
                  <a:ea typeface="Arial Unicode MS" pitchFamily="34" charset="-128"/>
                  <a:cs typeface="Arial Unicode MS" pitchFamily="34" charset="-128"/>
                </a:rPr>
                <a:t>radiation</a:t>
              </a:r>
              <a:r>
                <a:rPr lang="de-DE" sz="1400" dirty="0" smtClean="0">
                  <a:solidFill>
                    <a:schemeClr val="accent2"/>
                  </a:solidFill>
                  <a:ea typeface="Arial Unicode MS" pitchFamily="34" charset="-128"/>
                  <a:cs typeface="Arial Unicode MS" pitchFamily="34" charset="-128"/>
                </a:rPr>
                <a:t> </a:t>
              </a:r>
              <a:r>
                <a:rPr lang="de-DE" sz="1400" dirty="0" err="1" smtClean="0">
                  <a:solidFill>
                    <a:schemeClr val="accent2"/>
                  </a:solidFill>
                  <a:ea typeface="Arial Unicode MS" pitchFamily="34" charset="-128"/>
                  <a:cs typeface="Arial Unicode MS" pitchFamily="34" charset="-128"/>
                </a:rPr>
                <a:t>damage</a:t>
              </a:r>
              <a:endParaRPr lang="de-DE" sz="1400" dirty="0">
                <a:ea typeface="Arial Unicode MS" pitchFamily="34" charset="-128"/>
                <a:cs typeface="Arial Unicode MS" pitchFamily="34" charset="-128"/>
              </a:endParaRPr>
            </a:p>
            <a:p>
              <a:pPr eaLnBrk="1" hangingPunct="1"/>
              <a:r>
                <a:rPr lang="de-DE" sz="1400" dirty="0" smtClean="0">
                  <a:ea typeface="Arial Unicode MS" pitchFamily="34" charset="-128"/>
                  <a:cs typeface="Arial Unicode MS" pitchFamily="34" charset="-128"/>
                </a:rPr>
                <a:t>         →      </a:t>
              </a:r>
              <a:r>
                <a:rPr lang="de-DE" sz="1400" dirty="0" err="1" smtClean="0">
                  <a:ea typeface="Arial Unicode MS" pitchFamily="34" charset="-128"/>
                  <a:cs typeface="Arial Unicode MS" pitchFamily="34" charset="-128"/>
                </a:rPr>
                <a:t>rust</a:t>
              </a:r>
              <a:r>
                <a:rPr lang="de-DE" sz="1400" dirty="0" smtClean="0">
                  <a:ea typeface="Arial Unicode MS" pitchFamily="34" charset="-128"/>
                  <a:cs typeface="Arial Unicode MS" pitchFamily="34" charset="-128"/>
                </a:rPr>
                <a:t> </a:t>
              </a:r>
              <a:r>
                <a:rPr lang="de-DE" sz="1400" dirty="0" err="1" smtClean="0">
                  <a:ea typeface="Arial Unicode MS" pitchFamily="34" charset="-128"/>
                  <a:cs typeface="Arial Unicode MS" pitchFamily="34" charset="-128"/>
                </a:rPr>
                <a:t>at</a:t>
              </a:r>
              <a:r>
                <a:rPr lang="de-DE" sz="1400" dirty="0" smtClean="0">
                  <a:ea typeface="Arial Unicode MS" pitchFamily="34" charset="-128"/>
                  <a:cs typeface="Arial Unicode MS" pitchFamily="34" charset="-128"/>
                </a:rPr>
                <a:t> </a:t>
              </a:r>
              <a:r>
                <a:rPr lang="de-DE" sz="1400" dirty="0" err="1" smtClean="0">
                  <a:ea typeface="Arial Unicode MS" pitchFamily="34" charset="-128"/>
                  <a:cs typeface="Arial Unicode MS" pitchFamily="34" charset="-128"/>
                </a:rPr>
                <a:t>undulator</a:t>
              </a:r>
              <a:r>
                <a:rPr lang="de-DE" sz="1400" dirty="0" smtClean="0">
                  <a:ea typeface="Arial Unicode MS" pitchFamily="34" charset="-128"/>
                  <a:cs typeface="Arial Unicode MS" pitchFamily="34" charset="-128"/>
                </a:rPr>
                <a:t> </a:t>
              </a:r>
              <a:r>
                <a:rPr lang="de-DE" sz="1400" dirty="0" err="1" smtClean="0">
                  <a:ea typeface="Arial Unicode MS" pitchFamily="34" charset="-128"/>
                  <a:cs typeface="Arial Unicode MS" pitchFamily="34" charset="-128"/>
                </a:rPr>
                <a:t>magnets</a:t>
              </a:r>
              <a:endParaRPr lang="de-DE" sz="1400" dirty="0">
                <a:ea typeface="Arial Unicode MS" pitchFamily="34" charset="-128"/>
                <a:cs typeface="Arial Unicode MS" pitchFamily="34" charset="-128"/>
              </a:endParaRPr>
            </a:p>
            <a:p>
              <a:pPr eaLnBrk="1" hangingPunct="1"/>
              <a:r>
                <a:rPr lang="de-DE" sz="1400" dirty="0">
                  <a:ea typeface="Arial Unicode MS" pitchFamily="34" charset="-128"/>
                  <a:cs typeface="Arial Unicode MS" pitchFamily="34" charset="-128"/>
                </a:rPr>
                <a:t> </a:t>
              </a:r>
              <a:r>
                <a:rPr lang="de-DE" sz="1400" dirty="0" smtClean="0">
                  <a:ea typeface="Arial Unicode MS" pitchFamily="34" charset="-128"/>
                  <a:cs typeface="Arial Unicode MS" pitchFamily="34" charset="-128"/>
                </a:rPr>
                <a:t>        </a:t>
              </a:r>
              <a:r>
                <a:rPr lang="de-DE" sz="1400" dirty="0">
                  <a:ea typeface="Arial Unicode MS" pitchFamily="34" charset="-128"/>
                  <a:cs typeface="Arial Unicode MS" pitchFamily="34" charset="-128"/>
                </a:rPr>
                <a:t>→      </a:t>
              </a:r>
              <a:r>
                <a:rPr lang="de-DE" sz="1400" dirty="0" err="1" smtClean="0">
                  <a:ea typeface="Arial Unicode MS" pitchFamily="34" charset="-128"/>
                  <a:cs typeface="Arial Unicode MS" pitchFamily="34" charset="-128"/>
                </a:rPr>
                <a:t>undulator</a:t>
              </a:r>
              <a:r>
                <a:rPr lang="de-DE" sz="1400" dirty="0">
                  <a:ea typeface="Arial Unicode MS" pitchFamily="34" charset="-128"/>
                  <a:cs typeface="Arial Unicode MS" pitchFamily="34" charset="-128"/>
                </a:rPr>
                <a:t> </a:t>
              </a:r>
              <a:r>
                <a:rPr lang="de-DE" sz="1400" dirty="0" err="1" smtClean="0">
                  <a:ea typeface="Arial Unicode MS" pitchFamily="34" charset="-128"/>
                  <a:cs typeface="Arial Unicode MS" pitchFamily="34" charset="-128"/>
                </a:rPr>
                <a:t>performance</a:t>
              </a:r>
              <a:r>
                <a:rPr lang="de-DE" sz="1400" dirty="0" smtClean="0">
                  <a:ea typeface="Arial Unicode MS" pitchFamily="34" charset="-128"/>
                  <a:cs typeface="Arial Unicode MS" pitchFamily="34" charset="-128"/>
                </a:rPr>
                <a:t> </a:t>
              </a:r>
              <a:r>
                <a:rPr lang="de-DE" sz="1400" dirty="0" err="1" smtClean="0">
                  <a:ea typeface="Arial Unicode MS" pitchFamily="34" charset="-128"/>
                  <a:cs typeface="Arial Unicode MS" pitchFamily="34" charset="-128"/>
                </a:rPr>
                <a:t>degradation</a:t>
              </a:r>
              <a:endParaRPr lang="de-DE" sz="1400" dirty="0" smtClean="0">
                <a:ea typeface="Arial Unicode MS" pitchFamily="34" charset="-128"/>
                <a:cs typeface="Arial Unicode MS" pitchFamily="34" charset="-128"/>
              </a:endParaRPr>
            </a:p>
            <a:p>
              <a:pPr eaLnBrk="1" hangingPunct="1"/>
              <a:r>
                <a:rPr lang="de-DE" sz="1400" dirty="0" smtClean="0">
                  <a:ea typeface="Arial Unicode MS" pitchFamily="34" charset="-128"/>
                  <a:cs typeface="Arial Unicode MS" pitchFamily="34" charset="-128"/>
                </a:rPr>
                <a:t>         </a:t>
              </a:r>
              <a:r>
                <a:rPr lang="de-DE" sz="1400" dirty="0">
                  <a:ea typeface="Arial Unicode MS" pitchFamily="34" charset="-128"/>
                  <a:cs typeface="Arial Unicode MS" pitchFamily="34" charset="-128"/>
                </a:rPr>
                <a:t>→      </a:t>
              </a:r>
              <a:r>
                <a:rPr lang="de-DE" sz="1400" dirty="0" err="1" smtClean="0">
                  <a:ea typeface="Arial Unicode MS" pitchFamily="34" charset="-128"/>
                  <a:cs typeface="Arial Unicode MS" pitchFamily="34" charset="-128"/>
                </a:rPr>
                <a:t>damaged</a:t>
              </a:r>
              <a:r>
                <a:rPr lang="de-DE" sz="1400" dirty="0" smtClean="0">
                  <a:ea typeface="Arial Unicode MS" pitchFamily="34" charset="-128"/>
                  <a:cs typeface="Arial Unicode MS" pitchFamily="34" charset="-128"/>
                </a:rPr>
                <a:t> </a:t>
              </a:r>
              <a:r>
                <a:rPr lang="de-DE" sz="1400" dirty="0" err="1" smtClean="0">
                  <a:ea typeface="Arial Unicode MS" pitchFamily="34" charset="-128"/>
                  <a:cs typeface="Arial Unicode MS" pitchFamily="34" charset="-128"/>
                </a:rPr>
                <a:t>cables</a:t>
              </a:r>
              <a:endParaRPr lang="de-DE" sz="1400" dirty="0" smtClean="0">
                <a:ea typeface="Arial Unicode MS" pitchFamily="34" charset="-128"/>
                <a:cs typeface="Arial Unicode MS" pitchFamily="34" charset="-128"/>
              </a:endParaRPr>
            </a:p>
          </p:txBody>
        </p:sp>
        <p:sp>
          <p:nvSpPr>
            <p:cNvPr id="14" name="Rectangle 8"/>
            <p:cNvSpPr>
              <a:spLocks noChangeArrowheads="1"/>
            </p:cNvSpPr>
            <p:nvPr/>
          </p:nvSpPr>
          <p:spPr bwMode="auto">
            <a:xfrm>
              <a:off x="395536" y="2247836"/>
              <a:ext cx="2736304" cy="30777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0"/>
                </a:spcBef>
                <a:spcAft>
                  <a:spcPts val="1200"/>
                </a:spcAft>
                <a:buFont typeface="Wingdings" pitchFamily="2" charset="2"/>
                <a:buBlip>
                  <a:blip r:embed="rId5"/>
                </a:buBlip>
              </a:pPr>
              <a:r>
                <a:rPr lang="en-US" dirty="0">
                  <a:solidFill>
                    <a:srgbClr val="0000FF"/>
                  </a:solidFill>
                </a:rPr>
                <a:t>  </a:t>
              </a:r>
              <a:r>
                <a:rPr lang="en-US" dirty="0" smtClean="0">
                  <a:solidFill>
                    <a:srgbClr val="0000FF"/>
                  </a:solidFill>
                </a:rPr>
                <a:t>top-up operation</a:t>
              </a:r>
            </a:p>
          </p:txBody>
        </p:sp>
      </p:grpSp>
      <p:grpSp>
        <p:nvGrpSpPr>
          <p:cNvPr id="4" name="Group 3"/>
          <p:cNvGrpSpPr/>
          <p:nvPr/>
        </p:nvGrpSpPr>
        <p:grpSpPr>
          <a:xfrm>
            <a:off x="395535" y="4057327"/>
            <a:ext cx="8280921" cy="2330001"/>
            <a:chOff x="395535" y="4057327"/>
            <a:chExt cx="8280921" cy="2330001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5663430" y="4149080"/>
              <a:ext cx="3013026" cy="2238248"/>
            </a:xfrm>
            <a:prstGeom prst="rect">
              <a:avLst/>
            </a:prstGeom>
          </p:spPr>
        </p:pic>
        <p:sp>
          <p:nvSpPr>
            <p:cNvPr id="18" name="Rectangle 8"/>
            <p:cNvSpPr>
              <a:spLocks noChangeArrowheads="1"/>
            </p:cNvSpPr>
            <p:nvPr/>
          </p:nvSpPr>
          <p:spPr bwMode="auto">
            <a:xfrm>
              <a:off x="395535" y="4057327"/>
              <a:ext cx="4752727" cy="30777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0"/>
                </a:spcBef>
                <a:spcAft>
                  <a:spcPts val="1200"/>
                </a:spcAft>
                <a:buFont typeface="Wingdings" pitchFamily="2" charset="2"/>
                <a:buBlip>
                  <a:blip r:embed="rId5"/>
                </a:buBlip>
              </a:pPr>
              <a:r>
                <a:rPr lang="en-US" dirty="0">
                  <a:solidFill>
                    <a:srgbClr val="0000FF"/>
                  </a:solidFill>
                </a:rPr>
                <a:t> </a:t>
              </a:r>
              <a:r>
                <a:rPr lang="en-US" dirty="0" smtClean="0">
                  <a:solidFill>
                    <a:srgbClr val="0000FF"/>
                  </a:solidFill>
                </a:rPr>
                <a:t>installation of HERA BLM system close to IDs</a:t>
              </a:r>
            </a:p>
          </p:txBody>
        </p:sp>
        <p:sp>
          <p:nvSpPr>
            <p:cNvPr id="19" name="Text Box 47"/>
            <p:cNvSpPr txBox="1">
              <a:spLocks noChangeArrowheads="1"/>
            </p:cNvSpPr>
            <p:nvPr/>
          </p:nvSpPr>
          <p:spPr bwMode="auto">
            <a:xfrm>
              <a:off x="467544" y="4391489"/>
              <a:ext cx="2448271" cy="30777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hangingPunct="1">
                <a:buFontTx/>
                <a:buBlip>
                  <a:blip r:embed="rId6"/>
                </a:buBlip>
              </a:pPr>
              <a:r>
                <a:rPr lang="de-DE" sz="1400" dirty="0">
                  <a:solidFill>
                    <a:schemeClr val="accent2"/>
                  </a:solidFill>
                  <a:ea typeface="Arial Unicode MS" pitchFamily="34" charset="-128"/>
                  <a:cs typeface="Arial Unicode MS" pitchFamily="34" charset="-128"/>
                </a:rPr>
                <a:t>  </a:t>
              </a:r>
              <a:r>
                <a:rPr lang="de-DE" sz="1400" dirty="0" err="1" smtClean="0">
                  <a:solidFill>
                    <a:schemeClr val="accent2"/>
                  </a:solidFill>
                  <a:ea typeface="Arial Unicode MS" pitchFamily="34" charset="-128"/>
                  <a:cs typeface="Arial Unicode MS" pitchFamily="34" charset="-128"/>
                </a:rPr>
                <a:t>monitor</a:t>
              </a:r>
              <a:endParaRPr lang="de-DE" sz="1400" dirty="0">
                <a:ea typeface="Arial Unicode MS" pitchFamily="34" charset="-128"/>
                <a:cs typeface="Arial Unicode MS" pitchFamily="34" charset="-128"/>
              </a:endParaRPr>
            </a:p>
          </p:txBody>
        </p:sp>
        <p:sp>
          <p:nvSpPr>
            <p:cNvPr id="20" name="Rectangle 19"/>
            <p:cNvSpPr/>
            <p:nvPr/>
          </p:nvSpPr>
          <p:spPr>
            <a:xfrm>
              <a:off x="755576" y="4746386"/>
              <a:ext cx="4824536" cy="160043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de-DE" dirty="0" smtClean="0">
                  <a:solidFill>
                    <a:schemeClr val="tx1"/>
                  </a:solidFill>
                  <a:ea typeface="Arial Unicode MS" pitchFamily="34" charset="-128"/>
                  <a:cs typeface="Arial Unicode MS" pitchFamily="34" charset="-128"/>
                </a:rPr>
                <a:t>→  2</a:t>
              </a:r>
              <a:r>
                <a:rPr lang="en-US" dirty="0" smtClean="0">
                  <a:solidFill>
                    <a:schemeClr val="tx1"/>
                  </a:solidFill>
                </a:rPr>
                <a:t> </a:t>
              </a:r>
              <a:r>
                <a:rPr lang="en-US" dirty="0">
                  <a:solidFill>
                    <a:schemeClr val="tx1"/>
                  </a:solidFill>
                </a:rPr>
                <a:t>PIN-photodiodes mounted face-to-face </a:t>
              </a:r>
              <a:endParaRPr lang="en-US" dirty="0" smtClean="0">
                <a:solidFill>
                  <a:schemeClr val="tx1"/>
                </a:solidFill>
              </a:endParaRPr>
            </a:p>
            <a:p>
              <a:r>
                <a:rPr lang="en-US" dirty="0">
                  <a:solidFill>
                    <a:schemeClr val="tx1"/>
                  </a:solidFill>
                </a:rPr>
                <a:t> </a:t>
              </a:r>
              <a:r>
                <a:rPr lang="en-US" dirty="0" smtClean="0">
                  <a:solidFill>
                    <a:schemeClr val="tx1"/>
                  </a:solidFill>
                </a:rPr>
                <a:t>     coincidence</a:t>
              </a:r>
              <a:r>
                <a:rPr lang="en-US" b="1" dirty="0" smtClean="0">
                  <a:solidFill>
                    <a:srgbClr val="0000FF"/>
                  </a:solidFill>
                </a:rPr>
                <a:t> counting</a:t>
              </a:r>
              <a:r>
                <a:rPr lang="en-US" dirty="0" smtClean="0">
                  <a:solidFill>
                    <a:schemeClr val="tx1"/>
                  </a:solidFill>
                </a:rPr>
                <a:t>: insensitive </a:t>
              </a:r>
              <a:r>
                <a:rPr lang="en-US" dirty="0">
                  <a:solidFill>
                    <a:schemeClr val="tx1"/>
                  </a:solidFill>
                </a:rPr>
                <a:t>to synchrotron </a:t>
              </a:r>
              <a:r>
                <a:rPr lang="en-US" dirty="0" smtClean="0">
                  <a:solidFill>
                    <a:schemeClr val="tx1"/>
                  </a:solidFill>
                </a:rPr>
                <a:t>radiation</a:t>
              </a:r>
            </a:p>
            <a:p>
              <a:r>
                <a:rPr lang="de-DE" dirty="0">
                  <a:solidFill>
                    <a:schemeClr val="tx1"/>
                  </a:solidFill>
                  <a:ea typeface="Arial Unicode MS" pitchFamily="34" charset="-128"/>
                  <a:cs typeface="Arial Unicode MS" pitchFamily="34" charset="-128"/>
                </a:rPr>
                <a:t>→  </a:t>
              </a:r>
              <a:r>
                <a:rPr lang="en-US" dirty="0" smtClean="0">
                  <a:solidFill>
                    <a:schemeClr val="tx1"/>
                  </a:solidFill>
                </a:rPr>
                <a:t>up </a:t>
              </a:r>
              <a:r>
                <a:rPr lang="en-US" dirty="0">
                  <a:solidFill>
                    <a:schemeClr val="tx1"/>
                  </a:solidFill>
                </a:rPr>
                <a:t>to 10 MHz count rate</a:t>
              </a:r>
            </a:p>
            <a:p>
              <a:r>
                <a:rPr lang="de-DE" dirty="0">
                  <a:solidFill>
                    <a:schemeClr val="tx1"/>
                  </a:solidFill>
                  <a:ea typeface="Arial Unicode MS" pitchFamily="34" charset="-128"/>
                  <a:cs typeface="Arial Unicode MS" pitchFamily="34" charset="-128"/>
                </a:rPr>
                <a:t>→  </a:t>
              </a:r>
              <a:r>
                <a:rPr lang="en-US" dirty="0" smtClean="0">
                  <a:solidFill>
                    <a:schemeClr val="tx1"/>
                  </a:solidFill>
                </a:rPr>
                <a:t>dynamic </a:t>
              </a:r>
              <a:r>
                <a:rPr lang="en-US" dirty="0">
                  <a:solidFill>
                    <a:schemeClr val="tx1"/>
                  </a:solidFill>
                </a:rPr>
                <a:t>range &gt; </a:t>
              </a:r>
              <a:r>
                <a:rPr lang="en-US" dirty="0" smtClean="0">
                  <a:solidFill>
                    <a:schemeClr val="tx1"/>
                  </a:solidFill>
                </a:rPr>
                <a:t>1E8</a:t>
              </a:r>
            </a:p>
            <a:p>
              <a:r>
                <a:rPr lang="de-DE" dirty="0">
                  <a:solidFill>
                    <a:schemeClr val="tx1"/>
                  </a:solidFill>
                  <a:ea typeface="Arial Unicode MS" pitchFamily="34" charset="-128"/>
                  <a:cs typeface="Arial Unicode MS" pitchFamily="34" charset="-128"/>
                </a:rPr>
                <a:t>→  </a:t>
              </a:r>
              <a:r>
                <a:rPr lang="en-US" dirty="0" smtClean="0">
                  <a:solidFill>
                    <a:schemeClr val="tx1"/>
                  </a:solidFill>
                </a:rPr>
                <a:t>13 years successful operation at HERA</a:t>
              </a:r>
              <a:endParaRPr lang="en-US" dirty="0">
                <a:solidFill>
                  <a:schemeClr val="tx1"/>
                </a:solidFill>
              </a:endParaRPr>
            </a:p>
          </p:txBody>
        </p:sp>
      </p:grpSp>
      <p:pic>
        <p:nvPicPr>
          <p:cNvPr id="21" name="Picture 3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436096" y="4139208"/>
            <a:ext cx="3560007" cy="22421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204875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Line 2"/>
          <p:cNvSpPr>
            <a:spLocks noChangeShapeType="1"/>
          </p:cNvSpPr>
          <p:nvPr/>
        </p:nvSpPr>
        <p:spPr bwMode="auto">
          <a:xfrm>
            <a:off x="323850" y="765175"/>
            <a:ext cx="8496300" cy="0"/>
          </a:xfrm>
          <a:prstGeom prst="line">
            <a:avLst/>
          </a:prstGeom>
          <a:noFill/>
          <a:ln w="38100" cmpd="dbl">
            <a:solidFill>
              <a:srgbClr val="00589C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9219" name="Line 3"/>
          <p:cNvSpPr>
            <a:spLocks noChangeShapeType="1"/>
          </p:cNvSpPr>
          <p:nvPr/>
        </p:nvSpPr>
        <p:spPr bwMode="auto">
          <a:xfrm>
            <a:off x="323850" y="6524625"/>
            <a:ext cx="8496300" cy="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9220" name="Text Box 4"/>
          <p:cNvSpPr txBox="1">
            <a:spLocks noChangeArrowheads="1"/>
          </p:cNvSpPr>
          <p:nvPr/>
        </p:nvSpPr>
        <p:spPr bwMode="auto">
          <a:xfrm>
            <a:off x="250825" y="6545263"/>
            <a:ext cx="1800225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 eaLnBrk="0" hangingPunct="0"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 eaLnBrk="0" hangingPunct="0"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 eaLnBrk="0" hangingPunct="0"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 eaLnBrk="0" hangingPunct="0"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eaLnBrk="1" hangingPunct="1"/>
            <a:r>
              <a:rPr lang="de-DE" sz="1200">
                <a:solidFill>
                  <a:schemeClr val="bg2"/>
                </a:solidFill>
              </a:rPr>
              <a:t>Gero Kube, DESY / MDI</a:t>
            </a:r>
            <a:endParaRPr lang="en-GB" sz="1200">
              <a:solidFill>
                <a:schemeClr val="bg2"/>
              </a:solidFill>
            </a:endParaRPr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title"/>
          </p:nvPr>
        </p:nvSpPr>
        <p:spPr>
          <a:xfrm>
            <a:off x="395288" y="188913"/>
            <a:ext cx="7200900" cy="647700"/>
          </a:xfrm>
        </p:spPr>
        <p:txBody>
          <a:bodyPr/>
          <a:lstStyle/>
          <a:p>
            <a:pPr algn="l"/>
            <a:r>
              <a:rPr lang="de-DE" sz="3200" dirty="0" smtClean="0">
                <a:solidFill>
                  <a:srgbClr val="003E6E"/>
                </a:solidFill>
                <a:latin typeface="Comic Sans MS" pitchFamily="66" charset="0"/>
              </a:rPr>
              <a:t>BLM Experience</a:t>
            </a:r>
            <a:endParaRPr lang="en-GB" sz="3200" dirty="0" smtClean="0">
              <a:solidFill>
                <a:srgbClr val="003E6E"/>
              </a:solidFill>
              <a:latin typeface="Comic Sans MS" pitchFamily="66" charset="0"/>
            </a:endParaRPr>
          </a:p>
        </p:txBody>
      </p:sp>
      <p:pic>
        <p:nvPicPr>
          <p:cNvPr id="9222" name="Picture 6" descr="HG_LOGO_S_RGB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40650" y="585788"/>
            <a:ext cx="1008063" cy="395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3" name="Picture 7" descr="DESY-Logo-cyan-RGB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029575" y="115888"/>
            <a:ext cx="563563" cy="563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" name="Text Box 22"/>
          <p:cNvSpPr txBox="1">
            <a:spLocks noChangeArrowheads="1"/>
          </p:cNvSpPr>
          <p:nvPr/>
        </p:nvSpPr>
        <p:spPr bwMode="auto">
          <a:xfrm>
            <a:off x="5148263" y="6524625"/>
            <a:ext cx="3744912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 eaLnBrk="0" hangingPunct="0"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 eaLnBrk="0" hangingPunct="0"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 eaLnBrk="0" hangingPunct="0"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 eaLnBrk="0" hangingPunct="0"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algn="r" eaLnBrk="1" hangingPunct="1"/>
            <a:r>
              <a:rPr lang="de-DE" sz="1200" dirty="0" smtClean="0">
                <a:solidFill>
                  <a:srgbClr val="808080"/>
                </a:solidFill>
              </a:rPr>
              <a:t>DEELS 2014 Workshop @ ESRF, 12.05.2014</a:t>
            </a:r>
            <a:endParaRPr lang="en-GB" sz="1200" dirty="0">
              <a:solidFill>
                <a:srgbClr val="808080"/>
              </a:solidFill>
            </a:endParaRPr>
          </a:p>
        </p:txBody>
      </p:sp>
      <p:grpSp>
        <p:nvGrpSpPr>
          <p:cNvPr id="4" name="Group 3"/>
          <p:cNvGrpSpPr>
            <a:grpSpLocks noChangeAspect="1"/>
          </p:cNvGrpSpPr>
          <p:nvPr/>
        </p:nvGrpSpPr>
        <p:grpSpPr>
          <a:xfrm>
            <a:off x="685441" y="1268760"/>
            <a:ext cx="7151272" cy="2202090"/>
            <a:chOff x="685440" y="981075"/>
            <a:chExt cx="7773119" cy="2393576"/>
          </a:xfrm>
        </p:grpSpPr>
        <p:pic>
          <p:nvPicPr>
            <p:cNvPr id="19459" name="Picture 3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5440" y="981075"/>
              <a:ext cx="7773119" cy="23935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" name="Text Box 47"/>
            <p:cNvSpPr txBox="1">
              <a:spLocks noChangeArrowheads="1"/>
            </p:cNvSpPr>
            <p:nvPr/>
          </p:nvSpPr>
          <p:spPr bwMode="auto">
            <a:xfrm>
              <a:off x="1403647" y="1617681"/>
              <a:ext cx="720080" cy="334540"/>
            </a:xfrm>
            <a:prstGeom prst="rect">
              <a:avLst/>
            </a:prstGeom>
            <a:solidFill>
              <a:schemeClr val="bg1">
                <a:alpha val="60000"/>
              </a:schemeClr>
            </a:solidFill>
            <a:ln w="12700">
              <a:solidFill>
                <a:schemeClr val="tx1"/>
              </a:solidFill>
            </a:ln>
            <a:effectLst/>
            <a:extLst/>
          </p:spPr>
          <p:txBody>
            <a:bodyPr wrap="square">
              <a:spAutoFit/>
            </a:bodyPr>
            <a:lstStyle>
              <a:lvl1pPr eaLnBrk="0" hangingPunct="0"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hangingPunct="1"/>
              <a:r>
                <a:rPr lang="de-DE" sz="1400" dirty="0" smtClean="0">
                  <a:ea typeface="Arial Unicode MS" pitchFamily="34" charset="-128"/>
                  <a:cs typeface="Arial Unicode MS" pitchFamily="34" charset="-128"/>
                </a:rPr>
                <a:t>BLM</a:t>
              </a:r>
              <a:r>
                <a:rPr lang="de-DE" sz="1400" baseline="-25000" dirty="0" smtClean="0">
                  <a:ea typeface="Arial Unicode MS" pitchFamily="34" charset="-128"/>
                  <a:cs typeface="Arial Unicode MS" pitchFamily="34" charset="-128"/>
                </a:rPr>
                <a:t>1</a:t>
              </a:r>
              <a:endParaRPr lang="de-DE" sz="1400" dirty="0" smtClean="0">
                <a:ea typeface="Arial Unicode MS" pitchFamily="34" charset="-128"/>
                <a:cs typeface="Arial Unicode MS" pitchFamily="34" charset="-128"/>
              </a:endParaRPr>
            </a:p>
          </p:txBody>
        </p:sp>
        <p:sp>
          <p:nvSpPr>
            <p:cNvPr id="19" name="Text Box 47"/>
            <p:cNvSpPr txBox="1">
              <a:spLocks noChangeArrowheads="1"/>
            </p:cNvSpPr>
            <p:nvPr/>
          </p:nvSpPr>
          <p:spPr bwMode="auto">
            <a:xfrm>
              <a:off x="1475655" y="2661047"/>
              <a:ext cx="694142" cy="334540"/>
            </a:xfrm>
            <a:prstGeom prst="rect">
              <a:avLst/>
            </a:prstGeom>
            <a:solidFill>
              <a:schemeClr val="bg1">
                <a:alpha val="60000"/>
              </a:schemeClr>
            </a:solidFill>
            <a:ln w="12700">
              <a:solidFill>
                <a:schemeClr val="tx1"/>
              </a:solidFill>
            </a:ln>
            <a:effectLst/>
            <a:extLst/>
          </p:spPr>
          <p:txBody>
            <a:bodyPr wrap="square">
              <a:spAutoFit/>
            </a:bodyPr>
            <a:lstStyle>
              <a:lvl1pPr eaLnBrk="0" hangingPunct="0"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hangingPunct="1"/>
              <a:r>
                <a:rPr lang="de-DE" sz="1400" dirty="0" smtClean="0">
                  <a:solidFill>
                    <a:srgbClr val="FF0000"/>
                  </a:solidFill>
                  <a:ea typeface="Arial Unicode MS" pitchFamily="34" charset="-128"/>
                  <a:cs typeface="Arial Unicode MS" pitchFamily="34" charset="-128"/>
                </a:rPr>
                <a:t>BLM</a:t>
              </a:r>
              <a:r>
                <a:rPr lang="de-DE" sz="1400" baseline="-25000" dirty="0">
                  <a:solidFill>
                    <a:srgbClr val="FF0000"/>
                  </a:solidFill>
                  <a:ea typeface="Arial Unicode MS" pitchFamily="34" charset="-128"/>
                  <a:cs typeface="Arial Unicode MS" pitchFamily="34" charset="-128"/>
                </a:rPr>
                <a:t>2</a:t>
              </a:r>
              <a:endParaRPr lang="de-DE" sz="1400" dirty="0" smtClean="0">
                <a:solidFill>
                  <a:srgbClr val="FF0000"/>
                </a:solidFill>
                <a:ea typeface="Arial Unicode MS" pitchFamily="34" charset="-128"/>
                <a:cs typeface="Arial Unicode MS" pitchFamily="34" charset="-128"/>
              </a:endParaRPr>
            </a:p>
          </p:txBody>
        </p:sp>
      </p:grpSp>
      <p:sp>
        <p:nvSpPr>
          <p:cNvPr id="22" name="Rectangle 8"/>
          <p:cNvSpPr>
            <a:spLocks noChangeArrowheads="1"/>
          </p:cNvSpPr>
          <p:nvPr/>
        </p:nvSpPr>
        <p:spPr bwMode="auto">
          <a:xfrm>
            <a:off x="395288" y="963960"/>
            <a:ext cx="2736552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  <a:spcAft>
                <a:spcPts val="1200"/>
              </a:spcAft>
              <a:buFont typeface="Wingdings" pitchFamily="2" charset="2"/>
              <a:buBlip>
                <a:blip r:embed="rId5"/>
              </a:buBlip>
            </a:pPr>
            <a:r>
              <a:rPr lang="en-US" dirty="0">
                <a:solidFill>
                  <a:srgbClr val="0000FF"/>
                </a:solidFill>
              </a:rPr>
              <a:t>  </a:t>
            </a:r>
            <a:r>
              <a:rPr lang="en-US" dirty="0" smtClean="0">
                <a:solidFill>
                  <a:srgbClr val="0000FF"/>
                </a:solidFill>
              </a:rPr>
              <a:t>injected beam losses</a:t>
            </a:r>
            <a:endParaRPr lang="en-US" dirty="0">
              <a:solidFill>
                <a:srgbClr val="0000FF"/>
              </a:solidFill>
            </a:endParaRPr>
          </a:p>
        </p:txBody>
      </p:sp>
      <p:grpSp>
        <p:nvGrpSpPr>
          <p:cNvPr id="16" name="Group 15"/>
          <p:cNvGrpSpPr/>
          <p:nvPr/>
        </p:nvGrpSpPr>
        <p:grpSpPr>
          <a:xfrm>
            <a:off x="395536" y="1540230"/>
            <a:ext cx="7440971" cy="4625074"/>
            <a:chOff x="395536" y="1389898"/>
            <a:chExt cx="7440971" cy="4625074"/>
          </a:xfrm>
        </p:grpSpPr>
        <p:grpSp>
          <p:nvGrpSpPr>
            <p:cNvPr id="5" name="Group 4"/>
            <p:cNvGrpSpPr>
              <a:grpSpLocks noChangeAspect="1"/>
            </p:cNvGrpSpPr>
            <p:nvPr/>
          </p:nvGrpSpPr>
          <p:grpSpPr>
            <a:xfrm>
              <a:off x="682875" y="3829544"/>
              <a:ext cx="7153632" cy="2185428"/>
              <a:chOff x="682873" y="3416624"/>
              <a:chExt cx="7775686" cy="2375465"/>
            </a:xfrm>
          </p:grpSpPr>
          <p:pic>
            <p:nvPicPr>
              <p:cNvPr id="19458" name="Picture 2"/>
              <p:cNvPicPr>
                <a:picLocks noChangeAspect="1" noChangeArrowheads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82873" y="3416624"/>
                <a:ext cx="7775686" cy="23754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2" name="Text Box 47"/>
              <p:cNvSpPr txBox="1">
                <a:spLocks noChangeArrowheads="1"/>
              </p:cNvSpPr>
              <p:nvPr/>
            </p:nvSpPr>
            <p:spPr bwMode="auto">
              <a:xfrm>
                <a:off x="5868143" y="4594387"/>
                <a:ext cx="998778" cy="334540"/>
              </a:xfrm>
              <a:prstGeom prst="rect">
                <a:avLst/>
              </a:prstGeom>
              <a:solidFill>
                <a:schemeClr val="bg1">
                  <a:alpha val="60000"/>
                </a:schemeClr>
              </a:solidFill>
              <a:ln w="12700">
                <a:solidFill>
                  <a:schemeClr val="tx1"/>
                </a:solidFill>
              </a:ln>
              <a:effectLst/>
              <a:extLst/>
            </p:spPr>
            <p:txBody>
              <a:bodyPr wrap="square">
                <a:spAutoFit/>
              </a:bodyPr>
              <a:lstStyle>
                <a:lvl1pPr eaLnBrk="0" hangingPunct="0">
                  <a:defRPr sz="2000">
                    <a:solidFill>
                      <a:schemeClr val="tx1"/>
                    </a:solidFill>
                    <a:latin typeface="Times New Roman" pitchFamily="18" charset="0"/>
                  </a:defRPr>
                </a:lvl1pPr>
                <a:lvl2pPr marL="742950" indent="-285750" eaLnBrk="0" hangingPunct="0">
                  <a:defRPr sz="2000">
                    <a:solidFill>
                      <a:schemeClr val="tx1"/>
                    </a:solidFill>
                    <a:latin typeface="Times New Roman" pitchFamily="18" charset="0"/>
                  </a:defRPr>
                </a:lvl2pPr>
                <a:lvl3pPr marL="1143000" indent="-228600" eaLnBrk="0" hangingPunct="0">
                  <a:defRPr sz="2000">
                    <a:solidFill>
                      <a:schemeClr val="tx1"/>
                    </a:solidFill>
                    <a:latin typeface="Times New Roman" pitchFamily="18" charset="0"/>
                  </a:defRPr>
                </a:lvl3pPr>
                <a:lvl4pPr marL="1600200" indent="-228600" eaLnBrk="0" hangingPunct="0">
                  <a:defRPr sz="2000">
                    <a:solidFill>
                      <a:schemeClr val="tx1"/>
                    </a:solidFill>
                    <a:latin typeface="Times New Roman" pitchFamily="18" charset="0"/>
                  </a:defRPr>
                </a:lvl4pPr>
                <a:lvl5pPr marL="2057400" indent="-228600" eaLnBrk="0" hangingPunct="0">
                  <a:defRPr sz="2000">
                    <a:solidFill>
                      <a:schemeClr val="tx1"/>
                    </a:solidFill>
                    <a:latin typeface="Times New Roman" pitchFamily="18" charset="0"/>
                  </a:defRPr>
                </a:lvl5pPr>
                <a:lvl6pPr marL="25146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Times New Roman" pitchFamily="18" charset="0"/>
                  </a:defRPr>
                </a:lvl6pPr>
                <a:lvl7pPr marL="29718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Times New Roman" pitchFamily="18" charset="0"/>
                  </a:defRPr>
                </a:lvl7pPr>
                <a:lvl8pPr marL="34290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Times New Roman" pitchFamily="18" charset="0"/>
                  </a:defRPr>
                </a:lvl8pPr>
                <a:lvl9pPr marL="38862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Times New Roman" pitchFamily="18" charset="0"/>
                  </a:defRPr>
                </a:lvl9pPr>
              </a:lstStyle>
              <a:p>
                <a:pPr algn="ctr" eaLnBrk="1" hangingPunct="1"/>
                <a:r>
                  <a:rPr lang="de-DE" sz="1400" dirty="0" smtClean="0">
                    <a:ea typeface="Arial Unicode MS" pitchFamily="34" charset="-128"/>
                    <a:cs typeface="Arial Unicode MS" pitchFamily="34" charset="-128"/>
                  </a:rPr>
                  <a:t>BLM rate</a:t>
                </a:r>
              </a:p>
            </p:txBody>
          </p:sp>
          <p:sp>
            <p:nvSpPr>
              <p:cNvPr id="13" name="Text Box 47"/>
              <p:cNvSpPr txBox="1">
                <a:spLocks noChangeArrowheads="1"/>
              </p:cNvSpPr>
              <p:nvPr/>
            </p:nvSpPr>
            <p:spPr bwMode="auto">
              <a:xfrm>
                <a:off x="5868145" y="5232334"/>
                <a:ext cx="920506" cy="334540"/>
              </a:xfrm>
              <a:prstGeom prst="rect">
                <a:avLst/>
              </a:prstGeom>
              <a:solidFill>
                <a:schemeClr val="bg1">
                  <a:alpha val="60000"/>
                </a:schemeClr>
              </a:solidFill>
              <a:ln w="12700">
                <a:solidFill>
                  <a:schemeClr val="tx1"/>
                </a:solidFill>
              </a:ln>
              <a:effectLst/>
              <a:extLst/>
            </p:spPr>
            <p:txBody>
              <a:bodyPr wrap="square">
                <a:spAutoFit/>
              </a:bodyPr>
              <a:lstStyle>
                <a:lvl1pPr eaLnBrk="0" hangingPunct="0">
                  <a:defRPr sz="2000">
                    <a:solidFill>
                      <a:schemeClr val="tx1"/>
                    </a:solidFill>
                    <a:latin typeface="Times New Roman" pitchFamily="18" charset="0"/>
                  </a:defRPr>
                </a:lvl1pPr>
                <a:lvl2pPr marL="742950" indent="-285750" eaLnBrk="0" hangingPunct="0">
                  <a:defRPr sz="2000">
                    <a:solidFill>
                      <a:schemeClr val="tx1"/>
                    </a:solidFill>
                    <a:latin typeface="Times New Roman" pitchFamily="18" charset="0"/>
                  </a:defRPr>
                </a:lvl2pPr>
                <a:lvl3pPr marL="1143000" indent="-228600" eaLnBrk="0" hangingPunct="0">
                  <a:defRPr sz="2000">
                    <a:solidFill>
                      <a:schemeClr val="tx1"/>
                    </a:solidFill>
                    <a:latin typeface="Times New Roman" pitchFamily="18" charset="0"/>
                  </a:defRPr>
                </a:lvl3pPr>
                <a:lvl4pPr marL="1600200" indent="-228600" eaLnBrk="0" hangingPunct="0">
                  <a:defRPr sz="2000">
                    <a:solidFill>
                      <a:schemeClr val="tx1"/>
                    </a:solidFill>
                    <a:latin typeface="Times New Roman" pitchFamily="18" charset="0"/>
                  </a:defRPr>
                </a:lvl4pPr>
                <a:lvl5pPr marL="2057400" indent="-228600" eaLnBrk="0" hangingPunct="0">
                  <a:defRPr sz="2000">
                    <a:solidFill>
                      <a:schemeClr val="tx1"/>
                    </a:solidFill>
                    <a:latin typeface="Times New Roman" pitchFamily="18" charset="0"/>
                  </a:defRPr>
                </a:lvl5pPr>
                <a:lvl6pPr marL="25146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Times New Roman" pitchFamily="18" charset="0"/>
                  </a:defRPr>
                </a:lvl6pPr>
                <a:lvl7pPr marL="29718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Times New Roman" pitchFamily="18" charset="0"/>
                  </a:defRPr>
                </a:lvl7pPr>
                <a:lvl8pPr marL="34290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Times New Roman" pitchFamily="18" charset="0"/>
                  </a:defRPr>
                </a:lvl8pPr>
                <a:lvl9pPr marL="38862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Times New Roman" pitchFamily="18" charset="0"/>
                  </a:defRPr>
                </a:lvl9pPr>
              </a:lstStyle>
              <a:p>
                <a:pPr algn="ctr" eaLnBrk="1" hangingPunct="1"/>
                <a:r>
                  <a:rPr lang="de-DE" sz="1400" dirty="0" err="1" smtClean="0">
                    <a:solidFill>
                      <a:srgbClr val="0000FF"/>
                    </a:solidFill>
                    <a:ea typeface="Arial Unicode MS" pitchFamily="34" charset="-128"/>
                    <a:cs typeface="Arial Unicode MS" pitchFamily="34" charset="-128"/>
                  </a:rPr>
                  <a:t>life</a:t>
                </a:r>
                <a:r>
                  <a:rPr lang="de-DE" sz="1400" dirty="0" smtClean="0">
                    <a:solidFill>
                      <a:srgbClr val="0000FF"/>
                    </a:solidFill>
                    <a:ea typeface="Arial Unicode MS" pitchFamily="34" charset="-128"/>
                    <a:cs typeface="Arial Unicode MS" pitchFamily="34" charset="-128"/>
                  </a:rPr>
                  <a:t> time</a:t>
                </a:r>
              </a:p>
            </p:txBody>
          </p:sp>
          <p:sp>
            <p:nvSpPr>
              <p:cNvPr id="14" name="Text Box 47"/>
              <p:cNvSpPr txBox="1">
                <a:spLocks noChangeArrowheads="1"/>
              </p:cNvSpPr>
              <p:nvPr/>
            </p:nvSpPr>
            <p:spPr bwMode="auto">
              <a:xfrm>
                <a:off x="5868143" y="3910310"/>
                <a:ext cx="1233587" cy="334540"/>
              </a:xfrm>
              <a:prstGeom prst="rect">
                <a:avLst/>
              </a:prstGeom>
              <a:solidFill>
                <a:schemeClr val="bg1">
                  <a:alpha val="60000"/>
                </a:schemeClr>
              </a:solidFill>
              <a:ln w="12700">
                <a:solidFill>
                  <a:schemeClr val="tx1"/>
                </a:solidFill>
              </a:ln>
              <a:effectLst/>
              <a:extLst/>
            </p:spPr>
            <p:txBody>
              <a:bodyPr wrap="square">
                <a:spAutoFit/>
              </a:bodyPr>
              <a:lstStyle>
                <a:lvl1pPr eaLnBrk="0" hangingPunct="0">
                  <a:defRPr sz="2000">
                    <a:solidFill>
                      <a:schemeClr val="tx1"/>
                    </a:solidFill>
                    <a:latin typeface="Times New Roman" pitchFamily="18" charset="0"/>
                  </a:defRPr>
                </a:lvl1pPr>
                <a:lvl2pPr marL="742950" indent="-285750" eaLnBrk="0" hangingPunct="0">
                  <a:defRPr sz="2000">
                    <a:solidFill>
                      <a:schemeClr val="tx1"/>
                    </a:solidFill>
                    <a:latin typeface="Times New Roman" pitchFamily="18" charset="0"/>
                  </a:defRPr>
                </a:lvl2pPr>
                <a:lvl3pPr marL="1143000" indent="-228600" eaLnBrk="0" hangingPunct="0">
                  <a:defRPr sz="2000">
                    <a:solidFill>
                      <a:schemeClr val="tx1"/>
                    </a:solidFill>
                    <a:latin typeface="Times New Roman" pitchFamily="18" charset="0"/>
                  </a:defRPr>
                </a:lvl3pPr>
                <a:lvl4pPr marL="1600200" indent="-228600" eaLnBrk="0" hangingPunct="0">
                  <a:defRPr sz="2000">
                    <a:solidFill>
                      <a:schemeClr val="tx1"/>
                    </a:solidFill>
                    <a:latin typeface="Times New Roman" pitchFamily="18" charset="0"/>
                  </a:defRPr>
                </a:lvl4pPr>
                <a:lvl5pPr marL="2057400" indent="-228600" eaLnBrk="0" hangingPunct="0">
                  <a:defRPr sz="2000">
                    <a:solidFill>
                      <a:schemeClr val="tx1"/>
                    </a:solidFill>
                    <a:latin typeface="Times New Roman" pitchFamily="18" charset="0"/>
                  </a:defRPr>
                </a:lvl5pPr>
                <a:lvl6pPr marL="25146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Times New Roman" pitchFamily="18" charset="0"/>
                  </a:defRPr>
                </a:lvl6pPr>
                <a:lvl7pPr marL="29718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Times New Roman" pitchFamily="18" charset="0"/>
                  </a:defRPr>
                </a:lvl7pPr>
                <a:lvl8pPr marL="34290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Times New Roman" pitchFamily="18" charset="0"/>
                  </a:defRPr>
                </a:lvl8pPr>
                <a:lvl9pPr marL="38862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Times New Roman" pitchFamily="18" charset="0"/>
                  </a:defRPr>
                </a:lvl9pPr>
              </a:lstStyle>
              <a:p>
                <a:pPr algn="ctr" eaLnBrk="1" hangingPunct="1"/>
                <a:r>
                  <a:rPr lang="de-DE" sz="1400" dirty="0" smtClean="0">
                    <a:solidFill>
                      <a:srgbClr val="FF0000"/>
                    </a:solidFill>
                    <a:ea typeface="Arial Unicode MS" pitchFamily="34" charset="-128"/>
                    <a:cs typeface="Arial Unicode MS" pitchFamily="34" charset="-128"/>
                  </a:rPr>
                  <a:t>DC </a:t>
                </a:r>
                <a:r>
                  <a:rPr lang="de-DE" sz="1400" dirty="0" err="1" smtClean="0">
                    <a:solidFill>
                      <a:srgbClr val="FF0000"/>
                    </a:solidFill>
                    <a:ea typeface="Arial Unicode MS" pitchFamily="34" charset="-128"/>
                    <a:cs typeface="Arial Unicode MS" pitchFamily="34" charset="-128"/>
                  </a:rPr>
                  <a:t>current</a:t>
                </a:r>
                <a:endParaRPr lang="de-DE" sz="1400" dirty="0" smtClean="0">
                  <a:solidFill>
                    <a:srgbClr val="FF0000"/>
                  </a:solidFill>
                  <a:ea typeface="Arial Unicode MS" pitchFamily="34" charset="-128"/>
                  <a:cs typeface="Arial Unicode MS" pitchFamily="34" charset="-128"/>
                </a:endParaRPr>
              </a:p>
            </p:txBody>
          </p:sp>
        </p:grpSp>
        <p:sp>
          <p:nvSpPr>
            <p:cNvPr id="23" name="Rectangle 8"/>
            <p:cNvSpPr>
              <a:spLocks noChangeArrowheads="1"/>
            </p:cNvSpPr>
            <p:nvPr/>
          </p:nvSpPr>
          <p:spPr bwMode="auto">
            <a:xfrm>
              <a:off x="395536" y="3495866"/>
              <a:ext cx="2736552" cy="3048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0"/>
                </a:spcBef>
                <a:spcAft>
                  <a:spcPts val="1200"/>
                </a:spcAft>
                <a:buFont typeface="Wingdings" pitchFamily="2" charset="2"/>
                <a:buBlip>
                  <a:blip r:embed="rId5"/>
                </a:buBlip>
              </a:pPr>
              <a:r>
                <a:rPr lang="en-US" dirty="0">
                  <a:solidFill>
                    <a:srgbClr val="0000FF"/>
                  </a:solidFill>
                </a:rPr>
                <a:t>  </a:t>
              </a:r>
              <a:r>
                <a:rPr lang="en-US" dirty="0" smtClean="0">
                  <a:solidFill>
                    <a:srgbClr val="0000FF"/>
                  </a:solidFill>
                </a:rPr>
                <a:t>circulating beam losses</a:t>
              </a:r>
              <a:endParaRPr lang="en-US" dirty="0">
                <a:solidFill>
                  <a:srgbClr val="0000FF"/>
                </a:solidFill>
              </a:endParaRPr>
            </a:p>
          </p:txBody>
        </p:sp>
        <p:grpSp>
          <p:nvGrpSpPr>
            <p:cNvPr id="15" name="Group 14"/>
            <p:cNvGrpSpPr/>
            <p:nvPr/>
          </p:nvGrpSpPr>
          <p:grpSpPr>
            <a:xfrm>
              <a:off x="4796650" y="1389898"/>
              <a:ext cx="2727678" cy="3261996"/>
              <a:chOff x="4796650" y="1389898"/>
              <a:chExt cx="2727678" cy="3261996"/>
            </a:xfrm>
          </p:grpSpPr>
          <p:sp>
            <p:nvSpPr>
              <p:cNvPr id="6" name="Oval 5"/>
              <p:cNvSpPr/>
              <p:nvPr/>
            </p:nvSpPr>
            <p:spPr bwMode="auto">
              <a:xfrm>
                <a:off x="7020272" y="1389898"/>
                <a:ext cx="504056" cy="1800200"/>
              </a:xfrm>
              <a:prstGeom prst="ellipse">
                <a:avLst/>
              </a:prstGeom>
              <a:noFill/>
              <a:ln w="22225" cap="flat" cmpd="sng" algn="ctr">
                <a:solidFill>
                  <a:srgbClr val="0099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de-DE" sz="1400" b="0" i="0" u="none" strike="noStrike" cap="none" normalizeH="0" baseline="0" smtClean="0">
                  <a:ln>
                    <a:noFill/>
                  </a:ln>
                  <a:solidFill>
                    <a:srgbClr val="FF0000"/>
                  </a:solidFill>
                  <a:effectLst/>
                  <a:latin typeface="Times New Roman" pitchFamily="18" charset="0"/>
                  <a:cs typeface="Times New Roman" pitchFamily="18" charset="0"/>
                </a:endParaRPr>
              </a:p>
            </p:txBody>
          </p:sp>
          <p:cxnSp>
            <p:nvCxnSpPr>
              <p:cNvPr id="8" name="Straight Arrow Connector 7"/>
              <p:cNvCxnSpPr/>
              <p:nvPr/>
            </p:nvCxnSpPr>
            <p:spPr bwMode="auto">
              <a:xfrm flipH="1">
                <a:off x="4796650" y="2765986"/>
                <a:ext cx="2241322" cy="1885908"/>
              </a:xfrm>
              <a:prstGeom prst="straightConnector1">
                <a:avLst/>
              </a:prstGeom>
              <a:solidFill>
                <a:schemeClr val="accent1"/>
              </a:solidFill>
              <a:ln w="19050" cap="flat" cmpd="sng" algn="ctr">
                <a:solidFill>
                  <a:srgbClr val="009900"/>
                </a:solidFill>
                <a:prstDash val="solid"/>
                <a:round/>
                <a:headEnd type="none" w="med" len="med"/>
                <a:tailEnd type="stealth" w="lg" len="lg"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</p:grpSp>
      </p:grpSp>
      <p:sp>
        <p:nvSpPr>
          <p:cNvPr id="35" name="Text Box 124"/>
          <p:cNvSpPr txBox="1">
            <a:spLocks noChangeArrowheads="1"/>
          </p:cNvSpPr>
          <p:nvPr/>
        </p:nvSpPr>
        <p:spPr bwMode="auto">
          <a:xfrm>
            <a:off x="7943241" y="4653136"/>
            <a:ext cx="1086882" cy="738664"/>
          </a:xfrm>
          <a:prstGeom prst="rect">
            <a:avLst/>
          </a:prstGeom>
          <a:solidFill>
            <a:schemeClr val="accent2">
              <a:lumMod val="40000"/>
              <a:lumOff val="60000"/>
              <a:alpha val="30000"/>
            </a:schemeClr>
          </a:solidFill>
          <a:ln w="19050">
            <a:solidFill>
              <a:srgbClr val="0000FF"/>
            </a:solidFill>
            <a:miter lim="800000"/>
            <a:headEnd/>
            <a:tailEnd/>
          </a:ln>
          <a:effectLst/>
          <a:extLst/>
        </p:spPr>
        <p:txBody>
          <a:bodyPr wrap="square">
            <a:spAutoFit/>
          </a:bodyPr>
          <a:lstStyle>
            <a:lvl1pPr eaLnBrk="0" hangingPunct="0"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 eaLnBrk="0" hangingPunct="0"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 eaLnBrk="0" hangingPunct="0"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 eaLnBrk="0" hangingPunct="0"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 eaLnBrk="0" hangingPunct="0"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algn="ctr" eaLnBrk="1" hangingPunct="1"/>
            <a:r>
              <a:rPr lang="en-US" dirty="0" smtClean="0">
                <a:solidFill>
                  <a:srgbClr val="0000FF"/>
                </a:solidFill>
                <a:ea typeface="Arial Unicode MS" pitchFamily="34" charset="-128"/>
                <a:cs typeface="Arial Unicode MS" pitchFamily="34" charset="-128"/>
              </a:rPr>
              <a:t>reduced </a:t>
            </a:r>
            <a:r>
              <a:rPr lang="en-US" dirty="0" err="1" smtClean="0">
                <a:solidFill>
                  <a:srgbClr val="0000FF"/>
                </a:solidFill>
                <a:ea typeface="Arial Unicode MS" pitchFamily="34" charset="-128"/>
                <a:cs typeface="Arial Unicode MS" pitchFamily="34" charset="-128"/>
              </a:rPr>
              <a:t>Touschek</a:t>
            </a:r>
            <a:r>
              <a:rPr lang="en-US" dirty="0" smtClean="0">
                <a:solidFill>
                  <a:srgbClr val="0000FF"/>
                </a:solidFill>
                <a:ea typeface="Arial Unicode MS" pitchFamily="34" charset="-128"/>
                <a:cs typeface="Arial Unicode MS" pitchFamily="34" charset="-128"/>
              </a:rPr>
              <a:t>  contribution</a:t>
            </a:r>
            <a:endParaRPr lang="en-US" dirty="0">
              <a:solidFill>
                <a:srgbClr val="0000FF"/>
              </a:solidFill>
              <a:ea typeface="Arial Unicode MS" pitchFamily="34" charset="-128"/>
              <a:cs typeface="Arial Unicode MS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108084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Line 2"/>
          <p:cNvSpPr>
            <a:spLocks noChangeShapeType="1"/>
          </p:cNvSpPr>
          <p:nvPr/>
        </p:nvSpPr>
        <p:spPr bwMode="auto">
          <a:xfrm>
            <a:off x="323850" y="765175"/>
            <a:ext cx="8496300" cy="0"/>
          </a:xfrm>
          <a:prstGeom prst="line">
            <a:avLst/>
          </a:prstGeom>
          <a:noFill/>
          <a:ln w="38100" cmpd="dbl">
            <a:solidFill>
              <a:srgbClr val="00589C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9219" name="Line 3"/>
          <p:cNvSpPr>
            <a:spLocks noChangeShapeType="1"/>
          </p:cNvSpPr>
          <p:nvPr/>
        </p:nvSpPr>
        <p:spPr bwMode="auto">
          <a:xfrm>
            <a:off x="323850" y="6524625"/>
            <a:ext cx="8496300" cy="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9220" name="Text Box 4"/>
          <p:cNvSpPr txBox="1">
            <a:spLocks noChangeArrowheads="1"/>
          </p:cNvSpPr>
          <p:nvPr/>
        </p:nvSpPr>
        <p:spPr bwMode="auto">
          <a:xfrm>
            <a:off x="250825" y="6545263"/>
            <a:ext cx="1800225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 eaLnBrk="0" hangingPunct="0"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 eaLnBrk="0" hangingPunct="0"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 eaLnBrk="0" hangingPunct="0"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 eaLnBrk="0" hangingPunct="0"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eaLnBrk="1" hangingPunct="1"/>
            <a:r>
              <a:rPr lang="de-DE" sz="1200">
                <a:solidFill>
                  <a:schemeClr val="bg2"/>
                </a:solidFill>
              </a:rPr>
              <a:t>Gero Kube, DESY / MDI</a:t>
            </a:r>
            <a:endParaRPr lang="en-GB" sz="1200">
              <a:solidFill>
                <a:schemeClr val="bg2"/>
              </a:solidFill>
            </a:endParaRPr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title"/>
          </p:nvPr>
        </p:nvSpPr>
        <p:spPr>
          <a:xfrm>
            <a:off x="395288" y="188913"/>
            <a:ext cx="7200900" cy="647700"/>
          </a:xfrm>
        </p:spPr>
        <p:txBody>
          <a:bodyPr/>
          <a:lstStyle/>
          <a:p>
            <a:pPr algn="l"/>
            <a:r>
              <a:rPr lang="de-DE" sz="3200" dirty="0" smtClean="0">
                <a:solidFill>
                  <a:srgbClr val="003E6E"/>
                </a:solidFill>
                <a:latin typeface="Comic Sans MS" pitchFamily="66" charset="0"/>
              </a:rPr>
              <a:t>Loss </a:t>
            </a:r>
            <a:r>
              <a:rPr lang="de-DE" sz="3200" dirty="0" err="1" smtClean="0">
                <a:solidFill>
                  <a:srgbClr val="003E6E"/>
                </a:solidFill>
                <a:latin typeface="Comic Sans MS" pitchFamily="66" charset="0"/>
              </a:rPr>
              <a:t>Contribution</a:t>
            </a:r>
            <a:endParaRPr lang="en-GB" sz="3200" dirty="0" smtClean="0">
              <a:solidFill>
                <a:srgbClr val="003E6E"/>
              </a:solidFill>
              <a:latin typeface="Comic Sans MS" pitchFamily="66" charset="0"/>
            </a:endParaRPr>
          </a:p>
        </p:txBody>
      </p:sp>
      <p:pic>
        <p:nvPicPr>
          <p:cNvPr id="9222" name="Picture 6" descr="HG_LOGO_S_RGB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40650" y="585788"/>
            <a:ext cx="1008063" cy="395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3" name="Picture 7" descr="DESY-Logo-cyan-RGB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029575" y="115888"/>
            <a:ext cx="563563" cy="563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" name="Text Box 22"/>
          <p:cNvSpPr txBox="1">
            <a:spLocks noChangeArrowheads="1"/>
          </p:cNvSpPr>
          <p:nvPr/>
        </p:nvSpPr>
        <p:spPr bwMode="auto">
          <a:xfrm>
            <a:off x="5148263" y="6524625"/>
            <a:ext cx="3744912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 eaLnBrk="0" hangingPunct="0"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 eaLnBrk="0" hangingPunct="0"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 eaLnBrk="0" hangingPunct="0"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 eaLnBrk="0" hangingPunct="0"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algn="r" eaLnBrk="1" hangingPunct="1"/>
            <a:r>
              <a:rPr lang="de-DE" sz="1200" dirty="0" smtClean="0">
                <a:solidFill>
                  <a:srgbClr val="808080"/>
                </a:solidFill>
              </a:rPr>
              <a:t>DEELS 2014 Workshop @ ESRF, 12.05.2014</a:t>
            </a:r>
            <a:endParaRPr lang="en-GB" sz="1200" dirty="0">
              <a:solidFill>
                <a:srgbClr val="808080"/>
              </a:solidFill>
            </a:endParaRPr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395288" y="963960"/>
            <a:ext cx="2952576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  <a:spcAft>
                <a:spcPts val="1200"/>
              </a:spcAft>
              <a:buFont typeface="Wingdings" pitchFamily="2" charset="2"/>
              <a:buBlip>
                <a:blip r:embed="rId4"/>
              </a:buBlip>
            </a:pPr>
            <a:r>
              <a:rPr lang="en-US" dirty="0">
                <a:solidFill>
                  <a:srgbClr val="0000FF"/>
                </a:solidFill>
              </a:rPr>
              <a:t>  </a:t>
            </a:r>
            <a:r>
              <a:rPr lang="en-US" dirty="0" smtClean="0">
                <a:solidFill>
                  <a:srgbClr val="0000FF"/>
                </a:solidFill>
              </a:rPr>
              <a:t>observation of beam losses from</a:t>
            </a:r>
            <a:endParaRPr lang="en-US" dirty="0">
              <a:solidFill>
                <a:srgbClr val="0000FF"/>
              </a:solidFill>
            </a:endParaRPr>
          </a:p>
        </p:txBody>
      </p:sp>
      <p:sp>
        <p:nvSpPr>
          <p:cNvPr id="10" name="Text Box 12"/>
          <p:cNvSpPr txBox="1">
            <a:spLocks noChangeArrowheads="1"/>
          </p:cNvSpPr>
          <p:nvPr/>
        </p:nvSpPr>
        <p:spPr bwMode="auto">
          <a:xfrm>
            <a:off x="549092" y="1321023"/>
            <a:ext cx="1723422" cy="6309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 eaLnBrk="0" hangingPunct="0"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 eaLnBrk="0" hangingPunct="0"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 eaLnBrk="0" hangingPunct="0"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 eaLnBrk="0" hangingPunct="0"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eaLnBrk="1" hangingPunct="1">
              <a:buFontTx/>
              <a:buBlip>
                <a:blip r:embed="rId5"/>
              </a:buBlip>
            </a:pPr>
            <a:r>
              <a:rPr lang="de-DE" dirty="0">
                <a:solidFill>
                  <a:schemeClr val="accent2"/>
                </a:solidFill>
                <a:ea typeface="Arial Unicode MS" pitchFamily="34" charset="-128"/>
                <a:cs typeface="Arial Unicode MS" pitchFamily="34" charset="-128"/>
              </a:rPr>
              <a:t>  </a:t>
            </a:r>
            <a:r>
              <a:rPr lang="de-DE" dirty="0" err="1" smtClean="0">
                <a:solidFill>
                  <a:schemeClr val="accent2"/>
                </a:solidFill>
                <a:ea typeface="Arial Unicode MS" pitchFamily="34" charset="-128"/>
                <a:cs typeface="Arial Unicode MS" pitchFamily="34" charset="-128"/>
              </a:rPr>
              <a:t>injected</a:t>
            </a:r>
            <a:r>
              <a:rPr lang="de-DE" dirty="0" smtClean="0">
                <a:solidFill>
                  <a:schemeClr val="accent2"/>
                </a:solidFill>
                <a:ea typeface="Arial Unicode MS" pitchFamily="34" charset="-128"/>
                <a:cs typeface="Arial Unicode MS" pitchFamily="34" charset="-128"/>
              </a:rPr>
              <a:t> beam</a:t>
            </a:r>
            <a:endParaRPr lang="de-DE" dirty="0" smtClean="0">
              <a:solidFill>
                <a:schemeClr val="accent2"/>
              </a:solidFill>
            </a:endParaRPr>
          </a:p>
          <a:p>
            <a:pPr eaLnBrk="1" hangingPunct="1">
              <a:buFontTx/>
              <a:buBlip>
                <a:blip r:embed="rId5"/>
              </a:buBlip>
            </a:pPr>
            <a:r>
              <a:rPr lang="de-DE" dirty="0">
                <a:solidFill>
                  <a:schemeClr val="accent2"/>
                </a:solidFill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de-DE" dirty="0" smtClean="0">
                <a:solidFill>
                  <a:schemeClr val="accent2"/>
                </a:solidFill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de-DE" dirty="0" err="1" smtClean="0">
                <a:solidFill>
                  <a:schemeClr val="accent2"/>
                </a:solidFill>
                <a:ea typeface="Arial Unicode MS" pitchFamily="34" charset="-128"/>
                <a:cs typeface="Arial Unicode MS" pitchFamily="34" charset="-128"/>
              </a:rPr>
              <a:t>circulating</a:t>
            </a:r>
            <a:r>
              <a:rPr lang="de-DE" dirty="0" smtClean="0">
                <a:solidFill>
                  <a:schemeClr val="accent2"/>
                </a:solidFill>
                <a:ea typeface="Arial Unicode MS" pitchFamily="34" charset="-128"/>
                <a:cs typeface="Arial Unicode MS" pitchFamily="34" charset="-128"/>
              </a:rPr>
              <a:t> beam</a:t>
            </a:r>
          </a:p>
        </p:txBody>
      </p:sp>
      <p:grpSp>
        <p:nvGrpSpPr>
          <p:cNvPr id="11" name="Group 1"/>
          <p:cNvGrpSpPr>
            <a:grpSpLocks/>
          </p:cNvGrpSpPr>
          <p:nvPr/>
        </p:nvGrpSpPr>
        <p:grpSpPr bwMode="auto">
          <a:xfrm>
            <a:off x="4430543" y="1484784"/>
            <a:ext cx="2877762" cy="307777"/>
            <a:chOff x="2805811" y="6066150"/>
            <a:chExt cx="2878434" cy="307578"/>
          </a:xfrm>
          <a:solidFill>
            <a:srgbClr val="FFFF00"/>
          </a:solidFill>
        </p:grpSpPr>
        <p:sp>
          <p:nvSpPr>
            <p:cNvPr id="12" name="AutoShape 123"/>
            <p:cNvSpPr>
              <a:spLocks noChangeArrowheads="1"/>
            </p:cNvSpPr>
            <p:nvPr/>
          </p:nvSpPr>
          <p:spPr bwMode="auto">
            <a:xfrm flipH="1">
              <a:off x="2805811" y="6106691"/>
              <a:ext cx="364348" cy="215900"/>
            </a:xfrm>
            <a:prstGeom prst="leftArrow">
              <a:avLst>
                <a:gd name="adj1" fmla="val 50000"/>
                <a:gd name="adj2" fmla="val 47791"/>
              </a:avLst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de-DE"/>
            </a:p>
          </p:txBody>
        </p:sp>
        <p:sp>
          <p:nvSpPr>
            <p:cNvPr id="13" name="Text Box 124"/>
            <p:cNvSpPr txBox="1">
              <a:spLocks noChangeArrowheads="1"/>
            </p:cNvSpPr>
            <p:nvPr/>
          </p:nvSpPr>
          <p:spPr bwMode="auto">
            <a:xfrm>
              <a:off x="3301357" y="6066150"/>
              <a:ext cx="2382888" cy="307578"/>
            </a:xfrm>
            <a:prstGeom prst="rect">
              <a:avLst/>
            </a:prstGeom>
            <a:solidFill>
              <a:srgbClr val="FFFF00">
                <a:alpha val="30000"/>
              </a:srgbClr>
            </a:solidFill>
            <a:ln w="19050">
              <a:solidFill>
                <a:srgbClr val="C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140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defRPr>
              </a:lvl1pPr>
              <a:lvl2pPr marL="742950" indent="-285750" eaLnBrk="0" hangingPunct="0">
                <a:defRPr sz="140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defRPr>
              </a:lvl2pPr>
              <a:lvl3pPr marL="1143000" indent="-228600" eaLnBrk="0" hangingPunct="0">
                <a:defRPr sz="140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defRPr>
              </a:lvl3pPr>
              <a:lvl4pPr marL="1600200" indent="-228600" eaLnBrk="0" hangingPunct="0">
                <a:defRPr sz="140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defRPr>
              </a:lvl4pPr>
              <a:lvl5pPr marL="2057400" indent="-228600" eaLnBrk="0" hangingPunct="0">
                <a:defRPr sz="140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defRPr>
              </a:lvl5pPr>
              <a:lvl6pPr marL="25146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140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defRPr>
              </a:lvl6pPr>
              <a:lvl7pPr marL="29718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140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defRPr>
              </a:lvl7pPr>
              <a:lvl8pPr marL="34290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140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defRPr>
              </a:lvl8pPr>
              <a:lvl9pPr marL="38862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140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defRPr>
              </a:lvl9pPr>
            </a:lstStyle>
            <a:p>
              <a:pPr algn="ctr" eaLnBrk="1" hangingPunct="1"/>
              <a:r>
                <a:rPr lang="en-US" dirty="0" smtClean="0">
                  <a:ea typeface="Arial Unicode MS" pitchFamily="34" charset="-128"/>
                  <a:cs typeface="Arial Unicode MS" pitchFamily="34" charset="-128"/>
                </a:rPr>
                <a:t>dominant loss contribution ???</a:t>
              </a:r>
              <a:endParaRPr lang="en-US" dirty="0">
                <a:ea typeface="Arial Unicode MS" pitchFamily="34" charset="-128"/>
                <a:cs typeface="Arial Unicode MS" pitchFamily="34" charset="-128"/>
              </a:endParaRPr>
            </a:p>
          </p:txBody>
        </p:sp>
      </p:grpSp>
      <p:grpSp>
        <p:nvGrpSpPr>
          <p:cNvPr id="2" name="Group 1"/>
          <p:cNvGrpSpPr/>
          <p:nvPr/>
        </p:nvGrpSpPr>
        <p:grpSpPr>
          <a:xfrm>
            <a:off x="395536" y="2132856"/>
            <a:ext cx="6912768" cy="988005"/>
            <a:chOff x="395536" y="2132856"/>
            <a:chExt cx="6912768" cy="988005"/>
          </a:xfrm>
        </p:grpSpPr>
        <p:sp>
          <p:nvSpPr>
            <p:cNvPr id="14" name="Rectangle 13"/>
            <p:cNvSpPr>
              <a:spLocks noChangeArrowheads="1"/>
            </p:cNvSpPr>
            <p:nvPr/>
          </p:nvSpPr>
          <p:spPr bwMode="auto">
            <a:xfrm>
              <a:off x="395536" y="2132856"/>
              <a:ext cx="1368276" cy="3048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0"/>
                </a:spcBef>
                <a:spcAft>
                  <a:spcPts val="1200"/>
                </a:spcAft>
                <a:buFont typeface="Wingdings" pitchFamily="2" charset="2"/>
                <a:buBlip>
                  <a:blip r:embed="rId4"/>
                </a:buBlip>
              </a:pPr>
              <a:r>
                <a:rPr lang="en-US" dirty="0">
                  <a:solidFill>
                    <a:srgbClr val="0000FF"/>
                  </a:solidFill>
                </a:rPr>
                <a:t>  </a:t>
              </a:r>
              <a:r>
                <a:rPr lang="en-US" dirty="0" smtClean="0">
                  <a:solidFill>
                    <a:srgbClr val="0000FF"/>
                  </a:solidFill>
                </a:rPr>
                <a:t>BLM system</a:t>
              </a:r>
              <a:endParaRPr lang="en-US" dirty="0">
                <a:solidFill>
                  <a:srgbClr val="0000FF"/>
                </a:solidFill>
              </a:endParaRPr>
            </a:p>
          </p:txBody>
        </p:sp>
        <p:sp>
          <p:nvSpPr>
            <p:cNvPr id="15" name="Text Box 12"/>
            <p:cNvSpPr txBox="1">
              <a:spLocks noChangeArrowheads="1"/>
            </p:cNvSpPr>
            <p:nvPr/>
          </p:nvSpPr>
          <p:spPr bwMode="auto">
            <a:xfrm>
              <a:off x="549340" y="2489919"/>
              <a:ext cx="3734628" cy="63094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140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defRPr>
              </a:lvl1pPr>
              <a:lvl2pPr marL="742950" indent="-285750" eaLnBrk="0" hangingPunct="0">
                <a:defRPr sz="140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defRPr>
              </a:lvl2pPr>
              <a:lvl3pPr marL="1143000" indent="-228600" eaLnBrk="0" hangingPunct="0">
                <a:defRPr sz="140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defRPr>
              </a:lvl3pPr>
              <a:lvl4pPr marL="1600200" indent="-228600" eaLnBrk="0" hangingPunct="0">
                <a:defRPr sz="140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defRPr>
              </a:lvl4pPr>
              <a:lvl5pPr marL="2057400" indent="-228600" eaLnBrk="0" hangingPunct="0">
                <a:defRPr sz="140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defRPr>
              </a:lvl5pPr>
              <a:lvl6pPr marL="25146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140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defRPr>
              </a:lvl6pPr>
              <a:lvl7pPr marL="29718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140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defRPr>
              </a:lvl7pPr>
              <a:lvl8pPr marL="34290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140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defRPr>
              </a:lvl8pPr>
              <a:lvl9pPr marL="38862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140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defRPr>
              </a:lvl9pPr>
            </a:lstStyle>
            <a:p>
              <a:pPr eaLnBrk="1" hangingPunct="1">
                <a:buFontTx/>
                <a:buBlip>
                  <a:blip r:embed="rId5"/>
                </a:buBlip>
              </a:pPr>
              <a:r>
                <a:rPr lang="de-DE" dirty="0">
                  <a:solidFill>
                    <a:schemeClr val="accent2"/>
                  </a:solidFill>
                  <a:ea typeface="Arial Unicode MS" pitchFamily="34" charset="-128"/>
                  <a:cs typeface="Arial Unicode MS" pitchFamily="34" charset="-128"/>
                </a:rPr>
                <a:t>  </a:t>
              </a:r>
              <a:r>
                <a:rPr lang="de-DE" dirty="0" err="1" smtClean="0">
                  <a:solidFill>
                    <a:schemeClr val="accent2"/>
                  </a:solidFill>
                  <a:ea typeface="Arial Unicode MS" pitchFamily="34" charset="-128"/>
                  <a:cs typeface="Arial Unicode MS" pitchFamily="34" charset="-128"/>
                </a:rPr>
                <a:t>counting</a:t>
              </a:r>
              <a:r>
                <a:rPr lang="de-DE" dirty="0" smtClean="0">
                  <a:solidFill>
                    <a:schemeClr val="accent2"/>
                  </a:solidFill>
                  <a:ea typeface="Arial Unicode MS" pitchFamily="34" charset="-128"/>
                  <a:cs typeface="Arial Unicode MS" pitchFamily="34" charset="-128"/>
                </a:rPr>
                <a:t> </a:t>
              </a:r>
              <a:r>
                <a:rPr lang="de-DE" dirty="0" err="1" smtClean="0">
                  <a:solidFill>
                    <a:schemeClr val="accent2"/>
                  </a:solidFill>
                  <a:ea typeface="Arial Unicode MS" pitchFamily="34" charset="-128"/>
                  <a:cs typeface="Arial Unicode MS" pitchFamily="34" charset="-128"/>
                </a:rPr>
                <a:t>of</a:t>
              </a:r>
              <a:r>
                <a:rPr lang="de-DE" dirty="0" smtClean="0">
                  <a:solidFill>
                    <a:schemeClr val="accent2"/>
                  </a:solidFill>
                  <a:ea typeface="Arial Unicode MS" pitchFamily="34" charset="-128"/>
                  <a:cs typeface="Arial Unicode MS" pitchFamily="34" charset="-128"/>
                </a:rPr>
                <a:t> </a:t>
              </a:r>
              <a:r>
                <a:rPr lang="de-DE" dirty="0" err="1" smtClean="0">
                  <a:solidFill>
                    <a:schemeClr val="accent2"/>
                  </a:solidFill>
                  <a:ea typeface="Arial Unicode MS" pitchFamily="34" charset="-128"/>
                  <a:cs typeface="Arial Unicode MS" pitchFamily="34" charset="-128"/>
                </a:rPr>
                <a:t>losses</a:t>
              </a:r>
              <a:endParaRPr lang="de-DE" dirty="0" smtClean="0">
                <a:solidFill>
                  <a:schemeClr val="accent2"/>
                </a:solidFill>
              </a:endParaRPr>
            </a:p>
            <a:p>
              <a:pPr eaLnBrk="1" hangingPunct="1">
                <a:buFontTx/>
                <a:buBlip>
                  <a:blip r:embed="rId5"/>
                </a:buBlip>
              </a:pPr>
              <a:r>
                <a:rPr lang="de-DE" dirty="0">
                  <a:solidFill>
                    <a:schemeClr val="accent2"/>
                  </a:solidFill>
                  <a:ea typeface="Arial Unicode MS" pitchFamily="34" charset="-128"/>
                  <a:cs typeface="Arial Unicode MS" pitchFamily="34" charset="-128"/>
                </a:rPr>
                <a:t> </a:t>
              </a:r>
              <a:r>
                <a:rPr lang="de-DE" dirty="0" smtClean="0">
                  <a:solidFill>
                    <a:schemeClr val="accent2"/>
                  </a:solidFill>
                  <a:ea typeface="Arial Unicode MS" pitchFamily="34" charset="-128"/>
                  <a:cs typeface="Arial Unicode MS" pitchFamily="34" charset="-128"/>
                </a:rPr>
                <a:t> </a:t>
              </a:r>
              <a:r>
                <a:rPr lang="de-DE" dirty="0" err="1" smtClean="0">
                  <a:solidFill>
                    <a:schemeClr val="accent2"/>
                  </a:solidFill>
                  <a:ea typeface="Arial Unicode MS" pitchFamily="34" charset="-128"/>
                  <a:cs typeface="Arial Unicode MS" pitchFamily="34" charset="-128"/>
                </a:rPr>
                <a:t>no</a:t>
              </a:r>
              <a:r>
                <a:rPr lang="de-DE" dirty="0" smtClean="0">
                  <a:solidFill>
                    <a:schemeClr val="accent2"/>
                  </a:solidFill>
                  <a:ea typeface="Arial Unicode MS" pitchFamily="34" charset="-128"/>
                  <a:cs typeface="Arial Unicode MS" pitchFamily="34" charset="-128"/>
                </a:rPr>
                <a:t> </a:t>
              </a:r>
              <a:r>
                <a:rPr lang="de-DE" dirty="0" err="1" smtClean="0">
                  <a:solidFill>
                    <a:schemeClr val="accent2"/>
                  </a:solidFill>
                  <a:ea typeface="Arial Unicode MS" pitchFamily="34" charset="-128"/>
                  <a:cs typeface="Arial Unicode MS" pitchFamily="34" charset="-128"/>
                </a:rPr>
                <a:t>information</a:t>
              </a:r>
              <a:r>
                <a:rPr lang="de-DE" dirty="0" smtClean="0">
                  <a:solidFill>
                    <a:schemeClr val="accent2"/>
                  </a:solidFill>
                  <a:ea typeface="Arial Unicode MS" pitchFamily="34" charset="-128"/>
                  <a:cs typeface="Arial Unicode MS" pitchFamily="34" charset="-128"/>
                </a:rPr>
                <a:t> </a:t>
              </a:r>
              <a:r>
                <a:rPr lang="de-DE" dirty="0" err="1" smtClean="0">
                  <a:solidFill>
                    <a:schemeClr val="accent2"/>
                  </a:solidFill>
                  <a:ea typeface="Arial Unicode MS" pitchFamily="34" charset="-128"/>
                  <a:cs typeface="Arial Unicode MS" pitchFamily="34" charset="-128"/>
                </a:rPr>
                <a:t>about</a:t>
              </a:r>
              <a:r>
                <a:rPr lang="de-DE" dirty="0" smtClean="0">
                  <a:solidFill>
                    <a:schemeClr val="accent2"/>
                  </a:solidFill>
                  <a:ea typeface="Arial Unicode MS" pitchFamily="34" charset="-128"/>
                  <a:cs typeface="Arial Unicode MS" pitchFamily="34" charset="-128"/>
                </a:rPr>
                <a:t> </a:t>
              </a:r>
              <a:r>
                <a:rPr lang="de-DE" dirty="0" err="1" smtClean="0">
                  <a:solidFill>
                    <a:schemeClr val="accent2"/>
                  </a:solidFill>
                  <a:ea typeface="Arial Unicode MS" pitchFamily="34" charset="-128"/>
                  <a:cs typeface="Arial Unicode MS" pitchFamily="34" charset="-128"/>
                </a:rPr>
                <a:t>energy</a:t>
              </a:r>
              <a:r>
                <a:rPr lang="de-DE" dirty="0" smtClean="0">
                  <a:solidFill>
                    <a:schemeClr val="accent2"/>
                  </a:solidFill>
                  <a:ea typeface="Arial Unicode MS" pitchFamily="34" charset="-128"/>
                  <a:cs typeface="Arial Unicode MS" pitchFamily="34" charset="-128"/>
                </a:rPr>
                <a:t> </a:t>
              </a:r>
              <a:r>
                <a:rPr lang="de-DE" dirty="0" err="1" smtClean="0">
                  <a:solidFill>
                    <a:schemeClr val="accent2"/>
                  </a:solidFill>
                  <a:ea typeface="Arial Unicode MS" pitchFamily="34" charset="-128"/>
                  <a:cs typeface="Arial Unicode MS" pitchFamily="34" charset="-128"/>
                </a:rPr>
                <a:t>deposition</a:t>
              </a:r>
              <a:endParaRPr lang="de-DE" dirty="0" smtClean="0">
                <a:solidFill>
                  <a:schemeClr val="accent2"/>
                </a:solidFill>
                <a:ea typeface="Arial Unicode MS" pitchFamily="34" charset="-128"/>
                <a:cs typeface="Arial Unicode MS" pitchFamily="34" charset="-128"/>
              </a:endParaRPr>
            </a:p>
          </p:txBody>
        </p:sp>
        <p:grpSp>
          <p:nvGrpSpPr>
            <p:cNvPr id="16" name="Group 1"/>
            <p:cNvGrpSpPr>
              <a:grpSpLocks/>
            </p:cNvGrpSpPr>
            <p:nvPr/>
          </p:nvGrpSpPr>
          <p:grpSpPr bwMode="auto">
            <a:xfrm>
              <a:off x="4427984" y="2545156"/>
              <a:ext cx="2880320" cy="523220"/>
              <a:chOff x="2805811" y="6066150"/>
              <a:chExt cx="2880993" cy="522882"/>
            </a:xfrm>
            <a:solidFill>
              <a:srgbClr val="FFFF00"/>
            </a:solidFill>
          </p:grpSpPr>
          <p:sp>
            <p:nvSpPr>
              <p:cNvPr id="17" name="AutoShape 123"/>
              <p:cNvSpPr>
                <a:spLocks noChangeArrowheads="1"/>
              </p:cNvSpPr>
              <p:nvPr/>
            </p:nvSpPr>
            <p:spPr bwMode="auto">
              <a:xfrm flipH="1">
                <a:off x="2805811" y="6229792"/>
                <a:ext cx="364348" cy="215900"/>
              </a:xfrm>
              <a:prstGeom prst="leftArrow">
                <a:avLst>
                  <a:gd name="adj1" fmla="val 50000"/>
                  <a:gd name="adj2" fmla="val 47791"/>
                </a:avLst>
              </a:prstGeom>
              <a:solidFill>
                <a:srgbClr val="FF00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18" name="Text Box 124"/>
              <p:cNvSpPr txBox="1">
                <a:spLocks noChangeArrowheads="1"/>
              </p:cNvSpPr>
              <p:nvPr/>
            </p:nvSpPr>
            <p:spPr bwMode="auto">
              <a:xfrm>
                <a:off x="3301356" y="6066150"/>
                <a:ext cx="2385448" cy="522882"/>
              </a:xfrm>
              <a:prstGeom prst="rect">
                <a:avLst/>
              </a:prstGeom>
              <a:solidFill>
                <a:srgbClr val="FFFF00">
                  <a:alpha val="30000"/>
                </a:srgbClr>
              </a:solidFill>
              <a:ln w="19050">
                <a:solidFill>
                  <a:srgbClr val="C00000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 sz="140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defRPr>
                </a:lvl1pPr>
                <a:lvl2pPr marL="742950" indent="-285750" eaLnBrk="0" hangingPunct="0">
                  <a:defRPr sz="140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defRPr>
                </a:lvl2pPr>
                <a:lvl3pPr marL="1143000" indent="-228600" eaLnBrk="0" hangingPunct="0">
                  <a:defRPr sz="140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defRPr>
                </a:lvl3pPr>
                <a:lvl4pPr marL="1600200" indent="-228600" eaLnBrk="0" hangingPunct="0">
                  <a:defRPr sz="140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defRPr>
                </a:lvl4pPr>
                <a:lvl5pPr marL="2057400" indent="-228600" eaLnBrk="0" hangingPunct="0">
                  <a:defRPr sz="140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defRPr>
                </a:lvl5pPr>
                <a:lvl6pPr marL="25146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140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defRPr>
                </a:lvl6pPr>
                <a:lvl7pPr marL="29718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140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defRPr>
                </a:lvl7pPr>
                <a:lvl8pPr marL="34290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140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defRPr>
                </a:lvl8pPr>
                <a:lvl9pPr marL="38862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140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defRPr>
                </a:lvl9pPr>
              </a:lstStyle>
              <a:p>
                <a:pPr algn="ctr" eaLnBrk="1" hangingPunct="1"/>
                <a:r>
                  <a:rPr lang="en-US" dirty="0" smtClean="0">
                    <a:ea typeface="Arial Unicode MS" pitchFamily="34" charset="-128"/>
                    <a:cs typeface="Arial Unicode MS" pitchFamily="34" charset="-128"/>
                  </a:rPr>
                  <a:t>BLM system with sensitivity on deposited energy</a:t>
                </a:r>
                <a:endParaRPr lang="en-US" dirty="0">
                  <a:ea typeface="Arial Unicode MS" pitchFamily="34" charset="-128"/>
                  <a:cs typeface="Arial Unicode MS" pitchFamily="34" charset="-128"/>
                </a:endParaRPr>
              </a:p>
            </p:txBody>
          </p:sp>
        </p:grpSp>
      </p:grpSp>
      <p:grpSp>
        <p:nvGrpSpPr>
          <p:cNvPr id="23" name="Group 1"/>
          <p:cNvGrpSpPr>
            <a:grpSpLocks/>
          </p:cNvGrpSpPr>
          <p:nvPr/>
        </p:nvGrpSpPr>
        <p:grpSpPr bwMode="auto">
          <a:xfrm>
            <a:off x="971600" y="5282044"/>
            <a:ext cx="2880320" cy="523220"/>
            <a:chOff x="2805811" y="6066150"/>
            <a:chExt cx="2880993" cy="522882"/>
          </a:xfrm>
          <a:solidFill>
            <a:srgbClr val="FFFF00"/>
          </a:solidFill>
        </p:grpSpPr>
        <p:sp>
          <p:nvSpPr>
            <p:cNvPr id="24" name="AutoShape 123"/>
            <p:cNvSpPr>
              <a:spLocks noChangeArrowheads="1"/>
            </p:cNvSpPr>
            <p:nvPr/>
          </p:nvSpPr>
          <p:spPr bwMode="auto">
            <a:xfrm flipH="1">
              <a:off x="2805811" y="6229792"/>
              <a:ext cx="364348" cy="215900"/>
            </a:xfrm>
            <a:prstGeom prst="leftArrow">
              <a:avLst>
                <a:gd name="adj1" fmla="val 50000"/>
                <a:gd name="adj2" fmla="val 47791"/>
              </a:avLst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de-DE"/>
            </a:p>
          </p:txBody>
        </p:sp>
        <p:sp>
          <p:nvSpPr>
            <p:cNvPr id="25" name="Text Box 124"/>
            <p:cNvSpPr txBox="1">
              <a:spLocks noChangeArrowheads="1"/>
            </p:cNvSpPr>
            <p:nvPr/>
          </p:nvSpPr>
          <p:spPr bwMode="auto">
            <a:xfrm>
              <a:off x="3301356" y="6066150"/>
              <a:ext cx="2385448" cy="522882"/>
            </a:xfrm>
            <a:prstGeom prst="rect">
              <a:avLst/>
            </a:prstGeom>
            <a:solidFill>
              <a:srgbClr val="FFFF00">
                <a:alpha val="30000"/>
              </a:srgbClr>
            </a:solidFill>
            <a:ln w="19050">
              <a:solidFill>
                <a:srgbClr val="C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140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defRPr>
              </a:lvl1pPr>
              <a:lvl2pPr marL="742950" indent="-285750" eaLnBrk="0" hangingPunct="0">
                <a:defRPr sz="140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defRPr>
              </a:lvl2pPr>
              <a:lvl3pPr marL="1143000" indent="-228600" eaLnBrk="0" hangingPunct="0">
                <a:defRPr sz="140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defRPr>
              </a:lvl3pPr>
              <a:lvl4pPr marL="1600200" indent="-228600" eaLnBrk="0" hangingPunct="0">
                <a:defRPr sz="140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defRPr>
              </a:lvl4pPr>
              <a:lvl5pPr marL="2057400" indent="-228600" eaLnBrk="0" hangingPunct="0">
                <a:defRPr sz="140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defRPr>
              </a:lvl5pPr>
              <a:lvl6pPr marL="25146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140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defRPr>
              </a:lvl6pPr>
              <a:lvl7pPr marL="29718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140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defRPr>
              </a:lvl7pPr>
              <a:lvl8pPr marL="34290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140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defRPr>
              </a:lvl8pPr>
              <a:lvl9pPr marL="38862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140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defRPr>
              </a:lvl9pPr>
            </a:lstStyle>
            <a:p>
              <a:pPr algn="ctr" eaLnBrk="1" hangingPunct="1"/>
              <a:r>
                <a:rPr lang="en-US" dirty="0">
                  <a:ea typeface="Arial Unicode MS" pitchFamily="34" charset="-128"/>
                  <a:cs typeface="Arial Unicode MS" pitchFamily="34" charset="-128"/>
                </a:rPr>
                <a:t>o</a:t>
              </a:r>
              <a:r>
                <a:rPr lang="en-US" dirty="0" smtClean="0">
                  <a:ea typeface="Arial Unicode MS" pitchFamily="34" charset="-128"/>
                  <a:cs typeface="Arial Unicode MS" pitchFamily="34" charset="-128"/>
                </a:rPr>
                <a:t>bservation of losses only from injected beam</a:t>
              </a:r>
              <a:endParaRPr lang="en-US" dirty="0">
                <a:ea typeface="Arial Unicode MS" pitchFamily="34" charset="-128"/>
                <a:cs typeface="Arial Unicode MS" pitchFamily="34" charset="-128"/>
              </a:endParaRPr>
            </a:p>
          </p:txBody>
        </p:sp>
      </p:grpSp>
      <p:grpSp>
        <p:nvGrpSpPr>
          <p:cNvPr id="3" name="Group 2"/>
          <p:cNvGrpSpPr/>
          <p:nvPr/>
        </p:nvGrpSpPr>
        <p:grpSpPr>
          <a:xfrm>
            <a:off x="395536" y="3356992"/>
            <a:ext cx="8673781" cy="3012511"/>
            <a:chOff x="395536" y="3356992"/>
            <a:chExt cx="8673781" cy="3012511"/>
          </a:xfrm>
        </p:grpSpPr>
        <p:sp>
          <p:nvSpPr>
            <p:cNvPr id="21" name="Rectangle 20"/>
            <p:cNvSpPr>
              <a:spLocks noChangeArrowheads="1"/>
            </p:cNvSpPr>
            <p:nvPr/>
          </p:nvSpPr>
          <p:spPr bwMode="auto">
            <a:xfrm>
              <a:off x="395536" y="3449107"/>
              <a:ext cx="3528392" cy="30777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0"/>
                </a:spcBef>
                <a:spcAft>
                  <a:spcPts val="1200"/>
                </a:spcAft>
                <a:buFont typeface="Wingdings" pitchFamily="2" charset="2"/>
                <a:buBlip>
                  <a:blip r:embed="rId4"/>
                </a:buBlip>
              </a:pPr>
              <a:r>
                <a:rPr lang="en-US" dirty="0">
                  <a:solidFill>
                    <a:srgbClr val="0000FF"/>
                  </a:solidFill>
                </a:rPr>
                <a:t>  </a:t>
              </a:r>
              <a:r>
                <a:rPr lang="en-US" dirty="0" smtClean="0">
                  <a:solidFill>
                    <a:srgbClr val="0000FF"/>
                  </a:solidFill>
                </a:rPr>
                <a:t>Cherenkov (scintillator) fiber based BLMs</a:t>
              </a:r>
              <a:endParaRPr lang="en-US" dirty="0">
                <a:solidFill>
                  <a:srgbClr val="0000FF"/>
                </a:solidFill>
              </a:endParaRPr>
            </a:p>
          </p:txBody>
        </p:sp>
        <p:sp>
          <p:nvSpPr>
            <p:cNvPr id="22" name="Text Box 12"/>
            <p:cNvSpPr txBox="1">
              <a:spLocks noChangeArrowheads="1"/>
            </p:cNvSpPr>
            <p:nvPr/>
          </p:nvSpPr>
          <p:spPr bwMode="auto">
            <a:xfrm>
              <a:off x="549340" y="3806170"/>
              <a:ext cx="3734628" cy="127727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140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defRPr>
              </a:lvl1pPr>
              <a:lvl2pPr marL="742950" indent="-285750" eaLnBrk="0" hangingPunct="0">
                <a:defRPr sz="140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defRPr>
              </a:lvl2pPr>
              <a:lvl3pPr marL="1143000" indent="-228600" eaLnBrk="0" hangingPunct="0">
                <a:defRPr sz="140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defRPr>
              </a:lvl3pPr>
              <a:lvl4pPr marL="1600200" indent="-228600" eaLnBrk="0" hangingPunct="0">
                <a:defRPr sz="140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defRPr>
              </a:lvl4pPr>
              <a:lvl5pPr marL="2057400" indent="-228600" eaLnBrk="0" hangingPunct="0">
                <a:defRPr sz="140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defRPr>
              </a:lvl5pPr>
              <a:lvl6pPr marL="25146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140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defRPr>
              </a:lvl6pPr>
              <a:lvl7pPr marL="29718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140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defRPr>
              </a:lvl7pPr>
              <a:lvl8pPr marL="34290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140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defRPr>
              </a:lvl8pPr>
              <a:lvl9pPr marL="38862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140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defRPr>
              </a:lvl9pPr>
            </a:lstStyle>
            <a:p>
              <a:pPr eaLnBrk="1" hangingPunct="1">
                <a:buFontTx/>
                <a:buBlip>
                  <a:blip r:embed="rId5"/>
                </a:buBlip>
              </a:pPr>
              <a:r>
                <a:rPr lang="de-DE" dirty="0">
                  <a:solidFill>
                    <a:schemeClr val="accent2"/>
                  </a:solidFill>
                  <a:ea typeface="Arial Unicode MS" pitchFamily="34" charset="-128"/>
                  <a:cs typeface="Arial Unicode MS" pitchFamily="34" charset="-128"/>
                </a:rPr>
                <a:t>  </a:t>
              </a:r>
              <a:r>
                <a:rPr lang="de-DE" dirty="0" err="1" smtClean="0">
                  <a:solidFill>
                    <a:schemeClr val="accent2"/>
                  </a:solidFill>
                  <a:ea typeface="Arial Unicode MS" pitchFamily="34" charset="-128"/>
                  <a:cs typeface="Arial Unicode MS" pitchFamily="34" charset="-128"/>
                </a:rPr>
                <a:t>test</a:t>
              </a:r>
              <a:r>
                <a:rPr lang="de-DE" dirty="0" smtClean="0">
                  <a:solidFill>
                    <a:schemeClr val="accent2"/>
                  </a:solidFill>
                  <a:ea typeface="Arial Unicode MS" pitchFamily="34" charset="-128"/>
                  <a:cs typeface="Arial Unicode MS" pitchFamily="34" charset="-128"/>
                </a:rPr>
                <a:t> </a:t>
              </a:r>
              <a:r>
                <a:rPr lang="de-DE" dirty="0" err="1" smtClean="0">
                  <a:solidFill>
                    <a:schemeClr val="accent2"/>
                  </a:solidFill>
                  <a:ea typeface="Arial Unicode MS" pitchFamily="34" charset="-128"/>
                  <a:cs typeface="Arial Unicode MS" pitchFamily="34" charset="-128"/>
                </a:rPr>
                <a:t>installation</a:t>
              </a:r>
              <a:r>
                <a:rPr lang="de-DE" dirty="0" smtClean="0">
                  <a:solidFill>
                    <a:schemeClr val="accent2"/>
                  </a:solidFill>
                  <a:ea typeface="Arial Unicode MS" pitchFamily="34" charset="-128"/>
                  <a:cs typeface="Arial Unicode MS" pitchFamily="34" charset="-128"/>
                </a:rPr>
                <a:t> </a:t>
              </a:r>
              <a:r>
                <a:rPr lang="de-DE" dirty="0" err="1" smtClean="0">
                  <a:solidFill>
                    <a:schemeClr val="accent2"/>
                  </a:solidFill>
                  <a:ea typeface="Arial Unicode MS" pitchFamily="34" charset="-128"/>
                  <a:cs typeface="Arial Unicode MS" pitchFamily="34" charset="-128"/>
                </a:rPr>
                <a:t>at</a:t>
              </a:r>
              <a:r>
                <a:rPr lang="de-DE" dirty="0" smtClean="0">
                  <a:solidFill>
                    <a:schemeClr val="accent2"/>
                  </a:solidFill>
                  <a:ea typeface="Arial Unicode MS" pitchFamily="34" charset="-128"/>
                  <a:cs typeface="Arial Unicode MS" pitchFamily="34" charset="-128"/>
                </a:rPr>
                <a:t> 2 IDs</a:t>
              </a:r>
            </a:p>
            <a:p>
              <a:pPr eaLnBrk="1" hangingPunct="1">
                <a:buFontTx/>
                <a:buBlip>
                  <a:blip r:embed="rId5"/>
                </a:buBlip>
              </a:pPr>
              <a:r>
                <a:rPr lang="de-DE" dirty="0">
                  <a:solidFill>
                    <a:schemeClr val="accent2"/>
                  </a:solidFill>
                  <a:ea typeface="Arial Unicode MS" pitchFamily="34" charset="-128"/>
                  <a:cs typeface="Arial Unicode MS" pitchFamily="34" charset="-128"/>
                </a:rPr>
                <a:t> </a:t>
              </a:r>
              <a:r>
                <a:rPr lang="de-DE" dirty="0" smtClean="0">
                  <a:solidFill>
                    <a:schemeClr val="accent2"/>
                  </a:solidFill>
                  <a:ea typeface="Arial Unicode MS" pitchFamily="34" charset="-128"/>
                  <a:cs typeface="Arial Unicode MS" pitchFamily="34" charset="-128"/>
                </a:rPr>
                <a:t> </a:t>
              </a:r>
              <a:r>
                <a:rPr lang="de-DE" dirty="0" err="1" smtClean="0">
                  <a:solidFill>
                    <a:schemeClr val="accent2"/>
                  </a:solidFill>
                  <a:ea typeface="Arial Unicode MS" pitchFamily="34" charset="-128"/>
                  <a:cs typeface="Arial Unicode MS" pitchFamily="34" charset="-128"/>
                </a:rPr>
                <a:t>studies</a:t>
              </a:r>
              <a:r>
                <a:rPr lang="de-DE" dirty="0" smtClean="0">
                  <a:solidFill>
                    <a:schemeClr val="accent2"/>
                  </a:solidFill>
                  <a:ea typeface="Arial Unicode MS" pitchFamily="34" charset="-128"/>
                  <a:cs typeface="Arial Unicode MS" pitchFamily="34" charset="-128"/>
                </a:rPr>
                <a:t> </a:t>
              </a:r>
              <a:r>
                <a:rPr lang="de-DE" dirty="0" err="1" smtClean="0">
                  <a:solidFill>
                    <a:schemeClr val="accent2"/>
                  </a:solidFill>
                  <a:ea typeface="Arial Unicode MS" pitchFamily="34" charset="-128"/>
                  <a:cs typeface="Arial Unicode MS" pitchFamily="34" charset="-128"/>
                </a:rPr>
                <a:t>with</a:t>
              </a:r>
              <a:r>
                <a:rPr lang="de-DE" dirty="0" smtClean="0">
                  <a:solidFill>
                    <a:schemeClr val="accent2"/>
                  </a:solidFill>
                  <a:ea typeface="Arial Unicode MS" pitchFamily="34" charset="-128"/>
                  <a:cs typeface="Arial Unicode MS" pitchFamily="34" charset="-128"/>
                </a:rPr>
                <a:t> beam</a:t>
              </a:r>
            </a:p>
            <a:p>
              <a:pPr eaLnBrk="1" hangingPunct="1"/>
              <a:r>
                <a:rPr lang="de-DE" dirty="0" smtClean="0">
                  <a:solidFill>
                    <a:schemeClr val="tx1"/>
                  </a:solidFill>
                  <a:ea typeface="Arial Unicode MS" pitchFamily="34" charset="-128"/>
                  <a:cs typeface="Arial Unicode MS" pitchFamily="34" charset="-128"/>
                </a:rPr>
                <a:t>      →      </a:t>
              </a:r>
              <a:r>
                <a:rPr lang="de-DE" dirty="0" err="1" smtClean="0">
                  <a:solidFill>
                    <a:schemeClr val="tx1"/>
                  </a:solidFill>
                  <a:ea typeface="Arial Unicode MS" pitchFamily="34" charset="-128"/>
                  <a:cs typeface="Arial Unicode MS" pitchFamily="34" charset="-128"/>
                </a:rPr>
                <a:t>only</a:t>
              </a:r>
              <a:r>
                <a:rPr lang="de-DE" dirty="0" smtClean="0">
                  <a:solidFill>
                    <a:schemeClr val="tx1"/>
                  </a:solidFill>
                  <a:ea typeface="Arial Unicode MS" pitchFamily="34" charset="-128"/>
                  <a:cs typeface="Arial Unicode MS" pitchFamily="34" charset="-128"/>
                </a:rPr>
                <a:t> </a:t>
              </a:r>
              <a:r>
                <a:rPr lang="de-DE" dirty="0" err="1" smtClean="0">
                  <a:solidFill>
                    <a:schemeClr val="tx1"/>
                  </a:solidFill>
                  <a:ea typeface="Arial Unicode MS" pitchFamily="34" charset="-128"/>
                  <a:cs typeface="Arial Unicode MS" pitchFamily="34" charset="-128"/>
                </a:rPr>
                <a:t>injection</a:t>
              </a:r>
              <a:r>
                <a:rPr lang="de-DE" dirty="0" smtClean="0">
                  <a:solidFill>
                    <a:schemeClr val="tx1"/>
                  </a:solidFill>
                  <a:ea typeface="Arial Unicode MS" pitchFamily="34" charset="-128"/>
                  <a:cs typeface="Arial Unicode MS" pitchFamily="34" charset="-128"/>
                </a:rPr>
                <a:t> beam </a:t>
              </a:r>
              <a:r>
                <a:rPr lang="de-DE" dirty="0" err="1" smtClean="0">
                  <a:solidFill>
                    <a:schemeClr val="tx1"/>
                  </a:solidFill>
                  <a:ea typeface="Arial Unicode MS" pitchFamily="34" charset="-128"/>
                  <a:cs typeface="Arial Unicode MS" pitchFamily="34" charset="-128"/>
                </a:rPr>
                <a:t>losses</a:t>
              </a:r>
              <a:endParaRPr lang="de-DE" dirty="0">
                <a:solidFill>
                  <a:schemeClr val="tx1"/>
                </a:solidFill>
              </a:endParaRPr>
            </a:p>
            <a:p>
              <a:pPr eaLnBrk="1" hangingPunct="1">
                <a:buFontTx/>
                <a:buBlip>
                  <a:blip r:embed="rId5"/>
                </a:buBlip>
              </a:pPr>
              <a:r>
                <a:rPr lang="de-DE" dirty="0" smtClean="0">
                  <a:solidFill>
                    <a:schemeClr val="accent2"/>
                  </a:solidFill>
                  <a:ea typeface="Arial Unicode MS" pitchFamily="34" charset="-128"/>
                  <a:cs typeface="Arial Unicode MS" pitchFamily="34" charset="-128"/>
                </a:rPr>
                <a:t>  </a:t>
              </a:r>
              <a:r>
                <a:rPr lang="de-DE" dirty="0" err="1" smtClean="0">
                  <a:solidFill>
                    <a:schemeClr val="accent2"/>
                  </a:solidFill>
                  <a:ea typeface="Arial Unicode MS" pitchFamily="34" charset="-128"/>
                  <a:cs typeface="Arial Unicode MS" pitchFamily="34" charset="-128"/>
                </a:rPr>
                <a:t>installation</a:t>
              </a:r>
              <a:r>
                <a:rPr lang="de-DE" dirty="0" smtClean="0">
                  <a:solidFill>
                    <a:schemeClr val="accent2"/>
                  </a:solidFill>
                  <a:ea typeface="Arial Unicode MS" pitchFamily="34" charset="-128"/>
                  <a:cs typeface="Arial Unicode MS" pitchFamily="34" charset="-128"/>
                </a:rPr>
                <a:t> </a:t>
              </a:r>
              <a:r>
                <a:rPr lang="de-DE" dirty="0" err="1" smtClean="0">
                  <a:solidFill>
                    <a:schemeClr val="accent2"/>
                  </a:solidFill>
                  <a:ea typeface="Arial Unicode MS" pitchFamily="34" charset="-128"/>
                  <a:cs typeface="Arial Unicode MS" pitchFamily="34" charset="-128"/>
                </a:rPr>
                <a:t>of</a:t>
              </a:r>
              <a:r>
                <a:rPr lang="de-DE" dirty="0" smtClean="0">
                  <a:solidFill>
                    <a:schemeClr val="accent2"/>
                  </a:solidFill>
                  <a:ea typeface="Arial Unicode MS" pitchFamily="34" charset="-128"/>
                  <a:cs typeface="Arial Unicode MS" pitchFamily="34" charset="-128"/>
                </a:rPr>
                <a:t> 1mm </a:t>
              </a:r>
              <a:r>
                <a:rPr lang="de-DE" dirty="0" err="1" smtClean="0">
                  <a:solidFill>
                    <a:schemeClr val="accent2"/>
                  </a:solidFill>
                  <a:ea typeface="Arial Unicode MS" pitchFamily="34" charset="-128"/>
                  <a:cs typeface="Arial Unicode MS" pitchFamily="34" charset="-128"/>
                </a:rPr>
                <a:t>thick</a:t>
              </a:r>
              <a:r>
                <a:rPr lang="de-DE" dirty="0" smtClean="0">
                  <a:solidFill>
                    <a:schemeClr val="accent2"/>
                  </a:solidFill>
                  <a:ea typeface="Arial Unicode MS" pitchFamily="34" charset="-128"/>
                  <a:cs typeface="Arial Unicode MS" pitchFamily="34" charset="-128"/>
                </a:rPr>
                <a:t> </a:t>
              </a:r>
              <a:r>
                <a:rPr lang="de-DE" dirty="0" err="1" smtClean="0">
                  <a:solidFill>
                    <a:schemeClr val="accent2"/>
                  </a:solidFill>
                  <a:ea typeface="Arial Unicode MS" pitchFamily="34" charset="-128"/>
                  <a:cs typeface="Arial Unicode MS" pitchFamily="34" charset="-128"/>
                </a:rPr>
                <a:t>scintillating</a:t>
              </a:r>
              <a:r>
                <a:rPr lang="de-DE" dirty="0" smtClean="0">
                  <a:solidFill>
                    <a:schemeClr val="accent2"/>
                  </a:solidFill>
                  <a:ea typeface="Arial Unicode MS" pitchFamily="34" charset="-128"/>
                  <a:cs typeface="Arial Unicode MS" pitchFamily="34" charset="-128"/>
                </a:rPr>
                <a:t> </a:t>
              </a:r>
              <a:r>
                <a:rPr lang="de-DE" dirty="0" err="1" smtClean="0">
                  <a:solidFill>
                    <a:schemeClr val="accent2"/>
                  </a:solidFill>
                  <a:ea typeface="Arial Unicode MS" pitchFamily="34" charset="-128"/>
                  <a:cs typeface="Arial Unicode MS" pitchFamily="34" charset="-128"/>
                </a:rPr>
                <a:t>fiber</a:t>
              </a:r>
              <a:endParaRPr lang="de-DE" dirty="0" smtClean="0">
                <a:solidFill>
                  <a:schemeClr val="accent2"/>
                </a:solidFill>
                <a:ea typeface="Arial Unicode MS" pitchFamily="34" charset="-128"/>
                <a:cs typeface="Arial Unicode MS" pitchFamily="34" charset="-128"/>
              </a:endParaRPr>
            </a:p>
          </p:txBody>
        </p:sp>
        <p:pic>
          <p:nvPicPr>
            <p:cNvPr id="20482" name="Picture 2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994394" y="3356992"/>
              <a:ext cx="2074923" cy="30125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483" name="Picture 3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67944" y="3356992"/>
              <a:ext cx="2852086" cy="24982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8" name="Group 27"/>
          <p:cNvGrpSpPr/>
          <p:nvPr/>
        </p:nvGrpSpPr>
        <p:grpSpPr>
          <a:xfrm>
            <a:off x="2044938" y="6093296"/>
            <a:ext cx="3895214" cy="307777"/>
            <a:chOff x="899062" y="6073551"/>
            <a:chExt cx="3895214" cy="307777"/>
          </a:xfrm>
        </p:grpSpPr>
        <p:sp>
          <p:nvSpPr>
            <p:cNvPr id="29" name="Text Box 16"/>
            <p:cNvSpPr txBox="1">
              <a:spLocks noChangeArrowheads="1"/>
            </p:cNvSpPr>
            <p:nvPr/>
          </p:nvSpPr>
          <p:spPr bwMode="auto">
            <a:xfrm>
              <a:off x="1475265" y="6073551"/>
              <a:ext cx="3319011" cy="30777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140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defRPr>
              </a:lvl1pPr>
              <a:lvl2pPr marL="742950" indent="-285750" eaLnBrk="0" hangingPunct="0">
                <a:defRPr sz="140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defRPr>
              </a:lvl2pPr>
              <a:lvl3pPr marL="1143000" indent="-228600" eaLnBrk="0" hangingPunct="0">
                <a:defRPr sz="140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defRPr>
              </a:lvl3pPr>
              <a:lvl4pPr marL="1600200" indent="-228600" eaLnBrk="0" hangingPunct="0">
                <a:defRPr sz="140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defRPr>
              </a:lvl4pPr>
              <a:lvl5pPr marL="2057400" indent="-228600" eaLnBrk="0" hangingPunct="0">
                <a:defRPr sz="140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defRPr>
              </a:lvl5pPr>
              <a:lvl6pPr marL="25146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140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defRPr>
              </a:lvl6pPr>
              <a:lvl7pPr marL="29718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140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defRPr>
              </a:lvl7pPr>
              <a:lvl8pPr marL="34290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140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defRPr>
              </a:lvl8pPr>
              <a:lvl9pPr marL="38862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140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defRPr>
              </a:lvl9pPr>
            </a:lstStyle>
            <a:p>
              <a:pPr eaLnBrk="1" hangingPunct="1"/>
              <a:r>
                <a:rPr lang="de-DE" dirty="0" err="1" smtClean="0">
                  <a:solidFill>
                    <a:schemeClr val="accent2"/>
                  </a:solidFill>
                </a:rPr>
                <a:t>studies</a:t>
              </a:r>
              <a:r>
                <a:rPr lang="de-DE" dirty="0" smtClean="0">
                  <a:solidFill>
                    <a:schemeClr val="accent2"/>
                  </a:solidFill>
                </a:rPr>
                <a:t> </a:t>
              </a:r>
              <a:r>
                <a:rPr lang="de-DE" dirty="0" err="1" smtClean="0">
                  <a:solidFill>
                    <a:schemeClr val="accent2"/>
                  </a:solidFill>
                </a:rPr>
                <a:t>continue</a:t>
              </a:r>
              <a:r>
                <a:rPr lang="de-DE" dirty="0" smtClean="0">
                  <a:solidFill>
                    <a:schemeClr val="accent2"/>
                  </a:solidFill>
                </a:rPr>
                <a:t> after P3X </a:t>
              </a:r>
              <a:r>
                <a:rPr lang="de-DE" dirty="0" err="1" smtClean="0">
                  <a:solidFill>
                    <a:schemeClr val="accent2"/>
                  </a:solidFill>
                </a:rPr>
                <a:t>commissioning</a:t>
              </a:r>
              <a:endParaRPr lang="de-DE" dirty="0">
                <a:solidFill>
                  <a:schemeClr val="accent2"/>
                </a:solidFill>
              </a:endParaRPr>
            </a:p>
          </p:txBody>
        </p:sp>
        <p:sp>
          <p:nvSpPr>
            <p:cNvPr id="30" name="AutoShape 23"/>
            <p:cNvSpPr>
              <a:spLocks noChangeArrowheads="1"/>
            </p:cNvSpPr>
            <p:nvPr/>
          </p:nvSpPr>
          <p:spPr bwMode="auto">
            <a:xfrm flipH="1">
              <a:off x="899062" y="6123493"/>
              <a:ext cx="412873" cy="215954"/>
            </a:xfrm>
            <a:prstGeom prst="leftArrow">
              <a:avLst>
                <a:gd name="adj1" fmla="val 50000"/>
                <a:gd name="adj2" fmla="val 47796"/>
              </a:avLst>
            </a:prstGeom>
            <a:solidFill>
              <a:schemeClr val="accent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de-DE">
                <a:solidFill>
                  <a:schemeClr val="accent2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10108084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611560" y="2321532"/>
            <a:ext cx="8424936" cy="4159759"/>
            <a:chOff x="611560" y="2321532"/>
            <a:chExt cx="8424936" cy="4159759"/>
          </a:xfrm>
        </p:grpSpPr>
        <p:pic>
          <p:nvPicPr>
            <p:cNvPr id="11" name="Picture 4" descr="mca_spurious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11560" y="2321532"/>
              <a:ext cx="4248671" cy="37717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" name="Picture 2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66896" y="2827057"/>
              <a:ext cx="3633451" cy="26399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" name="Text Box 4"/>
            <p:cNvSpPr txBox="1">
              <a:spLocks noChangeArrowheads="1"/>
            </p:cNvSpPr>
            <p:nvPr/>
          </p:nvSpPr>
          <p:spPr bwMode="auto">
            <a:xfrm>
              <a:off x="6607603" y="2492896"/>
              <a:ext cx="2376959" cy="27699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140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defRPr>
              </a:lvl1pPr>
              <a:lvl2pPr marL="742950" indent="-285750" eaLnBrk="0" hangingPunct="0">
                <a:defRPr sz="140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defRPr>
              </a:lvl2pPr>
              <a:lvl3pPr marL="1143000" indent="-228600" eaLnBrk="0" hangingPunct="0">
                <a:defRPr sz="140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defRPr>
              </a:lvl3pPr>
              <a:lvl4pPr marL="1600200" indent="-228600" eaLnBrk="0" hangingPunct="0">
                <a:defRPr sz="140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defRPr>
              </a:lvl4pPr>
              <a:lvl5pPr marL="2057400" indent="-228600" eaLnBrk="0" hangingPunct="0">
                <a:defRPr sz="140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defRPr>
              </a:lvl5pPr>
              <a:lvl6pPr marL="25146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140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defRPr>
              </a:lvl6pPr>
              <a:lvl7pPr marL="29718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140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defRPr>
              </a:lvl7pPr>
              <a:lvl8pPr marL="34290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140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defRPr>
              </a:lvl8pPr>
              <a:lvl9pPr marL="38862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140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defRPr>
              </a:lvl9pPr>
            </a:lstStyle>
            <a:p>
              <a:pPr eaLnBrk="1" hangingPunct="1"/>
              <a:r>
                <a:rPr lang="de-DE" sz="1200" dirty="0" err="1" smtClean="0">
                  <a:solidFill>
                    <a:schemeClr val="bg2"/>
                  </a:solidFill>
                </a:rPr>
                <a:t>courtesy</a:t>
              </a:r>
              <a:r>
                <a:rPr lang="de-DE" sz="1200" dirty="0" smtClean="0">
                  <a:solidFill>
                    <a:schemeClr val="bg2"/>
                  </a:solidFill>
                </a:rPr>
                <a:t>:   H.-</a:t>
              </a:r>
              <a:r>
                <a:rPr lang="de-DE" sz="1200" dirty="0" err="1" smtClean="0">
                  <a:solidFill>
                    <a:schemeClr val="bg2"/>
                  </a:solidFill>
                </a:rPr>
                <a:t>Ch</a:t>
              </a:r>
              <a:r>
                <a:rPr lang="de-DE" sz="1200" dirty="0" smtClean="0">
                  <a:solidFill>
                    <a:schemeClr val="bg2"/>
                  </a:solidFill>
                </a:rPr>
                <a:t>. Wille (DESY)</a:t>
              </a:r>
            </a:p>
          </p:txBody>
        </p:sp>
        <p:sp>
          <p:nvSpPr>
            <p:cNvPr id="17" name="Rectangle 3"/>
            <p:cNvSpPr txBox="1">
              <a:spLocks noChangeArrowheads="1"/>
            </p:cNvSpPr>
            <p:nvPr/>
          </p:nvSpPr>
          <p:spPr bwMode="auto">
            <a:xfrm>
              <a:off x="1089738" y="5831142"/>
              <a:ext cx="3002086" cy="65014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800">
                  <a:solidFill>
                    <a:schemeClr val="tx1"/>
                  </a:solidFill>
                  <a:latin typeface="+mn-lt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400">
                  <a:solidFill>
                    <a:schemeClr val="tx1"/>
                  </a:solidFill>
                  <a:latin typeface="+mn-lt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chemeClr val="tx1"/>
                  </a:solidFill>
                  <a:latin typeface="+mn-lt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+mn-lt"/>
                </a:defRPr>
              </a:lvl5pPr>
              <a:lvl6pPr marL="2514600" indent="-228600" algn="l" rtl="0" fontAlgn="base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+mn-lt"/>
                </a:defRPr>
              </a:lvl6pPr>
              <a:lvl7pPr marL="2971800" indent="-228600" algn="l" rtl="0" fontAlgn="base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+mn-lt"/>
                </a:defRPr>
              </a:lvl7pPr>
              <a:lvl8pPr marL="3429000" indent="-228600" algn="l" rtl="0" fontAlgn="base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+mn-lt"/>
                </a:defRPr>
              </a:lvl8pPr>
              <a:lvl9pPr marL="3886200" indent="-228600" algn="l" rtl="0" fontAlgn="base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+mn-lt"/>
                </a:defRPr>
              </a:lvl9pPr>
            </a:lstStyle>
            <a:p>
              <a:pPr>
                <a:lnSpc>
                  <a:spcPct val="80000"/>
                </a:lnSpc>
                <a:buFont typeface="Arial Black" pitchFamily="34" charset="0"/>
                <a:buNone/>
              </a:pPr>
              <a:r>
                <a:rPr lang="de-DE" altLang="de-DE" sz="1200" kern="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s</a:t>
              </a:r>
              <a:r>
                <a:rPr lang="de-DE" altLang="de-DE" sz="1200" kern="0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purious</a:t>
              </a:r>
              <a:r>
                <a:rPr lang="de-DE" altLang="de-DE" sz="1200" kern="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de-DE" altLang="de-DE" sz="1200" kern="0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bunches</a:t>
              </a:r>
              <a:r>
                <a:rPr lang="de-DE" altLang="de-DE" sz="1200" kern="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de-DE" altLang="de-DE" sz="1200" kern="0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at</a:t>
              </a:r>
              <a:r>
                <a:rPr lang="de-DE" altLang="de-DE" sz="1200" kern="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 8 </a:t>
              </a:r>
              <a:r>
                <a:rPr lang="de-DE" altLang="de-DE" sz="1200" kern="0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ns</a:t>
              </a:r>
              <a:r>
                <a:rPr lang="de-DE" altLang="de-DE" sz="1200" kern="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de-DE" altLang="de-DE" sz="1200" kern="0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with</a:t>
              </a:r>
              <a:r>
                <a:rPr lang="de-DE" altLang="de-DE" sz="1200" kern="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10</a:t>
              </a:r>
              <a:r>
                <a:rPr lang="de-DE" altLang="de-DE" sz="1200" kern="0" baseline="300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-7</a:t>
              </a:r>
              <a:r>
                <a:rPr lang="de-DE" altLang="de-DE" sz="1200" kern="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de-DE" altLang="de-DE" sz="1200" kern="0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intensity</a:t>
              </a:r>
              <a:endParaRPr lang="de-DE" altLang="de-DE" sz="1200" kern="0" baseline="30000" dirty="0" smtClean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>
                <a:lnSpc>
                  <a:spcPct val="80000"/>
                </a:lnSpc>
                <a:buFont typeface="Arial Black" pitchFamily="34" charset="0"/>
                <a:buNone/>
              </a:pPr>
              <a:r>
                <a:rPr lang="de-DE" altLang="de-DE" sz="1200" kern="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APD </a:t>
              </a:r>
              <a:r>
                <a:rPr lang="de-DE" altLang="de-DE" sz="1200" kern="0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noise</a:t>
              </a:r>
              <a:r>
                <a:rPr lang="de-DE" altLang="de-DE" sz="1200" kern="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de-DE" altLang="de-DE" sz="1200" kern="0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up</a:t>
              </a:r>
              <a:r>
                <a:rPr lang="de-DE" altLang="de-DE" sz="1200" kern="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de-DE" altLang="de-DE" sz="1200" kern="0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to</a:t>
              </a:r>
              <a:r>
                <a:rPr lang="de-DE" altLang="de-DE" sz="1200" kern="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20ns ?</a:t>
              </a:r>
            </a:p>
            <a:p>
              <a:pPr>
                <a:lnSpc>
                  <a:spcPct val="80000"/>
                </a:lnSpc>
                <a:buFont typeface="Arial Black" pitchFamily="34" charset="0"/>
                <a:buNone/>
              </a:pPr>
              <a:r>
                <a:rPr lang="de-DE" altLang="de-DE" sz="1200" kern="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c</a:t>
              </a:r>
              <a:r>
                <a:rPr lang="de-DE" altLang="de-DE" sz="1200" kern="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lean </a:t>
              </a:r>
              <a:r>
                <a:rPr lang="de-DE" altLang="de-DE" sz="1200" kern="0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from</a:t>
              </a:r>
              <a:r>
                <a:rPr lang="de-DE" altLang="de-DE" sz="1200" kern="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20 </a:t>
              </a:r>
              <a:r>
                <a:rPr lang="de-DE" altLang="de-DE" sz="1200" kern="0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ns</a:t>
              </a:r>
              <a:r>
                <a:rPr lang="de-DE" altLang="de-DE" sz="1200" kern="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de-DE" altLang="de-DE" sz="1200" kern="0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up</a:t>
              </a:r>
              <a:endParaRPr lang="de-DE" altLang="de-DE" sz="1200" kern="0" dirty="0" smtClean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8" name="Rectangle 3"/>
            <p:cNvSpPr txBox="1">
              <a:spLocks noChangeArrowheads="1"/>
            </p:cNvSpPr>
            <p:nvPr/>
          </p:nvSpPr>
          <p:spPr bwMode="auto">
            <a:xfrm>
              <a:off x="4716016" y="5809428"/>
              <a:ext cx="4320480" cy="66516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800">
                  <a:solidFill>
                    <a:schemeClr val="tx1"/>
                  </a:solidFill>
                  <a:latin typeface="+mn-lt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400">
                  <a:solidFill>
                    <a:schemeClr val="tx1"/>
                  </a:solidFill>
                  <a:latin typeface="+mn-lt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chemeClr val="tx1"/>
                  </a:solidFill>
                  <a:latin typeface="+mn-lt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+mn-lt"/>
                </a:defRPr>
              </a:lvl5pPr>
              <a:lvl6pPr marL="2514600" indent="-228600" algn="l" rtl="0" fontAlgn="base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+mn-lt"/>
                </a:defRPr>
              </a:lvl6pPr>
              <a:lvl7pPr marL="2971800" indent="-228600" algn="l" rtl="0" fontAlgn="base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+mn-lt"/>
                </a:defRPr>
              </a:lvl7pPr>
              <a:lvl8pPr marL="3429000" indent="-228600" algn="l" rtl="0" fontAlgn="base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+mn-lt"/>
                </a:defRPr>
              </a:lvl8pPr>
              <a:lvl9pPr marL="3886200" indent="-228600" algn="l" rtl="0" fontAlgn="base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+mn-lt"/>
                </a:defRPr>
              </a:lvl9pPr>
            </a:lstStyle>
            <a:p>
              <a:pPr eaLnBrk="1" hangingPunct="1">
                <a:lnSpc>
                  <a:spcPct val="90000"/>
                </a:lnSpc>
                <a:buFont typeface="Arial Black" pitchFamily="34" charset="0"/>
                <a:buNone/>
              </a:pPr>
              <a:r>
                <a:rPr lang="de-DE" altLang="de-DE" sz="1200" kern="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2 h sample time, </a:t>
              </a:r>
              <a:r>
                <a:rPr lang="de-DE" altLang="de-DE" sz="1200" kern="0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sp</a:t>
              </a:r>
              <a:r>
                <a:rPr lang="de-DE" altLang="de-DE" sz="1200" kern="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. </a:t>
              </a:r>
              <a:r>
                <a:rPr lang="de-DE" altLang="de-DE" sz="1200" kern="0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bunch</a:t>
              </a:r>
              <a:r>
                <a:rPr lang="de-DE" altLang="de-DE" sz="1200" kern="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rate &lt; 5 Hz, </a:t>
              </a:r>
              <a:r>
                <a:rPr lang="de-DE" altLang="de-DE" sz="1200" kern="0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regular</a:t>
              </a:r>
              <a:r>
                <a:rPr lang="de-DE" altLang="de-DE" sz="1200" kern="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de-DE" altLang="de-DE" sz="1200" kern="0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with</a:t>
              </a:r>
              <a:r>
                <a:rPr lang="de-DE" altLang="de-DE" sz="1200" kern="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16ns </a:t>
              </a:r>
              <a:r>
                <a:rPr lang="de-DE" altLang="de-DE" sz="1200" kern="0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distance</a:t>
              </a:r>
              <a:endParaRPr lang="de-DE" altLang="de-DE" sz="1200" kern="0" dirty="0" smtClean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eaLnBrk="1" hangingPunct="1">
                <a:lnSpc>
                  <a:spcPct val="90000"/>
                </a:lnSpc>
                <a:buFont typeface="Arial Black" pitchFamily="34" charset="0"/>
                <a:buNone/>
              </a:pPr>
              <a:r>
                <a:rPr lang="de-DE" altLang="de-DE" sz="1200" kern="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prompt </a:t>
              </a:r>
              <a:r>
                <a:rPr lang="de-DE" altLang="de-DE" sz="1200" kern="0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at</a:t>
              </a:r>
              <a:r>
                <a:rPr lang="de-DE" altLang="de-DE" sz="1200" kern="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t = 0 </a:t>
              </a:r>
              <a:r>
                <a:rPr lang="de-DE" altLang="de-DE" sz="1200" kern="0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ns</a:t>
              </a:r>
              <a:r>
                <a:rPr lang="de-DE" altLang="de-DE" sz="1200" kern="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de-DE" altLang="de-DE" sz="1200" kern="0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measured</a:t>
              </a:r>
              <a:r>
                <a:rPr lang="de-DE" altLang="de-DE" sz="1200" kern="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de-DE" altLang="de-DE" sz="1200" kern="0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only</a:t>
              </a:r>
              <a:r>
                <a:rPr lang="de-DE" altLang="de-DE" sz="1200" kern="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de-DE" altLang="de-DE" sz="1200" kern="0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for</a:t>
              </a:r>
              <a:r>
                <a:rPr lang="de-DE" altLang="de-DE" sz="1200" kern="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de-DE" altLang="de-DE" sz="1200" kern="0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fraction</a:t>
              </a:r>
              <a:r>
                <a:rPr lang="de-DE" altLang="de-DE" sz="1200" kern="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de-DE" altLang="de-DE" sz="1200" kern="0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of</a:t>
              </a:r>
              <a:r>
                <a:rPr lang="de-DE" altLang="de-DE" sz="1200" kern="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a </a:t>
              </a:r>
              <a:r>
                <a:rPr lang="de-DE" altLang="de-DE" sz="1200" kern="0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second</a:t>
              </a:r>
              <a:r>
                <a:rPr lang="de-DE" altLang="de-DE" sz="1200" kern="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 </a:t>
              </a:r>
            </a:p>
            <a:p>
              <a:pPr eaLnBrk="1" hangingPunct="1">
                <a:lnSpc>
                  <a:spcPct val="90000"/>
                </a:lnSpc>
                <a:buFont typeface="Arial Black" pitchFamily="34" charset="0"/>
                <a:buNone/>
              </a:pPr>
              <a:r>
                <a:rPr lang="en-GB" altLang="de-DE" sz="1200" kern="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detector noise &lt; 0.1 Hz </a:t>
              </a:r>
            </a:p>
          </p:txBody>
        </p:sp>
      </p:grpSp>
      <p:sp>
        <p:nvSpPr>
          <p:cNvPr id="9218" name="Line 2"/>
          <p:cNvSpPr>
            <a:spLocks noChangeShapeType="1"/>
          </p:cNvSpPr>
          <p:nvPr/>
        </p:nvSpPr>
        <p:spPr bwMode="auto">
          <a:xfrm>
            <a:off x="323850" y="765175"/>
            <a:ext cx="8496300" cy="0"/>
          </a:xfrm>
          <a:prstGeom prst="line">
            <a:avLst/>
          </a:prstGeom>
          <a:noFill/>
          <a:ln w="38100" cmpd="dbl">
            <a:solidFill>
              <a:srgbClr val="00589C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9219" name="Line 3"/>
          <p:cNvSpPr>
            <a:spLocks noChangeShapeType="1"/>
          </p:cNvSpPr>
          <p:nvPr/>
        </p:nvSpPr>
        <p:spPr bwMode="auto">
          <a:xfrm>
            <a:off x="323850" y="6524625"/>
            <a:ext cx="8496300" cy="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9220" name="Text Box 4"/>
          <p:cNvSpPr txBox="1">
            <a:spLocks noChangeArrowheads="1"/>
          </p:cNvSpPr>
          <p:nvPr/>
        </p:nvSpPr>
        <p:spPr bwMode="auto">
          <a:xfrm>
            <a:off x="250825" y="6545263"/>
            <a:ext cx="1800225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 eaLnBrk="0" hangingPunct="0"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 eaLnBrk="0" hangingPunct="0"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 eaLnBrk="0" hangingPunct="0"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 eaLnBrk="0" hangingPunct="0"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eaLnBrk="1" hangingPunct="1"/>
            <a:r>
              <a:rPr lang="de-DE" sz="1200">
                <a:solidFill>
                  <a:schemeClr val="bg2"/>
                </a:solidFill>
              </a:rPr>
              <a:t>Gero Kube, DESY / MDI</a:t>
            </a:r>
            <a:endParaRPr lang="en-GB" sz="1200">
              <a:solidFill>
                <a:schemeClr val="bg2"/>
              </a:solidFill>
            </a:endParaRPr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title"/>
          </p:nvPr>
        </p:nvSpPr>
        <p:spPr>
          <a:xfrm>
            <a:off x="395288" y="188913"/>
            <a:ext cx="7200900" cy="647700"/>
          </a:xfrm>
        </p:spPr>
        <p:txBody>
          <a:bodyPr/>
          <a:lstStyle/>
          <a:p>
            <a:pPr algn="l"/>
            <a:r>
              <a:rPr lang="de-DE" sz="3200" dirty="0" err="1">
                <a:solidFill>
                  <a:srgbClr val="003E6E"/>
                </a:solidFill>
                <a:latin typeface="Comic Sans MS" pitchFamily="66" charset="0"/>
              </a:rPr>
              <a:t>S</a:t>
            </a:r>
            <a:r>
              <a:rPr lang="de-DE" sz="3200" dirty="0" err="1" smtClean="0">
                <a:solidFill>
                  <a:srgbClr val="003E6E"/>
                </a:solidFill>
                <a:latin typeface="Comic Sans MS" pitchFamily="66" charset="0"/>
              </a:rPr>
              <a:t>purious</a:t>
            </a:r>
            <a:r>
              <a:rPr lang="de-DE" sz="3200" dirty="0" smtClean="0">
                <a:solidFill>
                  <a:srgbClr val="003E6E"/>
                </a:solidFill>
                <a:latin typeface="Comic Sans MS" pitchFamily="66" charset="0"/>
              </a:rPr>
              <a:t> Bunches</a:t>
            </a:r>
            <a:endParaRPr lang="en-GB" sz="3200" dirty="0" smtClean="0">
              <a:solidFill>
                <a:srgbClr val="003E6E"/>
              </a:solidFill>
              <a:latin typeface="Comic Sans MS" pitchFamily="66" charset="0"/>
            </a:endParaRPr>
          </a:p>
        </p:txBody>
      </p:sp>
      <p:pic>
        <p:nvPicPr>
          <p:cNvPr id="9222" name="Picture 6" descr="HG_LOGO_S_RGB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40650" y="585788"/>
            <a:ext cx="1008063" cy="395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3" name="Picture 7" descr="DESY-Logo-cyan-RGB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029575" y="115888"/>
            <a:ext cx="563563" cy="563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" name="Text Box 22"/>
          <p:cNvSpPr txBox="1">
            <a:spLocks noChangeArrowheads="1"/>
          </p:cNvSpPr>
          <p:nvPr/>
        </p:nvSpPr>
        <p:spPr bwMode="auto">
          <a:xfrm>
            <a:off x="5148263" y="6524625"/>
            <a:ext cx="3744912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 eaLnBrk="0" hangingPunct="0"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 eaLnBrk="0" hangingPunct="0"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 eaLnBrk="0" hangingPunct="0"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 eaLnBrk="0" hangingPunct="0"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algn="r" eaLnBrk="1" hangingPunct="1"/>
            <a:r>
              <a:rPr lang="de-DE" sz="1200" dirty="0" smtClean="0">
                <a:solidFill>
                  <a:srgbClr val="808080"/>
                </a:solidFill>
              </a:rPr>
              <a:t>DEELS 2014 Workshop @ ESRF, 12.05.2014</a:t>
            </a:r>
            <a:endParaRPr lang="en-GB" sz="1200" dirty="0">
              <a:solidFill>
                <a:srgbClr val="808080"/>
              </a:solidFill>
            </a:endParaRPr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395288" y="963960"/>
            <a:ext cx="4176712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  <a:spcAft>
                <a:spcPts val="1200"/>
              </a:spcAft>
              <a:buFont typeface="Wingdings" pitchFamily="2" charset="2"/>
              <a:buBlip>
                <a:blip r:embed="rId6"/>
              </a:buBlip>
            </a:pPr>
            <a:r>
              <a:rPr lang="en-US" dirty="0">
                <a:solidFill>
                  <a:srgbClr val="0000FF"/>
                </a:solidFill>
              </a:rPr>
              <a:t>  </a:t>
            </a:r>
            <a:r>
              <a:rPr lang="en-US" dirty="0" smtClean="0">
                <a:solidFill>
                  <a:srgbClr val="0000FF"/>
                </a:solidFill>
              </a:rPr>
              <a:t>trouble-free operation until mid of 2012</a:t>
            </a:r>
            <a:endParaRPr lang="en-US" dirty="0">
              <a:solidFill>
                <a:srgbClr val="0000FF"/>
              </a:solidFill>
            </a:endParaRPr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395536" y="1324000"/>
            <a:ext cx="242624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  <a:spcAft>
                <a:spcPts val="1200"/>
              </a:spcAft>
              <a:buFont typeface="Wingdings" pitchFamily="2" charset="2"/>
              <a:buBlip>
                <a:blip r:embed="rId6"/>
              </a:buBlip>
            </a:pPr>
            <a:r>
              <a:rPr lang="en-US" dirty="0">
                <a:solidFill>
                  <a:srgbClr val="0000FF"/>
                </a:solidFill>
              </a:rPr>
              <a:t>  </a:t>
            </a:r>
            <a:r>
              <a:rPr lang="en-US" dirty="0" smtClean="0">
                <a:solidFill>
                  <a:srgbClr val="0000FF"/>
                </a:solidFill>
              </a:rPr>
              <a:t>suddenly user complaints</a:t>
            </a:r>
            <a:endParaRPr lang="en-US" dirty="0">
              <a:solidFill>
                <a:srgbClr val="0000FF"/>
              </a:solidFill>
            </a:endParaRPr>
          </a:p>
        </p:txBody>
      </p:sp>
      <p:sp>
        <p:nvSpPr>
          <p:cNvPr id="15" name="Text Box 12"/>
          <p:cNvSpPr txBox="1">
            <a:spLocks noChangeArrowheads="1"/>
          </p:cNvSpPr>
          <p:nvPr/>
        </p:nvSpPr>
        <p:spPr bwMode="auto">
          <a:xfrm>
            <a:off x="549339" y="1628800"/>
            <a:ext cx="8343835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 eaLnBrk="0" hangingPunct="0"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 eaLnBrk="0" hangingPunct="0"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 eaLnBrk="0" hangingPunct="0"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 eaLnBrk="0" hangingPunct="0"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eaLnBrk="1" hangingPunct="1">
              <a:buFontTx/>
              <a:buBlip>
                <a:blip r:embed="rId7"/>
              </a:buBlip>
            </a:pPr>
            <a:r>
              <a:rPr lang="de-DE" dirty="0" smtClean="0">
                <a:solidFill>
                  <a:schemeClr val="accent2"/>
                </a:solidFill>
                <a:ea typeface="Arial Unicode MS" pitchFamily="34" charset="-128"/>
                <a:cs typeface="Arial Unicode MS" pitchFamily="34" charset="-128"/>
              </a:rPr>
              <a:t> time </a:t>
            </a:r>
            <a:r>
              <a:rPr lang="de-DE" dirty="0" err="1" smtClean="0">
                <a:solidFill>
                  <a:schemeClr val="accent2"/>
                </a:solidFill>
                <a:ea typeface="Arial Unicode MS" pitchFamily="34" charset="-128"/>
                <a:cs typeface="Arial Unicode MS" pitchFamily="34" charset="-128"/>
              </a:rPr>
              <a:t>resolved</a:t>
            </a:r>
            <a:r>
              <a:rPr lang="de-DE" dirty="0" smtClean="0">
                <a:solidFill>
                  <a:schemeClr val="accent2"/>
                </a:solidFill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de-DE" dirty="0" err="1" smtClean="0">
                <a:solidFill>
                  <a:schemeClr val="accent2"/>
                </a:solidFill>
                <a:ea typeface="Arial Unicode MS" pitchFamily="34" charset="-128"/>
                <a:cs typeface="Arial Unicode MS" pitchFamily="34" charset="-128"/>
              </a:rPr>
              <a:t>mode</a:t>
            </a:r>
            <a:r>
              <a:rPr lang="de-DE" dirty="0" smtClean="0">
                <a:solidFill>
                  <a:schemeClr val="accent2"/>
                </a:solidFill>
                <a:ea typeface="Arial Unicode MS" pitchFamily="34" charset="-128"/>
                <a:cs typeface="Arial Unicode MS" pitchFamily="34" charset="-128"/>
              </a:rPr>
              <a:t> (40 </a:t>
            </a:r>
            <a:r>
              <a:rPr lang="de-DE" dirty="0" err="1" smtClean="0">
                <a:solidFill>
                  <a:schemeClr val="accent2"/>
                </a:solidFill>
                <a:ea typeface="Arial Unicode MS" pitchFamily="34" charset="-128"/>
                <a:cs typeface="Arial Unicode MS" pitchFamily="34" charset="-128"/>
              </a:rPr>
              <a:t>bunches</a:t>
            </a:r>
            <a:r>
              <a:rPr lang="de-DE" dirty="0" smtClean="0">
                <a:solidFill>
                  <a:schemeClr val="accent2"/>
                </a:solidFill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de-DE" dirty="0" err="1" smtClean="0">
                <a:solidFill>
                  <a:schemeClr val="accent2"/>
                </a:solidFill>
                <a:ea typeface="Arial Unicode MS" pitchFamily="34" charset="-128"/>
                <a:cs typeface="Arial Unicode MS" pitchFamily="34" charset="-128"/>
              </a:rPr>
              <a:t>operation</a:t>
            </a:r>
            <a:r>
              <a:rPr lang="de-DE" dirty="0" smtClean="0">
                <a:solidFill>
                  <a:schemeClr val="accent2"/>
                </a:solidFill>
                <a:ea typeface="Arial Unicode MS" pitchFamily="34" charset="-128"/>
                <a:cs typeface="Arial Unicode MS" pitchFamily="34" charset="-128"/>
              </a:rPr>
              <a:t>)</a:t>
            </a:r>
          </a:p>
          <a:p>
            <a:pPr eaLnBrk="1" hangingPunct="1"/>
            <a:r>
              <a:rPr lang="de-DE" dirty="0" smtClean="0">
                <a:solidFill>
                  <a:schemeClr val="tx1"/>
                </a:solidFill>
                <a:ea typeface="Arial Unicode MS" pitchFamily="34" charset="-128"/>
                <a:cs typeface="Arial Unicode MS" pitchFamily="34" charset="-128"/>
              </a:rPr>
              <a:t>      →      </a:t>
            </a:r>
            <a:r>
              <a:rPr lang="de-DE" dirty="0" err="1" smtClean="0">
                <a:solidFill>
                  <a:schemeClr val="tx1"/>
                </a:solidFill>
                <a:ea typeface="Arial Unicode MS" pitchFamily="34" charset="-128"/>
                <a:cs typeface="Arial Unicode MS" pitchFamily="34" charset="-128"/>
              </a:rPr>
              <a:t>nuclear</a:t>
            </a:r>
            <a:r>
              <a:rPr lang="de-DE" dirty="0" smtClean="0">
                <a:solidFill>
                  <a:schemeClr val="tx1"/>
                </a:solidFill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de-DE" dirty="0" err="1" smtClean="0">
                <a:solidFill>
                  <a:schemeClr val="tx1"/>
                </a:solidFill>
                <a:ea typeface="Arial Unicode MS" pitchFamily="34" charset="-128"/>
                <a:cs typeface="Arial Unicode MS" pitchFamily="34" charset="-128"/>
              </a:rPr>
              <a:t>forward</a:t>
            </a:r>
            <a:r>
              <a:rPr lang="de-DE" dirty="0" smtClean="0">
                <a:solidFill>
                  <a:schemeClr val="tx1"/>
                </a:solidFill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de-DE" dirty="0" err="1" smtClean="0">
                <a:solidFill>
                  <a:schemeClr val="tx1"/>
                </a:solidFill>
                <a:ea typeface="Arial Unicode MS" pitchFamily="34" charset="-128"/>
                <a:cs typeface="Arial Unicode MS" pitchFamily="34" charset="-128"/>
              </a:rPr>
              <a:t>scattering</a:t>
            </a:r>
            <a:r>
              <a:rPr lang="de-DE" dirty="0" smtClean="0">
                <a:solidFill>
                  <a:schemeClr val="tx1"/>
                </a:solidFill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de-DE" dirty="0" err="1" smtClean="0">
                <a:solidFill>
                  <a:schemeClr val="tx1"/>
                </a:solidFill>
                <a:ea typeface="Arial Unicode MS" pitchFamily="34" charset="-128"/>
                <a:cs typeface="Arial Unicode MS" pitchFamily="34" charset="-128"/>
              </a:rPr>
              <a:t>experiments</a:t>
            </a:r>
            <a:r>
              <a:rPr lang="de-DE" dirty="0" smtClean="0">
                <a:solidFill>
                  <a:schemeClr val="tx1"/>
                </a:solidFill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de-DE" dirty="0" err="1" smtClean="0">
                <a:solidFill>
                  <a:schemeClr val="tx1"/>
                </a:solidFill>
                <a:ea typeface="Arial Unicode MS" pitchFamily="34" charset="-128"/>
                <a:cs typeface="Arial Unicode MS" pitchFamily="34" charset="-128"/>
              </a:rPr>
              <a:t>with</a:t>
            </a:r>
            <a:r>
              <a:rPr lang="de-DE" dirty="0" smtClean="0">
                <a:solidFill>
                  <a:schemeClr val="tx1"/>
                </a:solidFill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de-DE" dirty="0" err="1" smtClean="0">
                <a:solidFill>
                  <a:schemeClr val="tx1"/>
                </a:solidFill>
                <a:ea typeface="Arial Unicode MS" pitchFamily="34" charset="-128"/>
                <a:cs typeface="Arial Unicode MS" pitchFamily="34" charset="-128"/>
              </a:rPr>
              <a:t>synchrotron</a:t>
            </a:r>
            <a:r>
              <a:rPr lang="de-DE" dirty="0" smtClean="0">
                <a:solidFill>
                  <a:schemeClr val="tx1"/>
                </a:solidFill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de-DE" dirty="0" err="1" smtClean="0">
                <a:solidFill>
                  <a:schemeClr val="tx1"/>
                </a:solidFill>
                <a:ea typeface="Arial Unicode MS" pitchFamily="34" charset="-128"/>
                <a:cs typeface="Arial Unicode MS" pitchFamily="34" charset="-128"/>
              </a:rPr>
              <a:t>radiation</a:t>
            </a:r>
            <a:r>
              <a:rPr lang="de-DE" dirty="0" smtClean="0">
                <a:solidFill>
                  <a:schemeClr val="tx1"/>
                </a:solidFill>
                <a:ea typeface="Arial Unicode MS" pitchFamily="34" charset="-128"/>
                <a:cs typeface="Arial Unicode MS" pitchFamily="34" charset="-128"/>
              </a:rPr>
              <a:t>   (i.e. </a:t>
            </a:r>
            <a:r>
              <a:rPr lang="de-DE" dirty="0" err="1" smtClean="0">
                <a:solidFill>
                  <a:schemeClr val="tx1"/>
                </a:solidFill>
                <a:ea typeface="Arial Unicode MS" pitchFamily="34" charset="-128"/>
                <a:cs typeface="Arial Unicode MS" pitchFamily="34" charset="-128"/>
              </a:rPr>
              <a:t>Mössbauer</a:t>
            </a:r>
            <a:r>
              <a:rPr lang="de-DE" dirty="0" smtClean="0">
                <a:solidFill>
                  <a:schemeClr val="tx1"/>
                </a:solidFill>
                <a:ea typeface="Arial Unicode MS" pitchFamily="34" charset="-128"/>
                <a:cs typeface="Arial Unicode MS" pitchFamily="34" charset="-128"/>
              </a:rPr>
              <a:t> in time </a:t>
            </a:r>
            <a:r>
              <a:rPr lang="de-DE" dirty="0" err="1" smtClean="0">
                <a:solidFill>
                  <a:schemeClr val="tx1"/>
                </a:solidFill>
                <a:ea typeface="Arial Unicode MS" pitchFamily="34" charset="-128"/>
                <a:cs typeface="Arial Unicode MS" pitchFamily="34" charset="-128"/>
              </a:rPr>
              <a:t>domain</a:t>
            </a:r>
            <a:r>
              <a:rPr lang="de-DE" dirty="0" smtClean="0">
                <a:solidFill>
                  <a:schemeClr val="tx1"/>
                </a:solidFill>
                <a:ea typeface="Arial Unicode MS" pitchFamily="34" charset="-128"/>
                <a:cs typeface="Arial Unicode MS" pitchFamily="34" charset="-128"/>
              </a:rPr>
              <a:t>)</a:t>
            </a:r>
            <a:endParaRPr lang="de-DE" dirty="0">
              <a:solidFill>
                <a:schemeClr val="tx1"/>
              </a:solidFill>
            </a:endParaRPr>
          </a:p>
          <a:p>
            <a:pPr eaLnBrk="1" hangingPunct="1">
              <a:buFontTx/>
              <a:buBlip>
                <a:blip r:embed="rId7"/>
              </a:buBlip>
            </a:pPr>
            <a:r>
              <a:rPr lang="de-DE" dirty="0" smtClean="0">
                <a:solidFill>
                  <a:schemeClr val="accent2"/>
                </a:solidFill>
                <a:ea typeface="Arial Unicode MS" pitchFamily="34" charset="-128"/>
                <a:cs typeface="Arial Unicode MS" pitchFamily="34" charset="-128"/>
              </a:rPr>
              <a:t>  </a:t>
            </a:r>
            <a:r>
              <a:rPr lang="de-DE" dirty="0" err="1" smtClean="0">
                <a:solidFill>
                  <a:schemeClr val="accent2"/>
                </a:solidFill>
                <a:ea typeface="Arial Unicode MS" pitchFamily="34" charset="-128"/>
                <a:cs typeface="Arial Unicode MS" pitchFamily="34" charset="-128"/>
              </a:rPr>
              <a:t>observation</a:t>
            </a:r>
            <a:r>
              <a:rPr lang="de-DE" dirty="0" smtClean="0">
                <a:solidFill>
                  <a:schemeClr val="accent2"/>
                </a:solidFill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de-DE" dirty="0" err="1" smtClean="0">
                <a:solidFill>
                  <a:schemeClr val="accent2"/>
                </a:solidFill>
                <a:ea typeface="Arial Unicode MS" pitchFamily="34" charset="-128"/>
                <a:cs typeface="Arial Unicode MS" pitchFamily="34" charset="-128"/>
              </a:rPr>
              <a:t>of</a:t>
            </a:r>
            <a:r>
              <a:rPr lang="de-DE" dirty="0" smtClean="0">
                <a:solidFill>
                  <a:schemeClr val="accent2"/>
                </a:solidFill>
                <a:ea typeface="Arial Unicode MS" pitchFamily="34" charset="-128"/>
                <a:cs typeface="Arial Unicode MS" pitchFamily="34" charset="-128"/>
              </a:rPr>
              <a:t> 16 </a:t>
            </a:r>
            <a:r>
              <a:rPr lang="de-DE" dirty="0" err="1" smtClean="0">
                <a:solidFill>
                  <a:schemeClr val="accent2"/>
                </a:solidFill>
                <a:ea typeface="Arial Unicode MS" pitchFamily="34" charset="-128"/>
                <a:cs typeface="Arial Unicode MS" pitchFamily="34" charset="-128"/>
              </a:rPr>
              <a:t>ns</a:t>
            </a:r>
            <a:r>
              <a:rPr lang="de-DE" dirty="0" smtClean="0">
                <a:solidFill>
                  <a:schemeClr val="accent2"/>
                </a:solidFill>
                <a:ea typeface="Arial Unicode MS" pitchFamily="34" charset="-128"/>
                <a:cs typeface="Arial Unicode MS" pitchFamily="34" charset="-128"/>
              </a:rPr>
              <a:t> time </a:t>
            </a:r>
            <a:r>
              <a:rPr lang="de-DE" dirty="0" err="1" smtClean="0">
                <a:solidFill>
                  <a:schemeClr val="accent2"/>
                </a:solidFill>
                <a:ea typeface="Arial Unicode MS" pitchFamily="34" charset="-128"/>
                <a:cs typeface="Arial Unicode MS" pitchFamily="34" charset="-128"/>
              </a:rPr>
              <a:t>structure</a:t>
            </a:r>
            <a:r>
              <a:rPr lang="de-DE" dirty="0" smtClean="0">
                <a:solidFill>
                  <a:schemeClr val="accent2"/>
                </a:solidFill>
                <a:ea typeface="Arial Unicode MS" pitchFamily="34" charset="-128"/>
                <a:cs typeface="Arial Unicode MS" pitchFamily="34" charset="-128"/>
              </a:rPr>
              <a:t> in NFS temporal </a:t>
            </a:r>
            <a:r>
              <a:rPr lang="de-DE" dirty="0" err="1" smtClean="0">
                <a:solidFill>
                  <a:schemeClr val="accent2"/>
                </a:solidFill>
                <a:ea typeface="Arial Unicode MS" pitchFamily="34" charset="-128"/>
                <a:cs typeface="Arial Unicode MS" pitchFamily="34" charset="-128"/>
              </a:rPr>
              <a:t>beat</a:t>
            </a:r>
            <a:r>
              <a:rPr lang="de-DE" dirty="0" smtClean="0">
                <a:solidFill>
                  <a:schemeClr val="accent2"/>
                </a:solidFill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de-DE" dirty="0" err="1" smtClean="0">
                <a:solidFill>
                  <a:schemeClr val="accent2"/>
                </a:solidFill>
                <a:ea typeface="Arial Unicode MS" pitchFamily="34" charset="-128"/>
                <a:cs typeface="Arial Unicode MS" pitchFamily="34" charset="-128"/>
              </a:rPr>
              <a:t>pattern</a:t>
            </a:r>
            <a:endParaRPr lang="de-DE" dirty="0" smtClean="0">
              <a:solidFill>
                <a:schemeClr val="accent2"/>
              </a:solidFill>
              <a:ea typeface="Arial Unicode MS" pitchFamily="34" charset="-128"/>
              <a:cs typeface="Arial Unicode MS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108084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5218" name="Line 2"/>
          <p:cNvSpPr>
            <a:spLocks noChangeShapeType="1"/>
          </p:cNvSpPr>
          <p:nvPr/>
        </p:nvSpPr>
        <p:spPr bwMode="auto">
          <a:xfrm>
            <a:off x="323850" y="765175"/>
            <a:ext cx="8496300" cy="0"/>
          </a:xfrm>
          <a:prstGeom prst="line">
            <a:avLst/>
          </a:prstGeom>
          <a:noFill/>
          <a:ln w="38100" cmpd="dbl">
            <a:solidFill>
              <a:srgbClr val="00589C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265219" name="Line 3"/>
          <p:cNvSpPr>
            <a:spLocks noChangeShapeType="1"/>
          </p:cNvSpPr>
          <p:nvPr/>
        </p:nvSpPr>
        <p:spPr bwMode="auto">
          <a:xfrm>
            <a:off x="323850" y="6524625"/>
            <a:ext cx="8496300" cy="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265220" name="Text Box 4"/>
          <p:cNvSpPr txBox="1">
            <a:spLocks noChangeArrowheads="1"/>
          </p:cNvSpPr>
          <p:nvPr/>
        </p:nvSpPr>
        <p:spPr bwMode="auto">
          <a:xfrm>
            <a:off x="250825" y="6545263"/>
            <a:ext cx="1800225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de-DE" altLang="de-DE" sz="1200" b="0">
                <a:solidFill>
                  <a:schemeClr val="bg2"/>
                </a:solidFill>
              </a:rPr>
              <a:t>Gero Kube, DESY / MDI</a:t>
            </a:r>
            <a:endParaRPr lang="en-GB" altLang="de-DE" sz="1200" b="0">
              <a:solidFill>
                <a:schemeClr val="bg2"/>
              </a:solidFill>
            </a:endParaRPr>
          </a:p>
        </p:txBody>
      </p:sp>
      <p:sp>
        <p:nvSpPr>
          <p:cNvPr id="265221" name="Rectangle 5"/>
          <p:cNvSpPr>
            <a:spLocks noGrp="1" noChangeArrowheads="1"/>
          </p:cNvSpPr>
          <p:nvPr>
            <p:ph type="title"/>
          </p:nvPr>
        </p:nvSpPr>
        <p:spPr>
          <a:xfrm>
            <a:off x="395288" y="188913"/>
            <a:ext cx="7200900" cy="647700"/>
          </a:xfrm>
          <a:noFill/>
          <a:ln/>
        </p:spPr>
        <p:txBody>
          <a:bodyPr/>
          <a:lstStyle/>
          <a:p>
            <a:pPr algn="l"/>
            <a:r>
              <a:rPr lang="de-DE" altLang="de-DE" sz="3200">
                <a:solidFill>
                  <a:srgbClr val="003E6E"/>
                </a:solidFill>
                <a:latin typeface="Comic Sans MS" pitchFamily="66" charset="0"/>
              </a:rPr>
              <a:t>PETRA III @ DESY</a:t>
            </a:r>
            <a:endParaRPr lang="en-GB" altLang="de-DE" sz="3200">
              <a:solidFill>
                <a:srgbClr val="003E6E"/>
              </a:solidFill>
              <a:latin typeface="Comic Sans MS" pitchFamily="66" charset="0"/>
            </a:endParaRPr>
          </a:p>
        </p:txBody>
      </p:sp>
      <p:sp>
        <p:nvSpPr>
          <p:cNvPr id="265222" name="Rectangle 6"/>
          <p:cNvSpPr>
            <a:spLocks noChangeArrowheads="1"/>
          </p:cNvSpPr>
          <p:nvPr/>
        </p:nvSpPr>
        <p:spPr bwMode="auto">
          <a:xfrm>
            <a:off x="323850" y="796925"/>
            <a:ext cx="6048375" cy="4778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609600" indent="-6096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990600" indent="-53340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371600" indent="-4572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752600" indent="-3810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209800" indent="-3810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667000" indent="-3810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3124200" indent="-3810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581400" indent="-3810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4038600" indent="-3810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endParaRPr lang="de-DE" altLang="de-DE" sz="2400" b="0">
              <a:latin typeface="Times New Roman" pitchFamily="18" charset="0"/>
            </a:endParaRPr>
          </a:p>
        </p:txBody>
      </p:sp>
      <p:pic>
        <p:nvPicPr>
          <p:cNvPr id="265223" name="Picture 7" descr="HG_LOGO_S_RGB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40650" y="585788"/>
            <a:ext cx="1008063" cy="39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65224" name="Picture 8" descr="DESY-Logo-cyan-RGB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029575" y="115888"/>
            <a:ext cx="563563" cy="5635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65230" name="Text Box 14"/>
          <p:cNvSpPr txBox="1">
            <a:spLocks noChangeArrowheads="1"/>
          </p:cNvSpPr>
          <p:nvPr/>
        </p:nvSpPr>
        <p:spPr bwMode="auto">
          <a:xfrm>
            <a:off x="6210933" y="1844824"/>
            <a:ext cx="2753556" cy="38625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marL="285750" indent="-285750">
              <a:buBlip>
                <a:blip r:embed="rId4"/>
              </a:buBlip>
            </a:pPr>
            <a:r>
              <a:rPr lang="de-DE" altLang="de-DE" sz="1400" b="0" dirty="0">
                <a:solidFill>
                  <a:schemeClr val="accent2"/>
                </a:solidFill>
              </a:rPr>
              <a:t>  </a:t>
            </a:r>
            <a:r>
              <a:rPr lang="en-US" altLang="de-DE" sz="1400" b="0" dirty="0" smtClean="0">
                <a:solidFill>
                  <a:schemeClr val="accent2"/>
                </a:solidFill>
              </a:rPr>
              <a:t>circumference</a:t>
            </a:r>
            <a:r>
              <a:rPr lang="en-US" altLang="de-DE" sz="1400" b="0" dirty="0">
                <a:solidFill>
                  <a:schemeClr val="accent2"/>
                </a:solidFill>
              </a:rPr>
              <a:t>:</a:t>
            </a:r>
            <a:r>
              <a:rPr lang="en-US" altLang="de-DE" sz="1400" b="0" dirty="0">
                <a:solidFill>
                  <a:srgbClr val="3333FF"/>
                </a:solidFill>
              </a:rPr>
              <a:t> </a:t>
            </a:r>
            <a:r>
              <a:rPr lang="en-US" altLang="de-DE" sz="1400" b="0" dirty="0">
                <a:solidFill>
                  <a:srgbClr val="CC0000"/>
                </a:solidFill>
              </a:rPr>
              <a:t>2304 m</a:t>
            </a:r>
            <a:endParaRPr lang="en-GB" altLang="de-DE" sz="1400" b="0" dirty="0">
              <a:solidFill>
                <a:schemeClr val="accent2"/>
              </a:solidFill>
            </a:endParaRPr>
          </a:p>
          <a:p>
            <a:pPr marL="285750" indent="-285750">
              <a:buBlip>
                <a:blip r:embed="rId4"/>
              </a:buBlip>
            </a:pPr>
            <a:r>
              <a:rPr lang="en-GB" altLang="de-DE" sz="1400" b="0" dirty="0">
                <a:solidFill>
                  <a:schemeClr val="accent2"/>
                </a:solidFill>
              </a:rPr>
              <a:t>  </a:t>
            </a:r>
            <a:r>
              <a:rPr lang="en-US" altLang="de-DE" sz="1400" b="0" dirty="0" smtClean="0">
                <a:solidFill>
                  <a:schemeClr val="accent2"/>
                </a:solidFill>
              </a:rPr>
              <a:t>energy</a:t>
            </a:r>
            <a:r>
              <a:rPr lang="en-US" altLang="de-DE" sz="1400" b="0" dirty="0">
                <a:solidFill>
                  <a:schemeClr val="accent2"/>
                </a:solidFill>
              </a:rPr>
              <a:t>: </a:t>
            </a:r>
            <a:r>
              <a:rPr lang="en-US" altLang="de-DE" sz="1400" b="0" dirty="0">
                <a:solidFill>
                  <a:srgbClr val="CC0000"/>
                </a:solidFill>
              </a:rPr>
              <a:t>6 </a:t>
            </a:r>
            <a:r>
              <a:rPr lang="en-US" altLang="de-DE" sz="1400" b="0" dirty="0" err="1">
                <a:solidFill>
                  <a:srgbClr val="CC0000"/>
                </a:solidFill>
              </a:rPr>
              <a:t>GeV</a:t>
            </a:r>
            <a:endParaRPr lang="en-US" altLang="de-DE" sz="1400" b="0" dirty="0">
              <a:solidFill>
                <a:srgbClr val="CC0000"/>
              </a:solidFill>
            </a:endParaRPr>
          </a:p>
          <a:p>
            <a:pPr marL="285750" indent="-285750">
              <a:buBlip>
                <a:blip r:embed="rId4"/>
              </a:buBlip>
            </a:pPr>
            <a:endParaRPr lang="en-GB" altLang="de-DE" sz="1400" b="0" dirty="0">
              <a:solidFill>
                <a:schemeClr val="accent2"/>
              </a:solidFill>
            </a:endParaRPr>
          </a:p>
          <a:p>
            <a:pPr marL="285750" indent="-285750">
              <a:buBlip>
                <a:blip r:embed="rId4"/>
              </a:buBlip>
            </a:pPr>
            <a:r>
              <a:rPr lang="de-DE" altLang="de-DE" sz="1400" b="0" dirty="0">
                <a:solidFill>
                  <a:schemeClr val="accent2"/>
                </a:solidFill>
              </a:rPr>
              <a:t>  </a:t>
            </a:r>
            <a:r>
              <a:rPr lang="en-US" altLang="de-DE" sz="1400" b="0" dirty="0" err="1" smtClean="0">
                <a:solidFill>
                  <a:schemeClr val="accent2"/>
                </a:solidFill>
              </a:rPr>
              <a:t>emittance</a:t>
            </a:r>
            <a:r>
              <a:rPr lang="en-US" altLang="de-DE" sz="1400" b="0" dirty="0">
                <a:solidFill>
                  <a:schemeClr val="accent2"/>
                </a:solidFill>
              </a:rPr>
              <a:t>: </a:t>
            </a:r>
            <a:r>
              <a:rPr lang="en-US" altLang="de-DE" sz="1400" b="0" dirty="0">
                <a:solidFill>
                  <a:srgbClr val="CC0000"/>
                </a:solidFill>
              </a:rPr>
              <a:t>1 </a:t>
            </a:r>
            <a:r>
              <a:rPr lang="en-US" altLang="de-DE" sz="1400" b="0" dirty="0" err="1" smtClean="0">
                <a:solidFill>
                  <a:srgbClr val="CC0000"/>
                </a:solidFill>
              </a:rPr>
              <a:t>nm.rad</a:t>
            </a:r>
            <a:endParaRPr lang="en-US" altLang="de-DE" sz="1400" b="0" dirty="0">
              <a:solidFill>
                <a:srgbClr val="CC0000"/>
              </a:solidFill>
            </a:endParaRPr>
          </a:p>
          <a:p>
            <a:pPr marL="285750" indent="-285750">
              <a:buBlip>
                <a:blip r:embed="rId4"/>
              </a:buBlip>
            </a:pPr>
            <a:r>
              <a:rPr lang="en-US" altLang="de-DE" sz="1400" dirty="0">
                <a:solidFill>
                  <a:srgbClr val="CC0000"/>
                </a:solidFill>
              </a:rPr>
              <a:t>  </a:t>
            </a:r>
            <a:r>
              <a:rPr lang="en-US" altLang="de-DE" sz="1400" b="0" dirty="0" err="1">
                <a:solidFill>
                  <a:schemeClr val="accent2"/>
                </a:solidFill>
              </a:rPr>
              <a:t>emittance</a:t>
            </a:r>
            <a:r>
              <a:rPr lang="en-US" altLang="de-DE" sz="1400" b="0" dirty="0">
                <a:solidFill>
                  <a:schemeClr val="accent2"/>
                </a:solidFill>
              </a:rPr>
              <a:t> coupling : </a:t>
            </a:r>
            <a:r>
              <a:rPr lang="en-US" altLang="de-DE" sz="1400" b="0" dirty="0">
                <a:solidFill>
                  <a:srgbClr val="CC0000"/>
                </a:solidFill>
              </a:rPr>
              <a:t>1</a:t>
            </a:r>
            <a:r>
              <a:rPr lang="en-US" altLang="de-DE" sz="1400" b="0" dirty="0" smtClean="0">
                <a:solidFill>
                  <a:srgbClr val="CC0000"/>
                </a:solidFill>
              </a:rPr>
              <a:t>%</a:t>
            </a:r>
            <a:endParaRPr lang="en-US" altLang="de-DE" sz="1400" b="0" dirty="0">
              <a:solidFill>
                <a:srgbClr val="CC0000"/>
              </a:solidFill>
            </a:endParaRPr>
          </a:p>
          <a:p>
            <a:pPr marL="285750" indent="-285750">
              <a:buBlip>
                <a:blip r:embed="rId4"/>
              </a:buBlip>
            </a:pPr>
            <a:endParaRPr lang="en-US" altLang="de-DE" sz="1400" dirty="0">
              <a:solidFill>
                <a:srgbClr val="CC0000"/>
              </a:solidFill>
            </a:endParaRPr>
          </a:p>
          <a:p>
            <a:pPr marL="285750" indent="-285750">
              <a:buBlip>
                <a:blip r:embed="rId4"/>
              </a:buBlip>
            </a:pPr>
            <a:r>
              <a:rPr lang="en-US" altLang="de-DE" sz="1400" dirty="0">
                <a:solidFill>
                  <a:srgbClr val="CC0000"/>
                </a:solidFill>
              </a:rPr>
              <a:t>  </a:t>
            </a:r>
            <a:r>
              <a:rPr lang="en-US" altLang="de-DE" sz="1400" b="0" dirty="0">
                <a:solidFill>
                  <a:schemeClr val="accent2"/>
                </a:solidFill>
              </a:rPr>
              <a:t>current: </a:t>
            </a:r>
            <a:r>
              <a:rPr lang="en-US" altLang="de-DE" sz="1400" b="0" dirty="0">
                <a:solidFill>
                  <a:srgbClr val="CC0000"/>
                </a:solidFill>
              </a:rPr>
              <a:t>100 </a:t>
            </a:r>
            <a:r>
              <a:rPr lang="en-US" altLang="de-DE" sz="1400" b="0" dirty="0" smtClean="0">
                <a:solidFill>
                  <a:srgbClr val="CC0000"/>
                </a:solidFill>
              </a:rPr>
              <a:t>mA</a:t>
            </a:r>
            <a:endParaRPr lang="en-US" altLang="de-DE" sz="1400" b="0" dirty="0">
              <a:solidFill>
                <a:srgbClr val="CC0000"/>
              </a:solidFill>
            </a:endParaRPr>
          </a:p>
          <a:p>
            <a:pPr marL="285750" indent="-285750">
              <a:buBlip>
                <a:blip r:embed="rId4"/>
              </a:buBlip>
            </a:pPr>
            <a:r>
              <a:rPr lang="en-US" altLang="de-DE" sz="1400" b="0" dirty="0">
                <a:solidFill>
                  <a:srgbClr val="CC0000"/>
                </a:solidFill>
              </a:rPr>
              <a:t>   </a:t>
            </a:r>
            <a:r>
              <a:rPr lang="en-US" altLang="de-DE" sz="1400" b="0" dirty="0">
                <a:solidFill>
                  <a:schemeClr val="accent2"/>
                </a:solidFill>
              </a:rPr>
              <a:t># bunches: </a:t>
            </a:r>
            <a:r>
              <a:rPr lang="en-US" altLang="de-DE" sz="1400" b="0" dirty="0">
                <a:solidFill>
                  <a:srgbClr val="CC0000"/>
                </a:solidFill>
              </a:rPr>
              <a:t>40 / 960</a:t>
            </a:r>
          </a:p>
          <a:p>
            <a:pPr marL="285750" indent="-285750">
              <a:buBlip>
                <a:blip r:embed="rId4"/>
              </a:buBlip>
            </a:pPr>
            <a:endParaRPr lang="en-US" altLang="de-DE" sz="1400" b="0" dirty="0">
              <a:solidFill>
                <a:srgbClr val="FF0000"/>
              </a:solidFill>
            </a:endParaRPr>
          </a:p>
          <a:p>
            <a:pPr marL="285750" indent="-285750">
              <a:buBlip>
                <a:blip r:embed="rId4"/>
              </a:buBlip>
            </a:pPr>
            <a:r>
              <a:rPr lang="en-US" altLang="de-DE" sz="1400" dirty="0">
                <a:solidFill>
                  <a:srgbClr val="CC0000"/>
                </a:solidFill>
              </a:rPr>
              <a:t>  </a:t>
            </a:r>
            <a:r>
              <a:rPr lang="en-US" altLang="de-DE" sz="1400" b="0" dirty="0">
                <a:solidFill>
                  <a:srgbClr val="333399"/>
                </a:solidFill>
              </a:rPr>
              <a:t>straight sections</a:t>
            </a:r>
            <a:r>
              <a:rPr lang="en-US" altLang="de-DE" sz="1400" b="0" dirty="0">
                <a:solidFill>
                  <a:schemeClr val="accent2"/>
                </a:solidFill>
              </a:rPr>
              <a:t>:</a:t>
            </a:r>
            <a:r>
              <a:rPr lang="en-US" altLang="de-DE" sz="1400" b="0" dirty="0">
                <a:solidFill>
                  <a:srgbClr val="CC0000"/>
                </a:solidFill>
              </a:rPr>
              <a:t> 9</a:t>
            </a:r>
          </a:p>
          <a:p>
            <a:pPr marL="285750" indent="-285750">
              <a:buBlip>
                <a:blip r:embed="rId4"/>
              </a:buBlip>
            </a:pPr>
            <a:r>
              <a:rPr lang="en-US" altLang="de-DE" sz="1400" dirty="0">
                <a:solidFill>
                  <a:srgbClr val="CC0000"/>
                </a:solidFill>
              </a:rPr>
              <a:t>  </a:t>
            </a:r>
            <a:r>
              <a:rPr lang="en-US" altLang="de-DE" sz="1400" b="0" dirty="0" smtClean="0">
                <a:solidFill>
                  <a:srgbClr val="333399"/>
                </a:solidFill>
              </a:rPr>
              <a:t>user </a:t>
            </a:r>
            <a:r>
              <a:rPr lang="en-US" altLang="de-DE" sz="1400" b="0" dirty="0" err="1" smtClean="0">
                <a:solidFill>
                  <a:srgbClr val="333399"/>
                </a:solidFill>
              </a:rPr>
              <a:t>beamlines</a:t>
            </a:r>
            <a:r>
              <a:rPr lang="en-US" altLang="de-DE" sz="1400" b="0" dirty="0" smtClean="0">
                <a:solidFill>
                  <a:schemeClr val="accent2"/>
                </a:solidFill>
              </a:rPr>
              <a:t>:    </a:t>
            </a:r>
            <a:r>
              <a:rPr lang="en-US" altLang="de-DE" b="0" dirty="0" smtClean="0">
                <a:solidFill>
                  <a:srgbClr val="CC0000"/>
                </a:solidFill>
              </a:rPr>
              <a:t>14</a:t>
            </a:r>
            <a:endParaRPr lang="en-US" altLang="de-DE" b="0" dirty="0">
              <a:solidFill>
                <a:srgbClr val="CC0000"/>
              </a:solidFill>
            </a:endParaRPr>
          </a:p>
          <a:p>
            <a:pPr marL="285750" indent="-285750">
              <a:buBlip>
                <a:blip r:embed="rId4"/>
              </a:buBlip>
            </a:pPr>
            <a:r>
              <a:rPr lang="en-US" altLang="de-DE" sz="1400" dirty="0">
                <a:solidFill>
                  <a:srgbClr val="CC0000"/>
                </a:solidFill>
              </a:rPr>
              <a:t>  </a:t>
            </a:r>
            <a:r>
              <a:rPr lang="en-US" altLang="de-DE" sz="1400" b="0" dirty="0" err="1">
                <a:solidFill>
                  <a:schemeClr val="accent2"/>
                </a:solidFill>
              </a:rPr>
              <a:t>undulator</a:t>
            </a:r>
            <a:r>
              <a:rPr lang="en-US" altLang="de-DE" sz="1400" b="0" dirty="0">
                <a:solidFill>
                  <a:schemeClr val="accent2"/>
                </a:solidFill>
              </a:rPr>
              <a:t> length:</a:t>
            </a:r>
            <a:r>
              <a:rPr lang="en-US" altLang="de-DE" sz="1400" b="0" dirty="0">
                <a:solidFill>
                  <a:srgbClr val="CC0000"/>
                </a:solidFill>
              </a:rPr>
              <a:t> 2, 5, 10 </a:t>
            </a:r>
            <a:r>
              <a:rPr lang="en-US" altLang="de-DE" sz="1400" b="0" dirty="0" smtClean="0">
                <a:solidFill>
                  <a:srgbClr val="CC0000"/>
                </a:solidFill>
              </a:rPr>
              <a:t>m</a:t>
            </a:r>
            <a:endParaRPr lang="en-US" altLang="de-DE" sz="1400" b="0" dirty="0">
              <a:solidFill>
                <a:srgbClr val="CC0000"/>
              </a:solidFill>
            </a:endParaRPr>
          </a:p>
        </p:txBody>
      </p:sp>
      <p:sp>
        <p:nvSpPr>
          <p:cNvPr id="13" name="Text Box 22"/>
          <p:cNvSpPr txBox="1">
            <a:spLocks noChangeArrowheads="1"/>
          </p:cNvSpPr>
          <p:nvPr/>
        </p:nvSpPr>
        <p:spPr bwMode="auto">
          <a:xfrm>
            <a:off x="5148263" y="6524625"/>
            <a:ext cx="3744912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 eaLnBrk="0" hangingPunct="0"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 eaLnBrk="0" hangingPunct="0"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 eaLnBrk="0" hangingPunct="0"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 eaLnBrk="0" hangingPunct="0"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algn="r" eaLnBrk="1" hangingPunct="1"/>
            <a:r>
              <a:rPr lang="de-DE" sz="1200" dirty="0" smtClean="0">
                <a:solidFill>
                  <a:srgbClr val="808080"/>
                </a:solidFill>
              </a:rPr>
              <a:t>DEELS 2014 Workshop @ ESRF, 12.05.2014</a:t>
            </a:r>
            <a:endParaRPr lang="en-GB" sz="1200" dirty="0">
              <a:solidFill>
                <a:srgbClr val="808080"/>
              </a:solidFill>
            </a:endParaRPr>
          </a:p>
        </p:txBody>
      </p:sp>
      <p:sp>
        <p:nvSpPr>
          <p:cNvPr id="2" name="Rounded Rectangle 1"/>
          <p:cNvSpPr/>
          <p:nvPr/>
        </p:nvSpPr>
        <p:spPr bwMode="auto">
          <a:xfrm>
            <a:off x="7870235" y="5013176"/>
            <a:ext cx="432495" cy="360040"/>
          </a:xfrm>
          <a:prstGeom prst="roundRect">
            <a:avLst/>
          </a:prstGeom>
          <a:solidFill>
            <a:srgbClr val="FFFF00">
              <a:alpha val="25000"/>
            </a:srgbClr>
          </a:solidFill>
          <a:ln w="22225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DE" sz="1400" b="0" i="0" u="none" strike="noStrike" cap="none" normalizeH="0" baseline="0" smtClean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23530" y="1314531"/>
            <a:ext cx="5677925" cy="3770653"/>
          </a:xfrm>
          <a:prstGeom prst="rect">
            <a:avLst/>
          </a:prstGeom>
        </p:spPr>
      </p:pic>
      <p:sp>
        <p:nvSpPr>
          <p:cNvPr id="16" name="Text Box 11"/>
          <p:cNvSpPr txBox="1">
            <a:spLocks noChangeArrowheads="1"/>
          </p:cNvSpPr>
          <p:nvPr/>
        </p:nvSpPr>
        <p:spPr bwMode="auto">
          <a:xfrm>
            <a:off x="6226993" y="1393031"/>
            <a:ext cx="2521471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 eaLnBrk="0" hangingPunct="0"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 eaLnBrk="0" hangingPunct="0"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 eaLnBrk="0" hangingPunct="0"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 eaLnBrk="0" hangingPunct="0"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eaLnBrk="1" hangingPunct="1">
              <a:buFontTx/>
              <a:buBlip>
                <a:blip r:embed="rId6"/>
              </a:buBlip>
            </a:pPr>
            <a:r>
              <a:rPr lang="de-DE" dirty="0">
                <a:solidFill>
                  <a:srgbClr val="0000FF"/>
                </a:solidFill>
              </a:rPr>
              <a:t>  </a:t>
            </a:r>
            <a:r>
              <a:rPr lang="de-DE" dirty="0" smtClean="0">
                <a:solidFill>
                  <a:srgbClr val="0000FF"/>
                </a:solidFill>
              </a:rPr>
              <a:t>PETRA III </a:t>
            </a:r>
            <a:r>
              <a:rPr lang="de-DE" dirty="0" err="1" smtClean="0">
                <a:solidFill>
                  <a:srgbClr val="0000FF"/>
                </a:solidFill>
              </a:rPr>
              <a:t>parameters</a:t>
            </a:r>
            <a:r>
              <a:rPr lang="de-DE" dirty="0" smtClean="0">
                <a:solidFill>
                  <a:srgbClr val="0000FF"/>
                </a:solidFill>
              </a:rPr>
              <a:t> </a:t>
            </a:r>
            <a:endParaRPr lang="en-GB" dirty="0">
              <a:solidFill>
                <a:srgbClr val="0000FF"/>
              </a:solidFill>
            </a:endParaRPr>
          </a:p>
        </p:txBody>
      </p:sp>
      <p:sp>
        <p:nvSpPr>
          <p:cNvPr id="17" name="Text Box 11"/>
          <p:cNvSpPr txBox="1">
            <a:spLocks noChangeArrowheads="1"/>
          </p:cNvSpPr>
          <p:nvPr/>
        </p:nvSpPr>
        <p:spPr bwMode="auto">
          <a:xfrm>
            <a:off x="250825" y="931863"/>
            <a:ext cx="2592983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 eaLnBrk="0" hangingPunct="0"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 eaLnBrk="0" hangingPunct="0"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 eaLnBrk="0" hangingPunct="0"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 eaLnBrk="0" hangingPunct="0"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eaLnBrk="1" hangingPunct="1">
              <a:buFontTx/>
              <a:buBlip>
                <a:blip r:embed="rId6"/>
              </a:buBlip>
            </a:pPr>
            <a:r>
              <a:rPr lang="de-DE" dirty="0">
                <a:solidFill>
                  <a:srgbClr val="0000FF"/>
                </a:solidFill>
              </a:rPr>
              <a:t> </a:t>
            </a:r>
            <a:r>
              <a:rPr lang="de-DE" dirty="0" smtClean="0">
                <a:solidFill>
                  <a:srgbClr val="0000FF"/>
                </a:solidFill>
              </a:rPr>
              <a:t> DESY </a:t>
            </a:r>
            <a:r>
              <a:rPr lang="de-DE" dirty="0" err="1" smtClean="0">
                <a:solidFill>
                  <a:srgbClr val="0000FF"/>
                </a:solidFill>
              </a:rPr>
              <a:t>site</a:t>
            </a:r>
            <a:r>
              <a:rPr lang="de-DE" dirty="0" smtClean="0">
                <a:solidFill>
                  <a:srgbClr val="0000FF"/>
                </a:solidFill>
              </a:rPr>
              <a:t> in Hamburg</a:t>
            </a:r>
            <a:endParaRPr lang="en-GB" dirty="0">
              <a:solidFill>
                <a:srgbClr val="0000FF"/>
              </a:solidFill>
            </a:endParaRPr>
          </a:p>
        </p:txBody>
      </p:sp>
      <p:sp>
        <p:nvSpPr>
          <p:cNvPr id="18" name="Text Box 11"/>
          <p:cNvSpPr txBox="1">
            <a:spLocks noChangeArrowheads="1"/>
          </p:cNvSpPr>
          <p:nvPr/>
        </p:nvSpPr>
        <p:spPr bwMode="auto">
          <a:xfrm>
            <a:off x="250825" y="5229200"/>
            <a:ext cx="2592983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 eaLnBrk="0" hangingPunct="0"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 eaLnBrk="0" hangingPunct="0"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 eaLnBrk="0" hangingPunct="0"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 eaLnBrk="0" hangingPunct="0"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eaLnBrk="1" hangingPunct="1">
              <a:buFontTx/>
              <a:buBlip>
                <a:blip r:embed="rId6"/>
              </a:buBlip>
            </a:pPr>
            <a:r>
              <a:rPr lang="de-DE" dirty="0">
                <a:solidFill>
                  <a:srgbClr val="0000FF"/>
                </a:solidFill>
              </a:rPr>
              <a:t> </a:t>
            </a:r>
            <a:r>
              <a:rPr lang="de-DE" dirty="0" smtClean="0">
                <a:solidFill>
                  <a:srgbClr val="0000FF"/>
                </a:solidFill>
              </a:rPr>
              <a:t> PETRA </a:t>
            </a:r>
            <a:r>
              <a:rPr lang="de-DE" dirty="0" err="1" smtClean="0">
                <a:solidFill>
                  <a:srgbClr val="0000FF"/>
                </a:solidFill>
              </a:rPr>
              <a:t>history</a:t>
            </a:r>
            <a:endParaRPr lang="en-GB" dirty="0">
              <a:solidFill>
                <a:srgbClr val="0000FF"/>
              </a:solidFill>
            </a:endParaRPr>
          </a:p>
        </p:txBody>
      </p:sp>
      <p:sp>
        <p:nvSpPr>
          <p:cNvPr id="19" name="Text Box 12"/>
          <p:cNvSpPr txBox="1">
            <a:spLocks noChangeArrowheads="1"/>
          </p:cNvSpPr>
          <p:nvPr/>
        </p:nvSpPr>
        <p:spPr bwMode="auto">
          <a:xfrm>
            <a:off x="549090" y="5571237"/>
            <a:ext cx="7263269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 eaLnBrk="0" hangingPunct="0"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 eaLnBrk="0" hangingPunct="0"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 eaLnBrk="0" hangingPunct="0"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 eaLnBrk="0" hangingPunct="0"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eaLnBrk="1" hangingPunct="1">
              <a:buFontTx/>
              <a:buBlip>
                <a:blip r:embed="rId7"/>
              </a:buBlip>
            </a:pPr>
            <a:r>
              <a:rPr lang="de-DE" dirty="0">
                <a:solidFill>
                  <a:schemeClr val="accent2"/>
                </a:solidFill>
                <a:ea typeface="Arial Unicode MS" pitchFamily="34" charset="-128"/>
                <a:cs typeface="Arial Unicode MS" pitchFamily="34" charset="-128"/>
              </a:rPr>
              <a:t>  </a:t>
            </a:r>
            <a:r>
              <a:rPr lang="de-DE" dirty="0" smtClean="0">
                <a:solidFill>
                  <a:schemeClr val="accent2"/>
                </a:solidFill>
                <a:ea typeface="Arial Unicode MS" pitchFamily="34" charset="-128"/>
                <a:cs typeface="Arial Unicode MS" pitchFamily="34" charset="-128"/>
              </a:rPr>
              <a:t>1979 – 1986:    </a:t>
            </a:r>
            <a:r>
              <a:rPr lang="de-DE" dirty="0" err="1" smtClean="0">
                <a:solidFill>
                  <a:schemeClr val="tx1"/>
                </a:solidFill>
                <a:ea typeface="Arial Unicode MS" pitchFamily="34" charset="-128"/>
                <a:cs typeface="Arial Unicode MS" pitchFamily="34" charset="-128"/>
              </a:rPr>
              <a:t>e</a:t>
            </a:r>
            <a:r>
              <a:rPr lang="de-DE" baseline="30000" dirty="0" err="1" smtClean="0">
                <a:solidFill>
                  <a:schemeClr val="tx1"/>
                </a:solidFill>
                <a:ea typeface="Arial Unicode MS" pitchFamily="34" charset="-128"/>
                <a:cs typeface="Arial Unicode MS" pitchFamily="34" charset="-128"/>
              </a:rPr>
              <a:t>+</a:t>
            </a:r>
            <a:r>
              <a:rPr lang="de-DE" dirty="0" err="1" smtClean="0">
                <a:solidFill>
                  <a:schemeClr val="tx1"/>
                </a:solidFill>
                <a:ea typeface="Arial Unicode MS" pitchFamily="34" charset="-128"/>
                <a:cs typeface="Arial Unicode MS" pitchFamily="34" charset="-128"/>
              </a:rPr>
              <a:t>e</a:t>
            </a:r>
            <a:r>
              <a:rPr lang="de-DE" baseline="30000" dirty="0" smtClean="0">
                <a:solidFill>
                  <a:schemeClr val="tx1"/>
                </a:solidFill>
                <a:ea typeface="Arial Unicode MS" pitchFamily="34" charset="-128"/>
                <a:cs typeface="Arial Unicode MS" pitchFamily="34" charset="-128"/>
              </a:rPr>
              <a:t>-</a:t>
            </a:r>
            <a:r>
              <a:rPr lang="de-DE" dirty="0" smtClean="0">
                <a:solidFill>
                  <a:schemeClr val="tx1"/>
                </a:solidFill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de-DE" dirty="0" err="1" smtClean="0">
                <a:solidFill>
                  <a:schemeClr val="tx1"/>
                </a:solidFill>
                <a:ea typeface="Arial Unicode MS" pitchFamily="34" charset="-128"/>
                <a:cs typeface="Arial Unicode MS" pitchFamily="34" charset="-128"/>
              </a:rPr>
              <a:t>collider</a:t>
            </a:r>
            <a:r>
              <a:rPr lang="de-DE" dirty="0" smtClean="0">
                <a:solidFill>
                  <a:schemeClr val="tx1"/>
                </a:solidFill>
                <a:ea typeface="Arial Unicode MS" pitchFamily="34" charset="-128"/>
                <a:cs typeface="Arial Unicode MS" pitchFamily="34" charset="-128"/>
              </a:rPr>
              <a:t>   </a:t>
            </a:r>
            <a:r>
              <a:rPr lang="de-DE" sz="1200" dirty="0" smtClean="0">
                <a:solidFill>
                  <a:schemeClr val="tx1"/>
                </a:solidFill>
                <a:ea typeface="Arial Unicode MS" pitchFamily="34" charset="-128"/>
                <a:cs typeface="Arial Unicode MS" pitchFamily="34" charset="-128"/>
              </a:rPr>
              <a:t>(</a:t>
            </a:r>
            <a:r>
              <a:rPr lang="de-DE" sz="1200" dirty="0" err="1" smtClean="0">
                <a:solidFill>
                  <a:schemeClr val="tx1"/>
                </a:solidFill>
                <a:ea typeface="Arial Unicode MS" pitchFamily="34" charset="-128"/>
                <a:cs typeface="Arial Unicode MS" pitchFamily="34" charset="-128"/>
              </a:rPr>
              <a:t>up</a:t>
            </a:r>
            <a:r>
              <a:rPr lang="de-DE" sz="1200" dirty="0" smtClean="0">
                <a:solidFill>
                  <a:schemeClr val="tx1"/>
                </a:solidFill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de-DE" sz="1200" dirty="0" err="1" smtClean="0">
                <a:solidFill>
                  <a:schemeClr val="tx1"/>
                </a:solidFill>
                <a:ea typeface="Arial Unicode MS" pitchFamily="34" charset="-128"/>
                <a:cs typeface="Arial Unicode MS" pitchFamily="34" charset="-128"/>
              </a:rPr>
              <a:t>to</a:t>
            </a:r>
            <a:r>
              <a:rPr lang="de-DE" sz="1200" dirty="0" smtClean="0">
                <a:solidFill>
                  <a:schemeClr val="tx1"/>
                </a:solidFill>
                <a:ea typeface="Arial Unicode MS" pitchFamily="34" charset="-128"/>
                <a:cs typeface="Arial Unicode MS" pitchFamily="34" charset="-128"/>
              </a:rPr>
              <a:t> 23.3 </a:t>
            </a:r>
            <a:r>
              <a:rPr lang="de-DE" sz="1200" dirty="0" err="1" smtClean="0">
                <a:solidFill>
                  <a:schemeClr val="tx1"/>
                </a:solidFill>
                <a:ea typeface="Arial Unicode MS" pitchFamily="34" charset="-128"/>
                <a:cs typeface="Arial Unicode MS" pitchFamily="34" charset="-128"/>
              </a:rPr>
              <a:t>GeV</a:t>
            </a:r>
            <a:r>
              <a:rPr lang="de-DE" sz="1200" dirty="0" smtClean="0">
                <a:solidFill>
                  <a:schemeClr val="tx1"/>
                </a:solidFill>
                <a:ea typeface="Arial Unicode MS" pitchFamily="34" charset="-128"/>
                <a:cs typeface="Arial Unicode MS" pitchFamily="34" charset="-128"/>
              </a:rPr>
              <a:t> / beam)</a:t>
            </a:r>
            <a:endParaRPr lang="de-DE" sz="1200" dirty="0" smtClean="0">
              <a:solidFill>
                <a:schemeClr val="tx1"/>
              </a:solidFill>
            </a:endParaRPr>
          </a:p>
          <a:p>
            <a:pPr eaLnBrk="1" hangingPunct="1">
              <a:buFontTx/>
              <a:buBlip>
                <a:blip r:embed="rId7"/>
              </a:buBlip>
            </a:pPr>
            <a:r>
              <a:rPr lang="de-DE" dirty="0">
                <a:solidFill>
                  <a:schemeClr val="accent2"/>
                </a:solidFill>
                <a:ea typeface="Arial Unicode MS" pitchFamily="34" charset="-128"/>
                <a:cs typeface="Arial Unicode MS" pitchFamily="34" charset="-128"/>
              </a:rPr>
              <a:t>  </a:t>
            </a:r>
            <a:r>
              <a:rPr lang="de-DE" dirty="0" smtClean="0">
                <a:solidFill>
                  <a:schemeClr val="accent2"/>
                </a:solidFill>
                <a:ea typeface="Arial Unicode MS" pitchFamily="34" charset="-128"/>
                <a:cs typeface="Arial Unicode MS" pitchFamily="34" charset="-128"/>
              </a:rPr>
              <a:t>1988 – 2007:    </a:t>
            </a:r>
            <a:r>
              <a:rPr lang="de-DE" dirty="0" err="1" smtClean="0">
                <a:solidFill>
                  <a:schemeClr val="tx1"/>
                </a:solidFill>
                <a:ea typeface="Arial Unicode MS" pitchFamily="34" charset="-128"/>
                <a:cs typeface="Arial Unicode MS" pitchFamily="34" charset="-128"/>
              </a:rPr>
              <a:t>pre-accelerator</a:t>
            </a:r>
            <a:r>
              <a:rPr lang="de-DE" dirty="0" smtClean="0">
                <a:solidFill>
                  <a:schemeClr val="tx1"/>
                </a:solidFill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de-DE" dirty="0" err="1" smtClean="0">
                <a:solidFill>
                  <a:schemeClr val="tx1"/>
                </a:solidFill>
                <a:ea typeface="Arial Unicode MS" pitchFamily="34" charset="-128"/>
                <a:cs typeface="Arial Unicode MS" pitchFamily="34" charset="-128"/>
              </a:rPr>
              <a:t>for</a:t>
            </a:r>
            <a:r>
              <a:rPr lang="de-DE" dirty="0" smtClean="0">
                <a:solidFill>
                  <a:schemeClr val="tx1"/>
                </a:solidFill>
                <a:ea typeface="Arial Unicode MS" pitchFamily="34" charset="-128"/>
                <a:cs typeface="Arial Unicode MS" pitchFamily="34" charset="-128"/>
              </a:rPr>
              <a:t> HERA   </a:t>
            </a:r>
            <a:r>
              <a:rPr lang="de-DE" sz="1200" dirty="0" smtClean="0">
                <a:solidFill>
                  <a:schemeClr val="tx1"/>
                </a:solidFill>
                <a:ea typeface="Arial Unicode MS" pitchFamily="34" charset="-128"/>
                <a:cs typeface="Arial Unicode MS" pitchFamily="34" charset="-128"/>
              </a:rPr>
              <a:t>(p @ 40 </a:t>
            </a:r>
            <a:r>
              <a:rPr lang="de-DE" sz="1200" dirty="0" err="1" smtClean="0">
                <a:solidFill>
                  <a:schemeClr val="tx1"/>
                </a:solidFill>
                <a:ea typeface="Arial Unicode MS" pitchFamily="34" charset="-128"/>
                <a:cs typeface="Arial Unicode MS" pitchFamily="34" charset="-128"/>
              </a:rPr>
              <a:t>GeV</a:t>
            </a:r>
            <a:r>
              <a:rPr lang="de-DE" sz="1200" dirty="0" smtClean="0">
                <a:solidFill>
                  <a:schemeClr val="tx1"/>
                </a:solidFill>
                <a:ea typeface="Arial Unicode MS" pitchFamily="34" charset="-128"/>
                <a:cs typeface="Arial Unicode MS" pitchFamily="34" charset="-128"/>
              </a:rPr>
              <a:t>, e @12 </a:t>
            </a:r>
            <a:r>
              <a:rPr lang="de-DE" sz="1200" dirty="0" err="1" smtClean="0">
                <a:solidFill>
                  <a:schemeClr val="tx1"/>
                </a:solidFill>
                <a:ea typeface="Arial Unicode MS" pitchFamily="34" charset="-128"/>
                <a:cs typeface="Arial Unicode MS" pitchFamily="34" charset="-128"/>
              </a:rPr>
              <a:t>GeV</a:t>
            </a:r>
            <a:r>
              <a:rPr lang="de-DE" sz="1200" dirty="0" smtClean="0">
                <a:solidFill>
                  <a:schemeClr val="tx1"/>
                </a:solidFill>
                <a:ea typeface="Arial Unicode MS" pitchFamily="34" charset="-128"/>
                <a:cs typeface="Arial Unicode MS" pitchFamily="34" charset="-128"/>
              </a:rPr>
              <a:t>)</a:t>
            </a:r>
          </a:p>
          <a:p>
            <a:pPr eaLnBrk="1" hangingPunct="1">
              <a:buFontTx/>
              <a:buBlip>
                <a:blip r:embed="rId7"/>
              </a:buBlip>
            </a:pPr>
            <a:r>
              <a:rPr lang="de-DE" dirty="0">
                <a:solidFill>
                  <a:schemeClr val="accent2"/>
                </a:solidFill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de-DE" dirty="0" smtClean="0">
                <a:solidFill>
                  <a:schemeClr val="accent2"/>
                </a:solidFill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de-DE" dirty="0" err="1" smtClean="0">
                <a:solidFill>
                  <a:schemeClr val="accent2"/>
                </a:solidFill>
                <a:ea typeface="Arial Unicode MS" pitchFamily="34" charset="-128"/>
                <a:cs typeface="Arial Unicode MS" pitchFamily="34" charset="-128"/>
              </a:rPr>
              <a:t>since</a:t>
            </a:r>
            <a:r>
              <a:rPr lang="de-DE" dirty="0" smtClean="0">
                <a:solidFill>
                  <a:schemeClr val="accent2"/>
                </a:solidFill>
                <a:ea typeface="Arial Unicode MS" pitchFamily="34" charset="-128"/>
                <a:cs typeface="Arial Unicode MS" pitchFamily="34" charset="-128"/>
              </a:rPr>
              <a:t> 2009:       </a:t>
            </a:r>
            <a:r>
              <a:rPr lang="de-DE" dirty="0" err="1" smtClean="0">
                <a:solidFill>
                  <a:schemeClr val="tx1"/>
                </a:solidFill>
                <a:ea typeface="Arial Unicode MS" pitchFamily="34" charset="-128"/>
                <a:cs typeface="Arial Unicode MS" pitchFamily="34" charset="-128"/>
              </a:rPr>
              <a:t>dedicated</a:t>
            </a:r>
            <a:r>
              <a:rPr lang="de-DE" dirty="0" smtClean="0">
                <a:solidFill>
                  <a:schemeClr val="tx1"/>
                </a:solidFill>
                <a:ea typeface="Arial Unicode MS" pitchFamily="34" charset="-128"/>
                <a:cs typeface="Arial Unicode MS" pitchFamily="34" charset="-128"/>
              </a:rPr>
              <a:t> 3</a:t>
            </a:r>
            <a:r>
              <a:rPr lang="de-DE" baseline="30000" dirty="0" smtClean="0">
                <a:solidFill>
                  <a:schemeClr val="tx1"/>
                </a:solidFill>
                <a:ea typeface="Arial Unicode MS" pitchFamily="34" charset="-128"/>
                <a:cs typeface="Arial Unicode MS" pitchFamily="34" charset="-128"/>
              </a:rPr>
              <a:t>rd</a:t>
            </a:r>
            <a:r>
              <a:rPr lang="de-DE" dirty="0" smtClean="0">
                <a:solidFill>
                  <a:schemeClr val="tx1"/>
                </a:solidFill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de-DE" dirty="0" err="1" smtClean="0">
                <a:solidFill>
                  <a:schemeClr val="tx1"/>
                </a:solidFill>
                <a:ea typeface="Arial Unicode MS" pitchFamily="34" charset="-128"/>
                <a:cs typeface="Arial Unicode MS" pitchFamily="34" charset="-128"/>
              </a:rPr>
              <a:t>generation</a:t>
            </a:r>
            <a:r>
              <a:rPr lang="de-DE" dirty="0" smtClean="0">
                <a:solidFill>
                  <a:schemeClr val="tx1"/>
                </a:solidFill>
                <a:ea typeface="Arial Unicode MS" pitchFamily="34" charset="-128"/>
                <a:cs typeface="Arial Unicode MS" pitchFamily="34" charset="-128"/>
              </a:rPr>
              <a:t> light </a:t>
            </a:r>
            <a:r>
              <a:rPr lang="de-DE" dirty="0" err="1" smtClean="0">
                <a:solidFill>
                  <a:schemeClr val="tx1"/>
                </a:solidFill>
                <a:ea typeface="Arial Unicode MS" pitchFamily="34" charset="-128"/>
                <a:cs typeface="Arial Unicode MS" pitchFamily="34" charset="-128"/>
              </a:rPr>
              <a:t>source</a:t>
            </a:r>
            <a:r>
              <a:rPr lang="de-DE" dirty="0" smtClean="0">
                <a:solidFill>
                  <a:schemeClr val="tx1"/>
                </a:solidFill>
                <a:ea typeface="Arial Unicode MS" pitchFamily="34" charset="-128"/>
                <a:cs typeface="Arial Unicode MS" pitchFamily="34" charset="-128"/>
              </a:rPr>
              <a:t>, </a:t>
            </a:r>
            <a:r>
              <a:rPr lang="de-DE" dirty="0" err="1" smtClean="0">
                <a:solidFill>
                  <a:schemeClr val="tx1"/>
                </a:solidFill>
                <a:ea typeface="Arial Unicode MS" pitchFamily="34" charset="-128"/>
                <a:cs typeface="Arial Unicode MS" pitchFamily="34" charset="-128"/>
              </a:rPr>
              <a:t>cost-effective</a:t>
            </a:r>
            <a:r>
              <a:rPr lang="de-DE" dirty="0" smtClean="0">
                <a:solidFill>
                  <a:schemeClr val="tx1"/>
                </a:solidFill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de-DE" dirty="0" err="1" smtClean="0">
                <a:solidFill>
                  <a:schemeClr val="tx1"/>
                </a:solidFill>
                <a:ea typeface="Arial Unicode MS" pitchFamily="34" charset="-128"/>
                <a:cs typeface="Arial Unicode MS" pitchFamily="34" charset="-128"/>
              </a:rPr>
              <a:t>supplement</a:t>
            </a:r>
            <a:r>
              <a:rPr lang="de-DE" dirty="0" smtClean="0">
                <a:solidFill>
                  <a:schemeClr val="tx1"/>
                </a:solidFill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de-DE" dirty="0" err="1" smtClean="0">
                <a:solidFill>
                  <a:schemeClr val="tx1"/>
                </a:solidFill>
                <a:ea typeface="Arial Unicode MS" pitchFamily="34" charset="-128"/>
                <a:cs typeface="Arial Unicode MS" pitchFamily="34" charset="-128"/>
              </a:rPr>
              <a:t>to</a:t>
            </a:r>
            <a:r>
              <a:rPr lang="de-DE" dirty="0" smtClean="0">
                <a:solidFill>
                  <a:schemeClr val="tx1"/>
                </a:solidFill>
                <a:ea typeface="Arial Unicode MS" pitchFamily="34" charset="-128"/>
                <a:cs typeface="Arial Unicode MS" pitchFamily="34" charset="-128"/>
              </a:rPr>
              <a:t> E-XFEL</a:t>
            </a:r>
            <a:endParaRPr lang="de-DE" dirty="0">
              <a:solidFill>
                <a:schemeClr val="tx1"/>
              </a:solidFill>
              <a:ea typeface="Arial Unicode MS" pitchFamily="34" charset="-128"/>
              <a:cs typeface="Arial Unicode MS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328782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Line 2"/>
          <p:cNvSpPr>
            <a:spLocks noChangeShapeType="1"/>
          </p:cNvSpPr>
          <p:nvPr/>
        </p:nvSpPr>
        <p:spPr bwMode="auto">
          <a:xfrm>
            <a:off x="323850" y="765175"/>
            <a:ext cx="8496300" cy="0"/>
          </a:xfrm>
          <a:prstGeom prst="line">
            <a:avLst/>
          </a:prstGeom>
          <a:noFill/>
          <a:ln w="38100" cmpd="dbl">
            <a:solidFill>
              <a:srgbClr val="00589C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9219" name="Line 3"/>
          <p:cNvSpPr>
            <a:spLocks noChangeShapeType="1"/>
          </p:cNvSpPr>
          <p:nvPr/>
        </p:nvSpPr>
        <p:spPr bwMode="auto">
          <a:xfrm>
            <a:off x="323850" y="6524625"/>
            <a:ext cx="8496300" cy="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9220" name="Text Box 4"/>
          <p:cNvSpPr txBox="1">
            <a:spLocks noChangeArrowheads="1"/>
          </p:cNvSpPr>
          <p:nvPr/>
        </p:nvSpPr>
        <p:spPr bwMode="auto">
          <a:xfrm>
            <a:off x="250825" y="6545263"/>
            <a:ext cx="1800225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 eaLnBrk="0" hangingPunct="0"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 eaLnBrk="0" hangingPunct="0"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 eaLnBrk="0" hangingPunct="0"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 eaLnBrk="0" hangingPunct="0"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eaLnBrk="1" hangingPunct="1"/>
            <a:r>
              <a:rPr lang="de-DE" sz="1200">
                <a:solidFill>
                  <a:schemeClr val="bg2"/>
                </a:solidFill>
              </a:rPr>
              <a:t>Gero Kube, DESY / MDI</a:t>
            </a:r>
            <a:endParaRPr lang="en-GB" sz="1200">
              <a:solidFill>
                <a:schemeClr val="bg2"/>
              </a:solidFill>
            </a:endParaRPr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title"/>
          </p:nvPr>
        </p:nvSpPr>
        <p:spPr>
          <a:xfrm>
            <a:off x="395288" y="188913"/>
            <a:ext cx="7200900" cy="647700"/>
          </a:xfrm>
        </p:spPr>
        <p:txBody>
          <a:bodyPr/>
          <a:lstStyle/>
          <a:p>
            <a:pPr algn="l"/>
            <a:r>
              <a:rPr lang="de-DE" sz="3200" dirty="0" err="1">
                <a:solidFill>
                  <a:srgbClr val="003E6E"/>
                </a:solidFill>
                <a:latin typeface="Comic Sans MS" pitchFamily="66" charset="0"/>
              </a:rPr>
              <a:t>S</a:t>
            </a:r>
            <a:r>
              <a:rPr lang="de-DE" sz="3200" dirty="0" err="1" smtClean="0">
                <a:solidFill>
                  <a:srgbClr val="003E6E"/>
                </a:solidFill>
                <a:latin typeface="Comic Sans MS" pitchFamily="66" charset="0"/>
              </a:rPr>
              <a:t>purious</a:t>
            </a:r>
            <a:r>
              <a:rPr lang="de-DE" sz="3200" dirty="0" smtClean="0">
                <a:solidFill>
                  <a:srgbClr val="003E6E"/>
                </a:solidFill>
                <a:latin typeface="Comic Sans MS" pitchFamily="66" charset="0"/>
              </a:rPr>
              <a:t> Bunches</a:t>
            </a:r>
            <a:endParaRPr lang="en-GB" sz="3200" dirty="0" smtClean="0">
              <a:solidFill>
                <a:srgbClr val="003E6E"/>
              </a:solidFill>
              <a:latin typeface="Comic Sans MS" pitchFamily="66" charset="0"/>
            </a:endParaRPr>
          </a:p>
        </p:txBody>
      </p:sp>
      <p:pic>
        <p:nvPicPr>
          <p:cNvPr id="9222" name="Picture 6" descr="HG_LOGO_S_RGB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40650" y="585788"/>
            <a:ext cx="1008063" cy="395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3" name="Picture 7" descr="DESY-Logo-cyan-RGB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029575" y="115888"/>
            <a:ext cx="563563" cy="563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" name="Text Box 22"/>
          <p:cNvSpPr txBox="1">
            <a:spLocks noChangeArrowheads="1"/>
          </p:cNvSpPr>
          <p:nvPr/>
        </p:nvSpPr>
        <p:spPr bwMode="auto">
          <a:xfrm>
            <a:off x="5148263" y="6524625"/>
            <a:ext cx="3744912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 eaLnBrk="0" hangingPunct="0"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 eaLnBrk="0" hangingPunct="0"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 eaLnBrk="0" hangingPunct="0"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 eaLnBrk="0" hangingPunct="0"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algn="r" eaLnBrk="1" hangingPunct="1"/>
            <a:r>
              <a:rPr lang="de-DE" sz="1200" dirty="0" smtClean="0">
                <a:solidFill>
                  <a:srgbClr val="808080"/>
                </a:solidFill>
              </a:rPr>
              <a:t>DEELS 2014 Workshop @ ESRF, 12.05.2014</a:t>
            </a:r>
            <a:endParaRPr lang="en-GB" sz="1200" dirty="0">
              <a:solidFill>
                <a:srgbClr val="808080"/>
              </a:solidFill>
            </a:endParaRPr>
          </a:p>
        </p:txBody>
      </p:sp>
      <p:sp>
        <p:nvSpPr>
          <p:cNvPr id="11" name="Rectangle 10"/>
          <p:cNvSpPr>
            <a:spLocks noChangeArrowheads="1"/>
          </p:cNvSpPr>
          <p:nvPr/>
        </p:nvSpPr>
        <p:spPr bwMode="auto">
          <a:xfrm>
            <a:off x="395288" y="963960"/>
            <a:ext cx="47529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  <a:spcAft>
                <a:spcPts val="1200"/>
              </a:spcAft>
              <a:buFont typeface="Wingdings" pitchFamily="2" charset="2"/>
              <a:buBlip>
                <a:blip r:embed="rId4"/>
              </a:buBlip>
            </a:pPr>
            <a:r>
              <a:rPr lang="en-US" dirty="0">
                <a:solidFill>
                  <a:srgbClr val="0000FF"/>
                </a:solidFill>
              </a:rPr>
              <a:t>  </a:t>
            </a:r>
            <a:r>
              <a:rPr lang="en-US" dirty="0" smtClean="0">
                <a:solidFill>
                  <a:srgbClr val="0000FF"/>
                </a:solidFill>
              </a:rPr>
              <a:t>decision to build user independent spurious bunch monitor</a:t>
            </a:r>
            <a:endParaRPr lang="en-US" dirty="0">
              <a:solidFill>
                <a:srgbClr val="0000FF"/>
              </a:solidFill>
            </a:endParaRPr>
          </a:p>
        </p:txBody>
      </p:sp>
      <p:sp>
        <p:nvSpPr>
          <p:cNvPr id="13" name="Text Box 12"/>
          <p:cNvSpPr txBox="1">
            <a:spLocks noChangeArrowheads="1"/>
          </p:cNvSpPr>
          <p:nvPr/>
        </p:nvSpPr>
        <p:spPr bwMode="auto">
          <a:xfrm>
            <a:off x="467545" y="1322765"/>
            <a:ext cx="5112567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 eaLnBrk="0" hangingPunct="0"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 eaLnBrk="0" hangingPunct="0"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 eaLnBrk="0" hangingPunct="0"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 eaLnBrk="0" hangingPunct="0"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eaLnBrk="1" hangingPunct="1">
              <a:buFontTx/>
              <a:buBlip>
                <a:blip r:embed="rId5"/>
              </a:buBlip>
            </a:pPr>
            <a:r>
              <a:rPr lang="de-DE" dirty="0" smtClean="0">
                <a:solidFill>
                  <a:schemeClr val="accent2"/>
                </a:solidFill>
                <a:ea typeface="Arial Unicode MS" pitchFamily="34" charset="-128"/>
                <a:cs typeface="Arial Unicode MS" pitchFamily="34" charset="-128"/>
              </a:rPr>
              <a:t>  </a:t>
            </a:r>
            <a:r>
              <a:rPr lang="de-DE" dirty="0" err="1" smtClean="0">
                <a:solidFill>
                  <a:schemeClr val="accent2"/>
                </a:solidFill>
                <a:ea typeface="Arial Unicode MS" pitchFamily="34" charset="-128"/>
                <a:cs typeface="Arial Unicode MS" pitchFamily="34" charset="-128"/>
              </a:rPr>
              <a:t>free</a:t>
            </a:r>
            <a:r>
              <a:rPr lang="de-DE" dirty="0" smtClean="0">
                <a:solidFill>
                  <a:schemeClr val="accent2"/>
                </a:solidFill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de-DE" dirty="0" err="1" smtClean="0">
                <a:solidFill>
                  <a:schemeClr val="accent2"/>
                </a:solidFill>
                <a:ea typeface="Arial Unicode MS" pitchFamily="34" charset="-128"/>
                <a:cs typeface="Arial Unicode MS" pitchFamily="34" charset="-128"/>
              </a:rPr>
              <a:t>port</a:t>
            </a:r>
            <a:r>
              <a:rPr lang="de-DE" dirty="0" smtClean="0">
                <a:solidFill>
                  <a:schemeClr val="accent2"/>
                </a:solidFill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de-DE" dirty="0" err="1" smtClean="0">
                <a:solidFill>
                  <a:schemeClr val="accent2"/>
                </a:solidFill>
                <a:ea typeface="Arial Unicode MS" pitchFamily="34" charset="-128"/>
                <a:cs typeface="Arial Unicode MS" pitchFamily="34" charset="-128"/>
              </a:rPr>
              <a:t>behind</a:t>
            </a:r>
            <a:r>
              <a:rPr lang="de-DE" dirty="0" smtClean="0">
                <a:solidFill>
                  <a:schemeClr val="accent2"/>
                </a:solidFill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de-DE" dirty="0" err="1" smtClean="0">
                <a:solidFill>
                  <a:schemeClr val="accent2"/>
                </a:solidFill>
                <a:ea typeface="Arial Unicode MS" pitchFamily="34" charset="-128"/>
                <a:cs typeface="Arial Unicode MS" pitchFamily="34" charset="-128"/>
              </a:rPr>
              <a:t>monochromator</a:t>
            </a:r>
            <a:r>
              <a:rPr lang="de-DE" dirty="0" smtClean="0">
                <a:solidFill>
                  <a:schemeClr val="accent2"/>
                </a:solidFill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de-DE" dirty="0" err="1" smtClean="0">
                <a:solidFill>
                  <a:schemeClr val="accent2"/>
                </a:solidFill>
                <a:ea typeface="Arial Unicode MS" pitchFamily="34" charset="-128"/>
                <a:cs typeface="Arial Unicode MS" pitchFamily="34" charset="-128"/>
              </a:rPr>
              <a:t>of</a:t>
            </a:r>
            <a:r>
              <a:rPr lang="de-DE" dirty="0" smtClean="0">
                <a:solidFill>
                  <a:schemeClr val="accent2"/>
                </a:solidFill>
                <a:ea typeface="Arial Unicode MS" pitchFamily="34" charset="-128"/>
                <a:cs typeface="Arial Unicode MS" pitchFamily="34" charset="-128"/>
              </a:rPr>
              <a:t> X-</a:t>
            </a:r>
            <a:r>
              <a:rPr lang="de-DE" dirty="0" err="1" smtClean="0">
                <a:solidFill>
                  <a:schemeClr val="accent2"/>
                </a:solidFill>
                <a:ea typeface="Arial Unicode MS" pitchFamily="34" charset="-128"/>
                <a:cs typeface="Arial Unicode MS" pitchFamily="34" charset="-128"/>
              </a:rPr>
              <a:t>ray</a:t>
            </a:r>
            <a:r>
              <a:rPr lang="de-DE" dirty="0">
                <a:solidFill>
                  <a:schemeClr val="accent2"/>
                </a:solidFill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de-DE" dirty="0" err="1" smtClean="0">
                <a:solidFill>
                  <a:schemeClr val="accent2"/>
                </a:solidFill>
                <a:ea typeface="Arial Unicode MS" pitchFamily="34" charset="-128"/>
                <a:cs typeface="Arial Unicode MS" pitchFamily="34" charset="-128"/>
              </a:rPr>
              <a:t>diagnostic</a:t>
            </a:r>
            <a:r>
              <a:rPr lang="de-DE" dirty="0" smtClean="0">
                <a:solidFill>
                  <a:schemeClr val="accent2"/>
                </a:solidFill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de-DE" dirty="0" err="1" smtClean="0">
                <a:solidFill>
                  <a:schemeClr val="accent2"/>
                </a:solidFill>
                <a:ea typeface="Arial Unicode MS" pitchFamily="34" charset="-128"/>
                <a:cs typeface="Arial Unicode MS" pitchFamily="34" charset="-128"/>
              </a:rPr>
              <a:t>beamline</a:t>
            </a:r>
            <a:endParaRPr lang="de-DE" dirty="0" smtClean="0">
              <a:solidFill>
                <a:schemeClr val="accent2"/>
              </a:solidFill>
              <a:ea typeface="Arial Unicode MS" pitchFamily="34" charset="-128"/>
              <a:cs typeface="Arial Unicode MS" pitchFamily="34" charset="-128"/>
            </a:endParaRPr>
          </a:p>
          <a:p>
            <a:pPr eaLnBrk="1" hangingPunct="1"/>
            <a:r>
              <a:rPr lang="de-DE" dirty="0" smtClean="0">
                <a:solidFill>
                  <a:schemeClr val="tx1"/>
                </a:solidFill>
                <a:ea typeface="Arial Unicode MS" pitchFamily="34" charset="-128"/>
                <a:cs typeface="Arial Unicode MS" pitchFamily="34" charset="-128"/>
              </a:rPr>
              <a:t>      →  </a:t>
            </a:r>
            <a:r>
              <a:rPr lang="de-DE" dirty="0" err="1" smtClean="0">
                <a:solidFill>
                  <a:schemeClr val="tx1"/>
                </a:solidFill>
                <a:ea typeface="Arial Unicode MS" pitchFamily="34" charset="-128"/>
                <a:cs typeface="Arial Unicode MS" pitchFamily="34" charset="-128"/>
              </a:rPr>
              <a:t>dirty</a:t>
            </a:r>
            <a:r>
              <a:rPr lang="de-DE" dirty="0" smtClean="0">
                <a:solidFill>
                  <a:schemeClr val="tx1"/>
                </a:solidFill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de-DE" dirty="0" err="1" smtClean="0">
                <a:solidFill>
                  <a:schemeClr val="tx1"/>
                </a:solidFill>
                <a:ea typeface="Arial Unicode MS" pitchFamily="34" charset="-128"/>
                <a:cs typeface="Arial Unicode MS" pitchFamily="34" charset="-128"/>
              </a:rPr>
              <a:t>surrounding</a:t>
            </a:r>
            <a:r>
              <a:rPr lang="de-DE" dirty="0" smtClean="0">
                <a:solidFill>
                  <a:schemeClr val="tx1"/>
                </a:solidFill>
                <a:ea typeface="Arial Unicode MS" pitchFamily="34" charset="-128"/>
                <a:cs typeface="Arial Unicode MS" pitchFamily="34" charset="-128"/>
              </a:rPr>
              <a:t> in </a:t>
            </a:r>
            <a:r>
              <a:rPr lang="de-DE" dirty="0" err="1" smtClean="0">
                <a:solidFill>
                  <a:schemeClr val="tx1"/>
                </a:solidFill>
                <a:ea typeface="Arial Unicode MS" pitchFamily="34" charset="-128"/>
                <a:cs typeface="Arial Unicode MS" pitchFamily="34" charset="-128"/>
              </a:rPr>
              <a:t>tunnel</a:t>
            </a:r>
            <a:endParaRPr lang="de-DE" dirty="0" smtClean="0">
              <a:solidFill>
                <a:schemeClr val="tx1"/>
              </a:solidFill>
              <a:ea typeface="Arial Unicode MS" pitchFamily="34" charset="-128"/>
              <a:cs typeface="Arial Unicode MS" pitchFamily="34" charset="-128"/>
            </a:endParaRPr>
          </a:p>
          <a:p>
            <a:pPr eaLnBrk="1" hangingPunct="1"/>
            <a:r>
              <a:rPr lang="de-DE" dirty="0" smtClean="0">
                <a:solidFill>
                  <a:schemeClr val="tx1"/>
                </a:solidFill>
                <a:ea typeface="Arial Unicode MS" pitchFamily="34" charset="-128"/>
                <a:cs typeface="Arial Unicode MS" pitchFamily="34" charset="-128"/>
              </a:rPr>
              <a:t>      </a:t>
            </a:r>
            <a:r>
              <a:rPr lang="de-DE" dirty="0">
                <a:solidFill>
                  <a:schemeClr val="tx1"/>
                </a:solidFill>
                <a:ea typeface="Arial Unicode MS" pitchFamily="34" charset="-128"/>
                <a:cs typeface="Arial Unicode MS" pitchFamily="34" charset="-128"/>
              </a:rPr>
              <a:t>→  </a:t>
            </a:r>
            <a:r>
              <a:rPr lang="de-DE" dirty="0" err="1" smtClean="0">
                <a:solidFill>
                  <a:schemeClr val="tx1"/>
                </a:solidFill>
                <a:ea typeface="Arial Unicode MS" pitchFamily="34" charset="-128"/>
                <a:cs typeface="Arial Unicode MS" pitchFamily="34" charset="-128"/>
              </a:rPr>
              <a:t>background</a:t>
            </a:r>
            <a:r>
              <a:rPr lang="de-DE" dirty="0" smtClean="0">
                <a:solidFill>
                  <a:schemeClr val="tx1"/>
                </a:solidFill>
                <a:ea typeface="Arial Unicode MS" pitchFamily="34" charset="-128"/>
                <a:cs typeface="Arial Unicode MS" pitchFamily="34" charset="-128"/>
              </a:rPr>
              <a:t> due </a:t>
            </a:r>
            <a:r>
              <a:rPr lang="de-DE" dirty="0" err="1" smtClean="0">
                <a:solidFill>
                  <a:schemeClr val="tx1"/>
                </a:solidFill>
                <a:ea typeface="Arial Unicode MS" pitchFamily="34" charset="-128"/>
                <a:cs typeface="Arial Unicode MS" pitchFamily="34" charset="-128"/>
              </a:rPr>
              <a:t>to</a:t>
            </a:r>
            <a:r>
              <a:rPr lang="de-DE" dirty="0" smtClean="0">
                <a:solidFill>
                  <a:schemeClr val="tx1"/>
                </a:solidFill>
                <a:ea typeface="Arial Unicode MS" pitchFamily="34" charset="-128"/>
                <a:cs typeface="Arial Unicode MS" pitchFamily="34" charset="-128"/>
              </a:rPr>
              <a:t> X-</a:t>
            </a:r>
            <a:r>
              <a:rPr lang="de-DE" dirty="0" err="1" smtClean="0">
                <a:solidFill>
                  <a:schemeClr val="tx1"/>
                </a:solidFill>
                <a:ea typeface="Arial Unicode MS" pitchFamily="34" charset="-128"/>
                <a:cs typeface="Arial Unicode MS" pitchFamily="34" charset="-128"/>
              </a:rPr>
              <a:t>ray</a:t>
            </a:r>
            <a:r>
              <a:rPr lang="de-DE" dirty="0" smtClean="0">
                <a:solidFill>
                  <a:schemeClr val="tx1"/>
                </a:solidFill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de-DE" dirty="0" err="1" smtClean="0">
                <a:solidFill>
                  <a:schemeClr val="tx1"/>
                </a:solidFill>
                <a:ea typeface="Arial Unicode MS" pitchFamily="34" charset="-128"/>
                <a:cs typeface="Arial Unicode MS" pitchFamily="34" charset="-128"/>
              </a:rPr>
              <a:t>fluorescence</a:t>
            </a:r>
            <a:endParaRPr lang="de-DE" dirty="0">
              <a:solidFill>
                <a:schemeClr val="tx1"/>
              </a:solidFill>
            </a:endParaRPr>
          </a:p>
        </p:txBody>
      </p:sp>
      <p:grpSp>
        <p:nvGrpSpPr>
          <p:cNvPr id="18" name="Group 17"/>
          <p:cNvGrpSpPr/>
          <p:nvPr/>
        </p:nvGrpSpPr>
        <p:grpSpPr>
          <a:xfrm>
            <a:off x="395536" y="2382996"/>
            <a:ext cx="4923373" cy="2270140"/>
            <a:chOff x="4113122" y="2166972"/>
            <a:chExt cx="4923373" cy="2270140"/>
          </a:xfrm>
        </p:grpSpPr>
        <p:pic>
          <p:nvPicPr>
            <p:cNvPr id="21506" name="Picture 2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13122" y="2204864"/>
              <a:ext cx="4923373" cy="22322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cxnSp>
          <p:nvCxnSpPr>
            <p:cNvPr id="3" name="Straight Arrow Connector 2"/>
            <p:cNvCxnSpPr/>
            <p:nvPr/>
          </p:nvCxnSpPr>
          <p:spPr bwMode="auto">
            <a:xfrm>
              <a:off x="6092794" y="3760162"/>
              <a:ext cx="616524" cy="0"/>
            </a:xfrm>
            <a:prstGeom prst="straightConnector1">
              <a:avLst/>
            </a:prstGeom>
            <a:solidFill>
              <a:schemeClr val="accent1"/>
            </a:solidFill>
            <a:ln w="28575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arrow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9" name="Straight Arrow Connector 18"/>
            <p:cNvCxnSpPr/>
            <p:nvPr/>
          </p:nvCxnSpPr>
          <p:spPr bwMode="auto">
            <a:xfrm>
              <a:off x="5580112" y="4221088"/>
              <a:ext cx="308262" cy="144016"/>
            </a:xfrm>
            <a:prstGeom prst="straightConnector1">
              <a:avLst/>
            </a:prstGeom>
            <a:solidFill>
              <a:schemeClr val="accent1"/>
            </a:solidFill>
            <a:ln w="254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arrow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21" name="Straight Arrow Connector 20"/>
            <p:cNvCxnSpPr/>
            <p:nvPr/>
          </p:nvCxnSpPr>
          <p:spPr bwMode="auto">
            <a:xfrm flipV="1">
              <a:off x="8388424" y="3040082"/>
              <a:ext cx="77068" cy="576064"/>
            </a:xfrm>
            <a:prstGeom prst="straightConnector1">
              <a:avLst/>
            </a:prstGeom>
            <a:solidFill>
              <a:schemeClr val="accent1"/>
            </a:solidFill>
            <a:ln w="254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arrow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23" name="Straight Arrow Connector 22"/>
            <p:cNvCxnSpPr/>
            <p:nvPr/>
          </p:nvCxnSpPr>
          <p:spPr bwMode="auto">
            <a:xfrm flipV="1">
              <a:off x="8406238" y="3329614"/>
              <a:ext cx="186900" cy="295158"/>
            </a:xfrm>
            <a:prstGeom prst="straightConnector1">
              <a:avLst/>
            </a:prstGeom>
            <a:solidFill>
              <a:schemeClr val="accent1"/>
            </a:solidFill>
            <a:ln w="254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arrow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28" name="Straight Arrow Connector 27"/>
            <p:cNvCxnSpPr/>
            <p:nvPr/>
          </p:nvCxnSpPr>
          <p:spPr bwMode="auto">
            <a:xfrm flipH="1" flipV="1">
              <a:off x="8253307" y="3329614"/>
              <a:ext cx="106239" cy="276406"/>
            </a:xfrm>
            <a:prstGeom prst="straightConnector1">
              <a:avLst/>
            </a:prstGeom>
            <a:solidFill>
              <a:schemeClr val="accent1"/>
            </a:solidFill>
            <a:ln w="254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arrow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30" name="Text Box 189"/>
            <p:cNvSpPr txBox="1">
              <a:spLocks noChangeArrowheads="1"/>
            </p:cNvSpPr>
            <p:nvPr/>
          </p:nvSpPr>
          <p:spPr bwMode="auto">
            <a:xfrm>
              <a:off x="4139952" y="2320002"/>
              <a:ext cx="1147459" cy="415498"/>
            </a:xfrm>
            <a:prstGeom prst="rect">
              <a:avLst/>
            </a:prstGeom>
            <a:solidFill>
              <a:schemeClr val="bg1">
                <a:alpha val="75000"/>
              </a:schemeClr>
            </a:solidFill>
            <a:ln>
              <a:noFill/>
            </a:ln>
            <a:effectLst/>
            <a:extLst/>
          </p:spPr>
          <p:txBody>
            <a:bodyPr wrap="square">
              <a:spAutoFit/>
            </a:bodyPr>
            <a:lstStyle>
              <a:lvl1pPr eaLnBrk="0" hangingPunct="0"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algn="ctr" eaLnBrk="1" hangingPunct="1"/>
              <a:r>
                <a:rPr lang="de-DE" sz="1050" b="1" dirty="0" err="1" smtClean="0">
                  <a:solidFill>
                    <a:schemeClr val="accent2"/>
                  </a:solidFill>
                </a:rPr>
                <a:t>monochromator</a:t>
              </a:r>
              <a:r>
                <a:rPr lang="de-DE" sz="1050" b="1" dirty="0" smtClean="0">
                  <a:solidFill>
                    <a:schemeClr val="accent2"/>
                  </a:solidFill>
                </a:rPr>
                <a:t> </a:t>
              </a:r>
              <a:r>
                <a:rPr lang="de-DE" sz="1050" b="1" dirty="0" err="1" smtClean="0">
                  <a:solidFill>
                    <a:schemeClr val="accent2"/>
                  </a:solidFill>
                </a:rPr>
                <a:t>chamber</a:t>
              </a:r>
              <a:endParaRPr lang="en-GB" sz="1050" b="1" dirty="0">
                <a:solidFill>
                  <a:schemeClr val="accent2"/>
                </a:solidFill>
              </a:endParaRPr>
            </a:p>
          </p:txBody>
        </p:sp>
        <p:sp>
          <p:nvSpPr>
            <p:cNvPr id="31" name="Text Box 189"/>
            <p:cNvSpPr txBox="1">
              <a:spLocks noChangeArrowheads="1"/>
            </p:cNvSpPr>
            <p:nvPr/>
          </p:nvSpPr>
          <p:spPr bwMode="auto">
            <a:xfrm>
              <a:off x="7790001" y="2166972"/>
              <a:ext cx="1102479" cy="253916"/>
            </a:xfrm>
            <a:prstGeom prst="rect">
              <a:avLst/>
            </a:prstGeom>
            <a:solidFill>
              <a:schemeClr val="bg1">
                <a:alpha val="75000"/>
              </a:schemeClr>
            </a:solidFill>
            <a:ln>
              <a:noFill/>
            </a:ln>
            <a:effectLst/>
            <a:extLst/>
          </p:spPr>
          <p:txBody>
            <a:bodyPr wrap="square">
              <a:spAutoFit/>
            </a:bodyPr>
            <a:lstStyle>
              <a:lvl1pPr eaLnBrk="0" hangingPunct="0"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algn="ctr" eaLnBrk="1" hangingPunct="1"/>
              <a:r>
                <a:rPr lang="de-DE" sz="1050" b="1" dirty="0" smtClean="0">
                  <a:solidFill>
                    <a:schemeClr val="accent2"/>
                  </a:solidFill>
                </a:rPr>
                <a:t>APD </a:t>
              </a:r>
              <a:r>
                <a:rPr lang="de-DE" sz="1050" b="1" dirty="0" err="1" smtClean="0">
                  <a:solidFill>
                    <a:schemeClr val="accent2"/>
                  </a:solidFill>
                </a:rPr>
                <a:t>detector</a:t>
              </a:r>
              <a:endParaRPr lang="en-GB" sz="1050" b="1" dirty="0">
                <a:solidFill>
                  <a:schemeClr val="accent2"/>
                </a:solidFill>
              </a:endParaRPr>
            </a:p>
          </p:txBody>
        </p:sp>
        <p:sp>
          <p:nvSpPr>
            <p:cNvPr id="32" name="Text Box 189"/>
            <p:cNvSpPr txBox="1">
              <a:spLocks noChangeArrowheads="1"/>
            </p:cNvSpPr>
            <p:nvPr/>
          </p:nvSpPr>
          <p:spPr bwMode="auto">
            <a:xfrm>
              <a:off x="7745021" y="4077072"/>
              <a:ext cx="1147459" cy="253916"/>
            </a:xfrm>
            <a:prstGeom prst="rect">
              <a:avLst/>
            </a:prstGeom>
            <a:solidFill>
              <a:schemeClr val="bg1">
                <a:alpha val="75000"/>
              </a:schemeClr>
            </a:solidFill>
            <a:ln>
              <a:noFill/>
            </a:ln>
            <a:effectLst/>
            <a:extLst/>
          </p:spPr>
          <p:txBody>
            <a:bodyPr wrap="square">
              <a:spAutoFit/>
            </a:bodyPr>
            <a:lstStyle>
              <a:lvl1pPr eaLnBrk="0" hangingPunct="0"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algn="ctr" eaLnBrk="1" hangingPunct="1"/>
              <a:r>
                <a:rPr lang="de-DE" sz="1050" b="1" dirty="0" smtClean="0">
                  <a:solidFill>
                    <a:schemeClr val="accent2"/>
                  </a:solidFill>
                </a:rPr>
                <a:t>diffuse </a:t>
              </a:r>
              <a:r>
                <a:rPr lang="de-DE" sz="1050" b="1" dirty="0" err="1" smtClean="0">
                  <a:solidFill>
                    <a:schemeClr val="accent2"/>
                  </a:solidFill>
                </a:rPr>
                <a:t>scatterer</a:t>
              </a:r>
              <a:endParaRPr lang="en-GB" sz="1050" b="1" dirty="0">
                <a:solidFill>
                  <a:schemeClr val="accent2"/>
                </a:solidFill>
              </a:endParaRPr>
            </a:p>
          </p:txBody>
        </p:sp>
        <p:sp>
          <p:nvSpPr>
            <p:cNvPr id="33" name="Text Box 189"/>
            <p:cNvSpPr txBox="1">
              <a:spLocks noChangeArrowheads="1"/>
            </p:cNvSpPr>
            <p:nvPr/>
          </p:nvSpPr>
          <p:spPr bwMode="auto">
            <a:xfrm>
              <a:off x="6588224" y="3872081"/>
              <a:ext cx="265110" cy="276999"/>
            </a:xfrm>
            <a:prstGeom prst="rect">
              <a:avLst/>
            </a:prstGeom>
            <a:solidFill>
              <a:schemeClr val="bg1">
                <a:alpha val="75000"/>
              </a:schemeClr>
            </a:solidFill>
            <a:ln>
              <a:noFill/>
            </a:ln>
            <a:effectLst/>
            <a:extLst/>
          </p:spPr>
          <p:txBody>
            <a:bodyPr wrap="square">
              <a:spAutoFit/>
            </a:bodyPr>
            <a:lstStyle>
              <a:lvl1pPr eaLnBrk="0" hangingPunct="0"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algn="ctr" eaLnBrk="1" hangingPunct="1"/>
              <a:r>
                <a:rPr lang="de-DE" sz="1200" b="1" dirty="0">
                  <a:solidFill>
                    <a:srgbClr val="FF0000"/>
                  </a:solidFill>
                </a:rPr>
                <a:t>γ</a:t>
              </a:r>
              <a:endParaRPr lang="en-GB" sz="1200" b="1" dirty="0">
                <a:solidFill>
                  <a:srgbClr val="FF0000"/>
                </a:solidFill>
              </a:endParaRPr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6002819" y="1092249"/>
            <a:ext cx="2169581" cy="2214780"/>
            <a:chOff x="5656483" y="1092249"/>
            <a:chExt cx="2169581" cy="2214780"/>
          </a:xfrm>
        </p:grpSpPr>
        <p:pic>
          <p:nvPicPr>
            <p:cNvPr id="22530" name="Picture 2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656483" y="1092249"/>
              <a:ext cx="2169581" cy="22147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6" name="Text Box 189"/>
            <p:cNvSpPr txBox="1">
              <a:spLocks noChangeArrowheads="1"/>
            </p:cNvSpPr>
            <p:nvPr/>
          </p:nvSpPr>
          <p:spPr bwMode="auto">
            <a:xfrm>
              <a:off x="6601928" y="1141294"/>
              <a:ext cx="1174487" cy="415498"/>
            </a:xfrm>
            <a:prstGeom prst="rect">
              <a:avLst/>
            </a:prstGeom>
            <a:solidFill>
              <a:schemeClr val="bg1">
                <a:alpha val="75000"/>
              </a:schemeClr>
            </a:solidFill>
            <a:ln>
              <a:noFill/>
            </a:ln>
            <a:effectLst/>
            <a:extLst/>
          </p:spPr>
          <p:txBody>
            <a:bodyPr wrap="square">
              <a:spAutoFit/>
            </a:bodyPr>
            <a:lstStyle>
              <a:lvl1pPr eaLnBrk="0" hangingPunct="0"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algn="ctr" eaLnBrk="1" hangingPunct="1"/>
              <a:r>
                <a:rPr lang="de-DE" sz="1050" b="1" dirty="0" smtClean="0">
                  <a:solidFill>
                    <a:schemeClr val="accent2"/>
                  </a:solidFill>
                </a:rPr>
                <a:t>X-</a:t>
              </a:r>
              <a:r>
                <a:rPr lang="de-DE" sz="1050" b="1" dirty="0" err="1" smtClean="0">
                  <a:solidFill>
                    <a:schemeClr val="accent2"/>
                  </a:solidFill>
                </a:rPr>
                <a:t>ray</a:t>
              </a:r>
              <a:r>
                <a:rPr lang="de-DE" sz="1050" b="1" dirty="0" smtClean="0">
                  <a:solidFill>
                    <a:schemeClr val="accent2"/>
                  </a:solidFill>
                </a:rPr>
                <a:t> </a:t>
              </a:r>
              <a:r>
                <a:rPr lang="de-DE" sz="1050" b="1" dirty="0" err="1" smtClean="0">
                  <a:solidFill>
                    <a:schemeClr val="accent2"/>
                  </a:solidFill>
                </a:rPr>
                <a:t>Avalanche</a:t>
              </a:r>
              <a:r>
                <a:rPr lang="de-DE" sz="1050" b="1" dirty="0" smtClean="0">
                  <a:solidFill>
                    <a:schemeClr val="accent2"/>
                  </a:solidFill>
                </a:rPr>
                <a:t> </a:t>
              </a:r>
              <a:r>
                <a:rPr lang="de-DE" sz="1050" b="1" dirty="0" err="1" smtClean="0">
                  <a:solidFill>
                    <a:schemeClr val="accent2"/>
                  </a:solidFill>
                </a:rPr>
                <a:t>Photo</a:t>
              </a:r>
              <a:r>
                <a:rPr lang="de-DE" sz="1050" b="1" dirty="0" smtClean="0">
                  <a:solidFill>
                    <a:schemeClr val="accent2"/>
                  </a:solidFill>
                </a:rPr>
                <a:t> Diode</a:t>
              </a:r>
              <a:endParaRPr lang="en-GB" sz="1050" b="1" dirty="0">
                <a:solidFill>
                  <a:schemeClr val="accent2"/>
                </a:solidFill>
              </a:endParaRPr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395537" y="3501008"/>
            <a:ext cx="8685488" cy="2970210"/>
            <a:chOff x="395537" y="3501008"/>
            <a:chExt cx="8685488" cy="2970210"/>
          </a:xfrm>
        </p:grpSpPr>
        <p:pic>
          <p:nvPicPr>
            <p:cNvPr id="22" name="Picture 21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5470600" y="3501008"/>
              <a:ext cx="3610425" cy="2151246"/>
            </a:xfrm>
            <a:prstGeom prst="rect">
              <a:avLst/>
            </a:prstGeom>
          </p:spPr>
        </p:pic>
        <p:sp>
          <p:nvSpPr>
            <p:cNvPr id="39" name="Rectangle 38"/>
            <p:cNvSpPr>
              <a:spLocks noChangeArrowheads="1"/>
            </p:cNvSpPr>
            <p:nvPr/>
          </p:nvSpPr>
          <p:spPr bwMode="auto">
            <a:xfrm>
              <a:off x="395537" y="4852392"/>
              <a:ext cx="3168352" cy="3048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0"/>
                </a:spcBef>
                <a:spcAft>
                  <a:spcPts val="1200"/>
                </a:spcAft>
                <a:buFont typeface="Wingdings" pitchFamily="2" charset="2"/>
                <a:buBlip>
                  <a:blip r:embed="rId4"/>
                </a:buBlip>
              </a:pPr>
              <a:r>
                <a:rPr lang="en-US" dirty="0">
                  <a:solidFill>
                    <a:srgbClr val="0000FF"/>
                  </a:solidFill>
                </a:rPr>
                <a:t>  </a:t>
              </a:r>
              <a:r>
                <a:rPr lang="en-US" dirty="0" smtClean="0">
                  <a:solidFill>
                    <a:srgbClr val="0000FF"/>
                  </a:solidFill>
                </a:rPr>
                <a:t>monitor extensively used for studies</a:t>
              </a:r>
              <a:endParaRPr lang="en-US" dirty="0">
                <a:solidFill>
                  <a:srgbClr val="0000FF"/>
                </a:solidFill>
              </a:endParaRPr>
            </a:p>
          </p:txBody>
        </p:sp>
        <p:sp>
          <p:nvSpPr>
            <p:cNvPr id="40" name="Text Box 12"/>
            <p:cNvSpPr txBox="1">
              <a:spLocks noChangeArrowheads="1"/>
            </p:cNvSpPr>
            <p:nvPr/>
          </p:nvSpPr>
          <p:spPr bwMode="auto">
            <a:xfrm>
              <a:off x="467794" y="5193945"/>
              <a:ext cx="5249552" cy="127727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140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defRPr>
              </a:lvl1pPr>
              <a:lvl2pPr marL="742950" indent="-285750" eaLnBrk="0" hangingPunct="0">
                <a:defRPr sz="140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defRPr>
              </a:lvl2pPr>
              <a:lvl3pPr marL="1143000" indent="-228600" eaLnBrk="0" hangingPunct="0">
                <a:defRPr sz="140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defRPr>
              </a:lvl3pPr>
              <a:lvl4pPr marL="1600200" indent="-228600" eaLnBrk="0" hangingPunct="0">
                <a:defRPr sz="140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defRPr>
              </a:lvl4pPr>
              <a:lvl5pPr marL="2057400" indent="-228600" eaLnBrk="0" hangingPunct="0">
                <a:defRPr sz="140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defRPr>
              </a:lvl5pPr>
              <a:lvl6pPr marL="25146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140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defRPr>
              </a:lvl6pPr>
              <a:lvl7pPr marL="29718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140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defRPr>
              </a:lvl7pPr>
              <a:lvl8pPr marL="34290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140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defRPr>
              </a:lvl8pPr>
              <a:lvl9pPr marL="38862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140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defRPr>
              </a:lvl9pPr>
            </a:lstStyle>
            <a:p>
              <a:pPr eaLnBrk="1" hangingPunct="1">
                <a:buFontTx/>
                <a:buBlip>
                  <a:blip r:embed="rId5"/>
                </a:buBlip>
              </a:pPr>
              <a:r>
                <a:rPr lang="de-DE" dirty="0" smtClean="0">
                  <a:solidFill>
                    <a:schemeClr val="accent2"/>
                  </a:solidFill>
                  <a:ea typeface="Arial Unicode MS" pitchFamily="34" charset="-128"/>
                  <a:cs typeface="Arial Unicode MS" pitchFamily="34" charset="-128"/>
                </a:rPr>
                <a:t>  </a:t>
              </a:r>
              <a:r>
                <a:rPr lang="de-DE" dirty="0" err="1" smtClean="0">
                  <a:solidFill>
                    <a:schemeClr val="accent2"/>
                  </a:solidFill>
                  <a:ea typeface="Arial Unicode MS" pitchFamily="34" charset="-128"/>
                  <a:cs typeface="Arial Unicode MS" pitchFamily="34" charset="-128"/>
                </a:rPr>
                <a:t>spurious</a:t>
              </a:r>
              <a:r>
                <a:rPr lang="de-DE" dirty="0" smtClean="0">
                  <a:solidFill>
                    <a:schemeClr val="accent2"/>
                  </a:solidFill>
                  <a:ea typeface="Arial Unicode MS" pitchFamily="34" charset="-128"/>
                  <a:cs typeface="Arial Unicode MS" pitchFamily="34" charset="-128"/>
                </a:rPr>
                <a:t> </a:t>
              </a:r>
              <a:r>
                <a:rPr lang="de-DE" dirty="0" err="1" smtClean="0">
                  <a:solidFill>
                    <a:schemeClr val="accent2"/>
                  </a:solidFill>
                  <a:ea typeface="Arial Unicode MS" pitchFamily="34" charset="-128"/>
                  <a:cs typeface="Arial Unicode MS" pitchFamily="34" charset="-128"/>
                </a:rPr>
                <a:t>bunches</a:t>
              </a:r>
              <a:r>
                <a:rPr lang="de-DE" dirty="0" smtClean="0">
                  <a:solidFill>
                    <a:schemeClr val="accent2"/>
                  </a:solidFill>
                  <a:ea typeface="Arial Unicode MS" pitchFamily="34" charset="-128"/>
                  <a:cs typeface="Arial Unicode MS" pitchFamily="34" charset="-128"/>
                </a:rPr>
                <a:t> due </a:t>
              </a:r>
              <a:r>
                <a:rPr lang="de-DE" dirty="0" err="1" smtClean="0">
                  <a:solidFill>
                    <a:schemeClr val="accent2"/>
                  </a:solidFill>
                  <a:ea typeface="Arial Unicode MS" pitchFamily="34" charset="-128"/>
                  <a:cs typeface="Arial Unicode MS" pitchFamily="34" charset="-128"/>
                </a:rPr>
                <a:t>to</a:t>
              </a:r>
              <a:r>
                <a:rPr lang="de-DE" dirty="0" smtClean="0">
                  <a:solidFill>
                    <a:schemeClr val="accent2"/>
                  </a:solidFill>
                  <a:ea typeface="Arial Unicode MS" pitchFamily="34" charset="-128"/>
                  <a:cs typeface="Arial Unicode MS" pitchFamily="34" charset="-128"/>
                </a:rPr>
                <a:t> </a:t>
              </a:r>
              <a:r>
                <a:rPr lang="de-DE" dirty="0" err="1" smtClean="0">
                  <a:solidFill>
                    <a:schemeClr val="accent2"/>
                  </a:solidFill>
                  <a:ea typeface="Arial Unicode MS" pitchFamily="34" charset="-128"/>
                  <a:cs typeface="Arial Unicode MS" pitchFamily="34" charset="-128"/>
                </a:rPr>
                <a:t>timing</a:t>
              </a:r>
              <a:r>
                <a:rPr lang="de-DE" dirty="0" smtClean="0">
                  <a:solidFill>
                    <a:schemeClr val="accent2"/>
                  </a:solidFill>
                  <a:ea typeface="Arial Unicode MS" pitchFamily="34" charset="-128"/>
                  <a:cs typeface="Arial Unicode MS" pitchFamily="34" charset="-128"/>
                </a:rPr>
                <a:t> </a:t>
              </a:r>
              <a:r>
                <a:rPr lang="de-DE" dirty="0" err="1" smtClean="0">
                  <a:solidFill>
                    <a:schemeClr val="accent2"/>
                  </a:solidFill>
                  <a:ea typeface="Arial Unicode MS" pitchFamily="34" charset="-128"/>
                  <a:cs typeface="Arial Unicode MS" pitchFamily="34" charset="-128"/>
                </a:rPr>
                <a:t>issues</a:t>
              </a:r>
              <a:r>
                <a:rPr lang="de-DE" dirty="0" smtClean="0">
                  <a:solidFill>
                    <a:schemeClr val="accent2"/>
                  </a:solidFill>
                  <a:ea typeface="Arial Unicode MS" pitchFamily="34" charset="-128"/>
                  <a:cs typeface="Arial Unicode MS" pitchFamily="34" charset="-128"/>
                </a:rPr>
                <a:t> in </a:t>
              </a:r>
              <a:r>
                <a:rPr lang="de-DE" dirty="0" err="1" smtClean="0">
                  <a:solidFill>
                    <a:schemeClr val="accent2"/>
                  </a:solidFill>
                  <a:ea typeface="Arial Unicode MS" pitchFamily="34" charset="-128"/>
                  <a:cs typeface="Arial Unicode MS" pitchFamily="34" charset="-128"/>
                </a:rPr>
                <a:t>injector</a:t>
              </a:r>
              <a:r>
                <a:rPr lang="de-DE" dirty="0" smtClean="0">
                  <a:solidFill>
                    <a:schemeClr val="accent2"/>
                  </a:solidFill>
                  <a:ea typeface="Arial Unicode MS" pitchFamily="34" charset="-128"/>
                  <a:cs typeface="Arial Unicode MS" pitchFamily="34" charset="-128"/>
                </a:rPr>
                <a:t> </a:t>
              </a:r>
              <a:r>
                <a:rPr lang="de-DE" dirty="0" err="1" smtClean="0">
                  <a:solidFill>
                    <a:schemeClr val="accent2"/>
                  </a:solidFill>
                  <a:ea typeface="Arial Unicode MS" pitchFamily="34" charset="-128"/>
                  <a:cs typeface="Arial Unicode MS" pitchFamily="34" charset="-128"/>
                </a:rPr>
                <a:t>chain</a:t>
              </a:r>
              <a:r>
                <a:rPr lang="de-DE" dirty="0" smtClean="0">
                  <a:solidFill>
                    <a:schemeClr val="accent2"/>
                  </a:solidFill>
                  <a:ea typeface="Arial Unicode MS" pitchFamily="34" charset="-128"/>
                  <a:cs typeface="Arial Unicode MS" pitchFamily="34" charset="-128"/>
                </a:rPr>
                <a:t> </a:t>
              </a:r>
            </a:p>
            <a:p>
              <a:pPr eaLnBrk="1" hangingPunct="1"/>
              <a:r>
                <a:rPr lang="de-DE" dirty="0" smtClean="0">
                  <a:solidFill>
                    <a:schemeClr val="tx1"/>
                  </a:solidFill>
                  <a:ea typeface="Arial Unicode MS" pitchFamily="34" charset="-128"/>
                  <a:cs typeface="Arial Unicode MS" pitchFamily="34" charset="-128"/>
                </a:rPr>
                <a:t>      </a:t>
              </a:r>
              <a:r>
                <a:rPr lang="de-DE" dirty="0">
                  <a:solidFill>
                    <a:schemeClr val="tx1"/>
                  </a:solidFill>
                  <a:ea typeface="Arial Unicode MS" pitchFamily="34" charset="-128"/>
                  <a:cs typeface="Arial Unicode MS" pitchFamily="34" charset="-128"/>
                </a:rPr>
                <a:t>→  </a:t>
              </a:r>
              <a:r>
                <a:rPr lang="de-DE" dirty="0" err="1" smtClean="0">
                  <a:solidFill>
                    <a:schemeClr val="tx1"/>
                  </a:solidFill>
                  <a:ea typeface="Arial Unicode MS" pitchFamily="34" charset="-128"/>
                  <a:cs typeface="Arial Unicode MS" pitchFamily="34" charset="-128"/>
                </a:rPr>
                <a:t>users</a:t>
              </a:r>
              <a:r>
                <a:rPr lang="de-DE" dirty="0" smtClean="0">
                  <a:solidFill>
                    <a:schemeClr val="tx1"/>
                  </a:solidFill>
                  <a:ea typeface="Arial Unicode MS" pitchFamily="34" charset="-128"/>
                  <a:cs typeface="Arial Unicode MS" pitchFamily="34" charset="-128"/>
                </a:rPr>
                <a:t> </a:t>
              </a:r>
              <a:r>
                <a:rPr lang="de-DE" dirty="0" err="1" smtClean="0">
                  <a:solidFill>
                    <a:schemeClr val="tx1"/>
                  </a:solidFill>
                  <a:ea typeface="Arial Unicode MS" pitchFamily="34" charset="-128"/>
                  <a:cs typeface="Arial Unicode MS" pitchFamily="34" charset="-128"/>
                </a:rPr>
                <a:t>are</a:t>
              </a:r>
              <a:r>
                <a:rPr lang="de-DE" dirty="0" smtClean="0">
                  <a:solidFill>
                    <a:schemeClr val="tx1"/>
                  </a:solidFill>
                  <a:ea typeface="Arial Unicode MS" pitchFamily="34" charset="-128"/>
                  <a:cs typeface="Arial Unicode MS" pitchFamily="34" charset="-128"/>
                </a:rPr>
                <a:t> happy </a:t>
              </a:r>
              <a:r>
                <a:rPr lang="de-DE" dirty="0" err="1" smtClean="0">
                  <a:solidFill>
                    <a:schemeClr val="tx1"/>
                  </a:solidFill>
                  <a:ea typeface="Arial Unicode MS" pitchFamily="34" charset="-128"/>
                  <a:cs typeface="Arial Unicode MS" pitchFamily="34" charset="-128"/>
                </a:rPr>
                <a:t>with</a:t>
              </a:r>
              <a:r>
                <a:rPr lang="de-DE" dirty="0" smtClean="0">
                  <a:solidFill>
                    <a:schemeClr val="tx1"/>
                  </a:solidFill>
                  <a:ea typeface="Arial Unicode MS" pitchFamily="34" charset="-128"/>
                  <a:cs typeface="Arial Unicode MS" pitchFamily="34" charset="-128"/>
                </a:rPr>
                <a:t> </a:t>
              </a:r>
              <a:r>
                <a:rPr lang="de-DE" dirty="0" err="1" smtClean="0">
                  <a:solidFill>
                    <a:schemeClr val="tx1"/>
                  </a:solidFill>
                  <a:ea typeface="Arial Unicode MS" pitchFamily="34" charset="-128"/>
                  <a:cs typeface="Arial Unicode MS" pitchFamily="34" charset="-128"/>
                </a:rPr>
                <a:t>present</a:t>
              </a:r>
              <a:r>
                <a:rPr lang="de-DE" dirty="0" smtClean="0">
                  <a:solidFill>
                    <a:schemeClr val="tx1"/>
                  </a:solidFill>
                  <a:ea typeface="Arial Unicode MS" pitchFamily="34" charset="-128"/>
                  <a:cs typeface="Arial Unicode MS" pitchFamily="34" charset="-128"/>
                </a:rPr>
                <a:t> </a:t>
              </a:r>
              <a:r>
                <a:rPr lang="de-DE" dirty="0" err="1" smtClean="0">
                  <a:solidFill>
                    <a:schemeClr val="tx1"/>
                  </a:solidFill>
                  <a:ea typeface="Arial Unicode MS" pitchFamily="34" charset="-128"/>
                  <a:cs typeface="Arial Unicode MS" pitchFamily="34" charset="-128"/>
                </a:rPr>
                <a:t>situation</a:t>
              </a:r>
              <a:endParaRPr lang="de-DE" dirty="0" smtClean="0">
                <a:solidFill>
                  <a:schemeClr val="accent2"/>
                </a:solidFill>
                <a:ea typeface="Arial Unicode MS" pitchFamily="34" charset="-128"/>
                <a:cs typeface="Arial Unicode MS" pitchFamily="34" charset="-128"/>
              </a:endParaRPr>
            </a:p>
            <a:p>
              <a:pPr eaLnBrk="1" hangingPunct="1">
                <a:buFontTx/>
                <a:buBlip>
                  <a:blip r:embed="rId5"/>
                </a:buBlip>
              </a:pPr>
              <a:r>
                <a:rPr lang="de-DE" dirty="0">
                  <a:solidFill>
                    <a:schemeClr val="accent2"/>
                  </a:solidFill>
                  <a:ea typeface="Arial Unicode MS" pitchFamily="34" charset="-128"/>
                  <a:cs typeface="Arial Unicode MS" pitchFamily="34" charset="-128"/>
                </a:rPr>
                <a:t> </a:t>
              </a:r>
              <a:r>
                <a:rPr lang="de-DE" dirty="0" smtClean="0">
                  <a:solidFill>
                    <a:schemeClr val="accent2"/>
                  </a:solidFill>
                  <a:ea typeface="Arial Unicode MS" pitchFamily="34" charset="-128"/>
                  <a:cs typeface="Arial Unicode MS" pitchFamily="34" charset="-128"/>
                </a:rPr>
                <a:t> </a:t>
              </a:r>
              <a:r>
                <a:rPr lang="de-DE" dirty="0" err="1" smtClean="0">
                  <a:solidFill>
                    <a:schemeClr val="accent2"/>
                  </a:solidFill>
                  <a:ea typeface="Arial Unicode MS" pitchFamily="34" charset="-128"/>
                  <a:cs typeface="Arial Unicode MS" pitchFamily="34" charset="-128"/>
                </a:rPr>
                <a:t>monitor</a:t>
              </a:r>
              <a:r>
                <a:rPr lang="de-DE" dirty="0" smtClean="0">
                  <a:solidFill>
                    <a:schemeClr val="accent2"/>
                  </a:solidFill>
                  <a:ea typeface="Arial Unicode MS" pitchFamily="34" charset="-128"/>
                  <a:cs typeface="Arial Unicode MS" pitchFamily="34" charset="-128"/>
                </a:rPr>
                <a:t> </a:t>
              </a:r>
              <a:r>
                <a:rPr lang="de-DE" dirty="0" err="1" smtClean="0">
                  <a:solidFill>
                    <a:schemeClr val="accent2"/>
                  </a:solidFill>
                  <a:ea typeface="Arial Unicode MS" pitchFamily="34" charset="-128"/>
                  <a:cs typeface="Arial Unicode MS" pitchFamily="34" charset="-128"/>
                </a:rPr>
                <a:t>suffers</a:t>
              </a:r>
              <a:r>
                <a:rPr lang="de-DE" dirty="0" smtClean="0">
                  <a:solidFill>
                    <a:schemeClr val="accent2"/>
                  </a:solidFill>
                  <a:ea typeface="Arial Unicode MS" pitchFamily="34" charset="-128"/>
                  <a:cs typeface="Arial Unicode MS" pitchFamily="34" charset="-128"/>
                </a:rPr>
                <a:t> </a:t>
              </a:r>
              <a:r>
                <a:rPr lang="de-DE" dirty="0" err="1" smtClean="0">
                  <a:solidFill>
                    <a:schemeClr val="accent2"/>
                  </a:solidFill>
                  <a:ea typeface="Arial Unicode MS" pitchFamily="34" charset="-128"/>
                  <a:cs typeface="Arial Unicode MS" pitchFamily="34" charset="-128"/>
                </a:rPr>
                <a:t>from</a:t>
              </a:r>
              <a:r>
                <a:rPr lang="de-DE" dirty="0" smtClean="0">
                  <a:solidFill>
                    <a:schemeClr val="accent2"/>
                  </a:solidFill>
                  <a:ea typeface="Arial Unicode MS" pitchFamily="34" charset="-128"/>
                  <a:cs typeface="Arial Unicode MS" pitchFamily="34" charset="-128"/>
                </a:rPr>
                <a:t> </a:t>
              </a:r>
              <a:r>
                <a:rPr lang="de-DE" dirty="0" err="1" smtClean="0">
                  <a:solidFill>
                    <a:schemeClr val="accent2"/>
                  </a:solidFill>
                  <a:ea typeface="Arial Unicode MS" pitchFamily="34" charset="-128"/>
                  <a:cs typeface="Arial Unicode MS" pitchFamily="34" charset="-128"/>
                </a:rPr>
                <a:t>dirty</a:t>
              </a:r>
              <a:r>
                <a:rPr lang="de-DE" dirty="0" smtClean="0">
                  <a:solidFill>
                    <a:schemeClr val="accent2"/>
                  </a:solidFill>
                  <a:ea typeface="Arial Unicode MS" pitchFamily="34" charset="-128"/>
                  <a:cs typeface="Arial Unicode MS" pitchFamily="34" charset="-128"/>
                </a:rPr>
                <a:t> </a:t>
              </a:r>
              <a:r>
                <a:rPr lang="de-DE" dirty="0" err="1" smtClean="0">
                  <a:solidFill>
                    <a:schemeClr val="accent2"/>
                  </a:solidFill>
                  <a:ea typeface="Arial Unicode MS" pitchFamily="34" charset="-128"/>
                  <a:cs typeface="Arial Unicode MS" pitchFamily="34" charset="-128"/>
                </a:rPr>
                <a:t>surrounding</a:t>
              </a:r>
              <a:endParaRPr lang="de-DE" dirty="0" smtClean="0">
                <a:solidFill>
                  <a:schemeClr val="accent2"/>
                </a:solidFill>
                <a:ea typeface="Arial Unicode MS" pitchFamily="34" charset="-128"/>
                <a:cs typeface="Arial Unicode MS" pitchFamily="34" charset="-128"/>
              </a:endParaRPr>
            </a:p>
            <a:p>
              <a:pPr eaLnBrk="1" hangingPunct="1"/>
              <a:r>
                <a:rPr lang="de-DE" dirty="0" smtClean="0">
                  <a:solidFill>
                    <a:schemeClr val="tx1"/>
                  </a:solidFill>
                  <a:ea typeface="Arial Unicode MS" pitchFamily="34" charset="-128"/>
                  <a:cs typeface="Arial Unicode MS" pitchFamily="34" charset="-128"/>
                </a:rPr>
                <a:t>      →  so </a:t>
              </a:r>
              <a:r>
                <a:rPr lang="de-DE" dirty="0" err="1" smtClean="0">
                  <a:solidFill>
                    <a:schemeClr val="tx1"/>
                  </a:solidFill>
                  <a:ea typeface="Arial Unicode MS" pitchFamily="34" charset="-128"/>
                  <a:cs typeface="Arial Unicode MS" pitchFamily="34" charset="-128"/>
                </a:rPr>
                <a:t>far</a:t>
              </a:r>
              <a:r>
                <a:rPr lang="de-DE" dirty="0" smtClean="0">
                  <a:solidFill>
                    <a:schemeClr val="tx1"/>
                  </a:solidFill>
                  <a:ea typeface="Arial Unicode MS" pitchFamily="34" charset="-128"/>
                  <a:cs typeface="Arial Unicode MS" pitchFamily="34" charset="-128"/>
                </a:rPr>
                <a:t> </a:t>
              </a:r>
              <a:r>
                <a:rPr lang="de-DE" dirty="0" err="1" smtClean="0">
                  <a:solidFill>
                    <a:schemeClr val="tx1"/>
                  </a:solidFill>
                  <a:ea typeface="Arial Unicode MS" pitchFamily="34" charset="-128"/>
                  <a:cs typeface="Arial Unicode MS" pitchFamily="34" charset="-128"/>
                </a:rPr>
                <a:t>only</a:t>
              </a:r>
              <a:r>
                <a:rPr lang="de-DE" dirty="0" smtClean="0">
                  <a:solidFill>
                    <a:schemeClr val="tx1"/>
                  </a:solidFill>
                  <a:ea typeface="Arial Unicode MS" pitchFamily="34" charset="-128"/>
                  <a:cs typeface="Arial Unicode MS" pitchFamily="34" charset="-128"/>
                </a:rPr>
                <a:t> qualitative </a:t>
              </a:r>
              <a:r>
                <a:rPr lang="de-DE" dirty="0" err="1" smtClean="0">
                  <a:solidFill>
                    <a:schemeClr val="tx1"/>
                  </a:solidFill>
                  <a:ea typeface="Arial Unicode MS" pitchFamily="34" charset="-128"/>
                  <a:cs typeface="Arial Unicode MS" pitchFamily="34" charset="-128"/>
                </a:rPr>
                <a:t>measurements</a:t>
              </a:r>
              <a:r>
                <a:rPr lang="de-DE" dirty="0" smtClean="0">
                  <a:solidFill>
                    <a:schemeClr val="tx1"/>
                  </a:solidFill>
                  <a:ea typeface="Arial Unicode MS" pitchFamily="34" charset="-128"/>
                  <a:cs typeface="Arial Unicode MS" pitchFamily="34" charset="-128"/>
                </a:rPr>
                <a:t> </a:t>
              </a:r>
              <a:r>
                <a:rPr lang="de-DE" dirty="0" err="1" smtClean="0">
                  <a:solidFill>
                    <a:schemeClr val="tx1"/>
                  </a:solidFill>
                  <a:ea typeface="Arial Unicode MS" pitchFamily="34" charset="-128"/>
                  <a:cs typeface="Arial Unicode MS" pitchFamily="34" charset="-128"/>
                </a:rPr>
                <a:t>of</a:t>
              </a:r>
              <a:r>
                <a:rPr lang="de-DE" dirty="0" smtClean="0">
                  <a:solidFill>
                    <a:schemeClr val="tx1"/>
                  </a:solidFill>
                  <a:ea typeface="Arial Unicode MS" pitchFamily="34" charset="-128"/>
                  <a:cs typeface="Arial Unicode MS" pitchFamily="34" charset="-128"/>
                </a:rPr>
                <a:t> </a:t>
              </a:r>
              <a:r>
                <a:rPr lang="de-DE" dirty="0" err="1">
                  <a:solidFill>
                    <a:schemeClr val="tx1"/>
                  </a:solidFill>
                  <a:ea typeface="Arial Unicode MS" pitchFamily="34" charset="-128"/>
                  <a:cs typeface="Arial Unicode MS" pitchFamily="34" charset="-128"/>
                </a:rPr>
                <a:t>b</a:t>
              </a:r>
              <a:r>
                <a:rPr lang="de-DE" dirty="0" err="1" smtClean="0">
                  <a:solidFill>
                    <a:schemeClr val="tx1"/>
                  </a:solidFill>
                  <a:ea typeface="Arial Unicode MS" pitchFamily="34" charset="-128"/>
                  <a:cs typeface="Arial Unicode MS" pitchFamily="34" charset="-128"/>
                </a:rPr>
                <a:t>unch</a:t>
              </a:r>
              <a:r>
                <a:rPr lang="de-DE" dirty="0" smtClean="0">
                  <a:solidFill>
                    <a:schemeClr val="tx1"/>
                  </a:solidFill>
                  <a:ea typeface="Arial Unicode MS" pitchFamily="34" charset="-128"/>
                  <a:cs typeface="Arial Unicode MS" pitchFamily="34" charset="-128"/>
                </a:rPr>
                <a:t> </a:t>
              </a:r>
              <a:r>
                <a:rPr lang="de-DE" dirty="0" err="1" smtClean="0">
                  <a:solidFill>
                    <a:schemeClr val="tx1"/>
                  </a:solidFill>
                  <a:ea typeface="Arial Unicode MS" pitchFamily="34" charset="-128"/>
                  <a:cs typeface="Arial Unicode MS" pitchFamily="34" charset="-128"/>
                </a:rPr>
                <a:t>purity</a:t>
              </a:r>
              <a:r>
                <a:rPr lang="de-DE" dirty="0" smtClean="0">
                  <a:solidFill>
                    <a:schemeClr val="tx1"/>
                  </a:solidFill>
                  <a:ea typeface="Arial Unicode MS" pitchFamily="34" charset="-128"/>
                  <a:cs typeface="Arial Unicode MS" pitchFamily="34" charset="-128"/>
                </a:rPr>
                <a:t> </a:t>
              </a:r>
              <a:r>
                <a:rPr lang="de-DE" dirty="0" err="1" smtClean="0">
                  <a:solidFill>
                    <a:schemeClr val="tx1"/>
                  </a:solidFill>
                  <a:ea typeface="Arial Unicode MS" pitchFamily="34" charset="-128"/>
                  <a:cs typeface="Arial Unicode MS" pitchFamily="34" charset="-128"/>
                </a:rPr>
                <a:t>level</a:t>
              </a:r>
              <a:endParaRPr lang="de-DE" dirty="0" smtClean="0">
                <a:solidFill>
                  <a:schemeClr val="tx1"/>
                </a:solidFill>
                <a:ea typeface="Arial Unicode MS" pitchFamily="34" charset="-128"/>
                <a:cs typeface="Arial Unicode MS" pitchFamily="34" charset="-128"/>
              </a:endParaRPr>
            </a:p>
          </p:txBody>
        </p:sp>
      </p:grpSp>
      <p:grpSp>
        <p:nvGrpSpPr>
          <p:cNvPr id="41" name="Group 40"/>
          <p:cNvGrpSpPr/>
          <p:nvPr/>
        </p:nvGrpSpPr>
        <p:grpSpPr>
          <a:xfrm>
            <a:off x="5861362" y="5949280"/>
            <a:ext cx="2671078" cy="307777"/>
            <a:chOff x="899062" y="6073551"/>
            <a:chExt cx="2671078" cy="307777"/>
          </a:xfrm>
        </p:grpSpPr>
        <p:sp>
          <p:nvSpPr>
            <p:cNvPr id="42" name="Text Box 16"/>
            <p:cNvSpPr txBox="1">
              <a:spLocks noChangeArrowheads="1"/>
            </p:cNvSpPr>
            <p:nvPr/>
          </p:nvSpPr>
          <p:spPr bwMode="auto">
            <a:xfrm>
              <a:off x="1475265" y="6073551"/>
              <a:ext cx="2094875" cy="30777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140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defRPr>
              </a:lvl1pPr>
              <a:lvl2pPr marL="742950" indent="-285750" eaLnBrk="0" hangingPunct="0">
                <a:defRPr sz="140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defRPr>
              </a:lvl2pPr>
              <a:lvl3pPr marL="1143000" indent="-228600" eaLnBrk="0" hangingPunct="0">
                <a:defRPr sz="140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defRPr>
              </a:lvl3pPr>
              <a:lvl4pPr marL="1600200" indent="-228600" eaLnBrk="0" hangingPunct="0">
                <a:defRPr sz="140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defRPr>
              </a:lvl4pPr>
              <a:lvl5pPr marL="2057400" indent="-228600" eaLnBrk="0" hangingPunct="0">
                <a:defRPr sz="140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defRPr>
              </a:lvl5pPr>
              <a:lvl6pPr marL="25146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140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defRPr>
              </a:lvl6pPr>
              <a:lvl7pPr marL="29718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140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defRPr>
              </a:lvl7pPr>
              <a:lvl8pPr marL="34290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140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defRPr>
              </a:lvl8pPr>
              <a:lvl9pPr marL="38862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140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defRPr>
              </a:lvl9pPr>
            </a:lstStyle>
            <a:p>
              <a:pPr eaLnBrk="1" hangingPunct="1"/>
              <a:r>
                <a:rPr lang="de-DE" dirty="0" err="1">
                  <a:solidFill>
                    <a:schemeClr val="accent2"/>
                  </a:solidFill>
                </a:rPr>
                <a:t>o</a:t>
              </a:r>
              <a:r>
                <a:rPr lang="de-DE" dirty="0" err="1" smtClean="0">
                  <a:solidFill>
                    <a:schemeClr val="accent2"/>
                  </a:solidFill>
                </a:rPr>
                <a:t>ptimization</a:t>
              </a:r>
              <a:r>
                <a:rPr lang="de-DE" dirty="0" smtClean="0">
                  <a:solidFill>
                    <a:schemeClr val="accent2"/>
                  </a:solidFill>
                </a:rPr>
                <a:t> still </a:t>
              </a:r>
              <a:r>
                <a:rPr lang="de-DE" dirty="0" err="1" smtClean="0">
                  <a:solidFill>
                    <a:schemeClr val="accent2"/>
                  </a:solidFill>
                </a:rPr>
                <a:t>ongoing</a:t>
              </a:r>
              <a:endParaRPr lang="de-DE" dirty="0">
                <a:solidFill>
                  <a:schemeClr val="accent2"/>
                </a:solidFill>
              </a:endParaRPr>
            </a:p>
          </p:txBody>
        </p:sp>
        <p:sp>
          <p:nvSpPr>
            <p:cNvPr id="43" name="AutoShape 23"/>
            <p:cNvSpPr>
              <a:spLocks noChangeArrowheads="1"/>
            </p:cNvSpPr>
            <p:nvPr/>
          </p:nvSpPr>
          <p:spPr bwMode="auto">
            <a:xfrm flipH="1">
              <a:off x="899062" y="6123493"/>
              <a:ext cx="412873" cy="215954"/>
            </a:xfrm>
            <a:prstGeom prst="leftArrow">
              <a:avLst>
                <a:gd name="adj1" fmla="val 50000"/>
                <a:gd name="adj2" fmla="val 47796"/>
              </a:avLst>
            </a:prstGeom>
            <a:solidFill>
              <a:schemeClr val="accent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de-DE">
                <a:solidFill>
                  <a:schemeClr val="accent2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10743824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Line 2"/>
          <p:cNvSpPr>
            <a:spLocks noChangeShapeType="1"/>
          </p:cNvSpPr>
          <p:nvPr/>
        </p:nvSpPr>
        <p:spPr bwMode="auto">
          <a:xfrm>
            <a:off x="323850" y="765175"/>
            <a:ext cx="8496300" cy="0"/>
          </a:xfrm>
          <a:prstGeom prst="line">
            <a:avLst/>
          </a:prstGeom>
          <a:noFill/>
          <a:ln w="38100" cmpd="dbl">
            <a:solidFill>
              <a:srgbClr val="00589C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13315" name="Line 3"/>
          <p:cNvSpPr>
            <a:spLocks noChangeShapeType="1"/>
          </p:cNvSpPr>
          <p:nvPr/>
        </p:nvSpPr>
        <p:spPr bwMode="auto">
          <a:xfrm>
            <a:off x="323850" y="6524625"/>
            <a:ext cx="8496300" cy="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13316" name="Text Box 4"/>
          <p:cNvSpPr txBox="1">
            <a:spLocks noChangeArrowheads="1"/>
          </p:cNvSpPr>
          <p:nvPr/>
        </p:nvSpPr>
        <p:spPr bwMode="auto">
          <a:xfrm>
            <a:off x="250825" y="6545263"/>
            <a:ext cx="1800225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 eaLnBrk="0" hangingPunct="0"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 eaLnBrk="0" hangingPunct="0"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 eaLnBrk="0" hangingPunct="0"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 eaLnBrk="0" hangingPunct="0"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eaLnBrk="1" hangingPunct="1"/>
            <a:r>
              <a:rPr lang="de-DE" sz="1200">
                <a:solidFill>
                  <a:schemeClr val="bg2"/>
                </a:solidFill>
              </a:rPr>
              <a:t>Gero Kube, DESY / MDI</a:t>
            </a:r>
            <a:endParaRPr lang="en-GB" sz="1200">
              <a:solidFill>
                <a:schemeClr val="bg2"/>
              </a:solidFill>
            </a:endParaRPr>
          </a:p>
        </p:txBody>
      </p:sp>
      <p:sp>
        <p:nvSpPr>
          <p:cNvPr id="13317" name="Rectangle 5"/>
          <p:cNvSpPr>
            <a:spLocks noGrp="1" noChangeArrowheads="1"/>
          </p:cNvSpPr>
          <p:nvPr>
            <p:ph type="title"/>
          </p:nvPr>
        </p:nvSpPr>
        <p:spPr>
          <a:xfrm>
            <a:off x="395288" y="188913"/>
            <a:ext cx="7200900" cy="647700"/>
          </a:xfrm>
          <a:noFill/>
        </p:spPr>
        <p:txBody>
          <a:bodyPr/>
          <a:lstStyle/>
          <a:p>
            <a:pPr algn="l" eaLnBrk="1" hangingPunct="1"/>
            <a:r>
              <a:rPr lang="de-DE" sz="3200" dirty="0" smtClean="0">
                <a:solidFill>
                  <a:srgbClr val="003E6E"/>
                </a:solidFill>
                <a:latin typeface="Comic Sans MS" pitchFamily="66" charset="0"/>
              </a:rPr>
              <a:t>Summary </a:t>
            </a:r>
            <a:r>
              <a:rPr lang="de-DE" sz="3200" dirty="0" err="1" smtClean="0">
                <a:solidFill>
                  <a:srgbClr val="003E6E"/>
                </a:solidFill>
                <a:latin typeface="Comic Sans MS" pitchFamily="66" charset="0"/>
              </a:rPr>
              <a:t>and</a:t>
            </a:r>
            <a:r>
              <a:rPr lang="de-DE" sz="3200" dirty="0" smtClean="0">
                <a:solidFill>
                  <a:srgbClr val="003E6E"/>
                </a:solidFill>
                <a:latin typeface="Comic Sans MS" pitchFamily="66" charset="0"/>
              </a:rPr>
              <a:t> Outlook</a:t>
            </a:r>
            <a:endParaRPr lang="en-GB" sz="3200" dirty="0" smtClean="0">
              <a:solidFill>
                <a:srgbClr val="003E6E"/>
              </a:solidFill>
              <a:latin typeface="Comic Sans MS" pitchFamily="66" charset="0"/>
            </a:endParaRPr>
          </a:p>
        </p:txBody>
      </p:sp>
      <p:pic>
        <p:nvPicPr>
          <p:cNvPr id="13318" name="Picture 6" descr="HG_LOGO_S_RGB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40650" y="585788"/>
            <a:ext cx="1008063" cy="395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9" name="Picture 7" descr="DESY-Logo-cyan-RGB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029575" y="115888"/>
            <a:ext cx="563563" cy="563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" name="Text Box 22"/>
          <p:cNvSpPr txBox="1">
            <a:spLocks noChangeArrowheads="1"/>
          </p:cNvSpPr>
          <p:nvPr/>
        </p:nvSpPr>
        <p:spPr bwMode="auto">
          <a:xfrm>
            <a:off x="5148263" y="6524625"/>
            <a:ext cx="3744912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 eaLnBrk="0" hangingPunct="0"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 eaLnBrk="0" hangingPunct="0"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 eaLnBrk="0" hangingPunct="0"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 eaLnBrk="0" hangingPunct="0"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algn="r" eaLnBrk="1" hangingPunct="1"/>
            <a:r>
              <a:rPr lang="de-DE" sz="1200" dirty="0" smtClean="0">
                <a:solidFill>
                  <a:srgbClr val="808080"/>
                </a:solidFill>
              </a:rPr>
              <a:t>DEELS 2014 Workshop @ ESRF, 12.05.2014</a:t>
            </a:r>
            <a:endParaRPr lang="en-GB" sz="1200" dirty="0">
              <a:solidFill>
                <a:srgbClr val="808080"/>
              </a:solidFill>
            </a:endParaRPr>
          </a:p>
        </p:txBody>
      </p:sp>
      <p:grpSp>
        <p:nvGrpSpPr>
          <p:cNvPr id="4" name="Group 3"/>
          <p:cNvGrpSpPr/>
          <p:nvPr/>
        </p:nvGrpSpPr>
        <p:grpSpPr>
          <a:xfrm>
            <a:off x="394419" y="963823"/>
            <a:ext cx="7273925" cy="3862596"/>
            <a:chOff x="250825" y="981075"/>
            <a:chExt cx="7273925" cy="3862596"/>
          </a:xfrm>
        </p:grpSpPr>
        <p:sp>
          <p:nvSpPr>
            <p:cNvPr id="13320" name="Text Box 9"/>
            <p:cNvSpPr txBox="1">
              <a:spLocks noChangeArrowheads="1"/>
            </p:cNvSpPr>
            <p:nvPr/>
          </p:nvSpPr>
          <p:spPr bwMode="auto">
            <a:xfrm>
              <a:off x="250825" y="981075"/>
              <a:ext cx="7273925" cy="386259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140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defRPr>
              </a:lvl1pPr>
              <a:lvl2pPr marL="742950" indent="-285750" eaLnBrk="0" hangingPunct="0">
                <a:defRPr sz="140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defRPr>
              </a:lvl2pPr>
              <a:lvl3pPr marL="1143000" indent="-228600" eaLnBrk="0" hangingPunct="0">
                <a:defRPr sz="140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defRPr>
              </a:lvl3pPr>
              <a:lvl4pPr marL="1600200" indent="-228600" eaLnBrk="0" hangingPunct="0">
                <a:defRPr sz="140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defRPr>
              </a:lvl4pPr>
              <a:lvl5pPr marL="2057400" indent="-228600" eaLnBrk="0" hangingPunct="0">
                <a:defRPr sz="140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defRPr>
              </a:lvl5pPr>
              <a:lvl6pPr marL="25146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140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defRPr>
              </a:lvl6pPr>
              <a:lvl7pPr marL="29718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140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defRPr>
              </a:lvl7pPr>
              <a:lvl8pPr marL="34290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140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defRPr>
              </a:lvl8pPr>
              <a:lvl9pPr marL="38862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140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defRPr>
              </a:lvl9pPr>
            </a:lstStyle>
            <a:p>
              <a:pPr eaLnBrk="1" hangingPunct="1">
                <a:buFontTx/>
                <a:buBlip>
                  <a:blip r:embed="rId4"/>
                </a:buBlip>
              </a:pPr>
              <a:r>
                <a:rPr lang="de-DE" dirty="0">
                  <a:solidFill>
                    <a:srgbClr val="0000FF"/>
                  </a:solidFill>
                </a:rPr>
                <a:t>  </a:t>
              </a:r>
              <a:r>
                <a:rPr lang="de-DE" dirty="0" err="1" smtClean="0">
                  <a:solidFill>
                    <a:srgbClr val="0000FF"/>
                  </a:solidFill>
                </a:rPr>
                <a:t>status</a:t>
              </a:r>
              <a:r>
                <a:rPr lang="de-DE" dirty="0" smtClean="0">
                  <a:solidFill>
                    <a:srgbClr val="0000FF"/>
                  </a:solidFill>
                </a:rPr>
                <a:t> </a:t>
              </a:r>
              <a:r>
                <a:rPr lang="de-DE" dirty="0" err="1" smtClean="0">
                  <a:solidFill>
                    <a:srgbClr val="0000FF"/>
                  </a:solidFill>
                </a:rPr>
                <a:t>of</a:t>
              </a:r>
              <a:r>
                <a:rPr lang="de-DE" dirty="0">
                  <a:solidFill>
                    <a:srgbClr val="0000FF"/>
                  </a:solidFill>
                </a:rPr>
                <a:t> </a:t>
              </a:r>
              <a:r>
                <a:rPr lang="de-DE" dirty="0" smtClean="0">
                  <a:solidFill>
                    <a:srgbClr val="0000FF"/>
                  </a:solidFill>
                </a:rPr>
                <a:t>PETRA III </a:t>
              </a:r>
              <a:r>
                <a:rPr lang="de-DE" dirty="0" err="1" smtClean="0">
                  <a:solidFill>
                    <a:srgbClr val="0000FF"/>
                  </a:solidFill>
                </a:rPr>
                <a:t>and</a:t>
              </a:r>
              <a:r>
                <a:rPr lang="de-DE" dirty="0" smtClean="0">
                  <a:solidFill>
                    <a:srgbClr val="0000FF"/>
                  </a:solidFill>
                </a:rPr>
                <a:t> PETRA III </a:t>
              </a:r>
              <a:r>
                <a:rPr lang="de-DE" dirty="0" err="1" smtClean="0">
                  <a:solidFill>
                    <a:srgbClr val="0000FF"/>
                  </a:solidFill>
                </a:rPr>
                <a:t>extension</a:t>
              </a:r>
              <a:r>
                <a:rPr lang="de-DE" dirty="0" smtClean="0">
                  <a:solidFill>
                    <a:srgbClr val="0000FF"/>
                  </a:solidFill>
                </a:rPr>
                <a:t> </a:t>
              </a:r>
              <a:r>
                <a:rPr lang="de-DE" dirty="0" err="1" smtClean="0">
                  <a:solidFill>
                    <a:srgbClr val="0000FF"/>
                  </a:solidFill>
                </a:rPr>
                <a:t>project</a:t>
              </a:r>
              <a:endParaRPr lang="de-DE" dirty="0" smtClean="0">
                <a:solidFill>
                  <a:srgbClr val="0000FF"/>
                </a:solidFill>
              </a:endParaRPr>
            </a:p>
            <a:p>
              <a:pPr eaLnBrk="1" hangingPunct="1">
                <a:buFontTx/>
                <a:buBlip>
                  <a:blip r:embed="rId4"/>
                </a:buBlip>
              </a:pPr>
              <a:r>
                <a:rPr lang="de-DE" dirty="0">
                  <a:solidFill>
                    <a:srgbClr val="0000FF"/>
                  </a:solidFill>
                </a:rPr>
                <a:t> </a:t>
              </a:r>
              <a:r>
                <a:rPr lang="de-DE" dirty="0" smtClean="0">
                  <a:solidFill>
                    <a:srgbClr val="0000FF"/>
                  </a:solidFill>
                </a:rPr>
                <a:t> </a:t>
              </a:r>
              <a:r>
                <a:rPr lang="de-DE" dirty="0" err="1" smtClean="0">
                  <a:solidFill>
                    <a:srgbClr val="0000FF"/>
                  </a:solidFill>
                </a:rPr>
                <a:t>operation</a:t>
              </a:r>
              <a:r>
                <a:rPr lang="de-DE" dirty="0" smtClean="0">
                  <a:solidFill>
                    <a:srgbClr val="0000FF"/>
                  </a:solidFill>
                </a:rPr>
                <a:t> </a:t>
              </a:r>
              <a:r>
                <a:rPr lang="de-DE" dirty="0" err="1" smtClean="0">
                  <a:solidFill>
                    <a:srgbClr val="0000FF"/>
                  </a:solidFill>
                </a:rPr>
                <a:t>of</a:t>
              </a:r>
              <a:r>
                <a:rPr lang="de-DE" dirty="0" smtClean="0">
                  <a:solidFill>
                    <a:srgbClr val="0000FF"/>
                  </a:solidFill>
                </a:rPr>
                <a:t> PETRA III </a:t>
              </a:r>
              <a:r>
                <a:rPr lang="de-DE" dirty="0" err="1" smtClean="0">
                  <a:solidFill>
                    <a:srgbClr val="0000FF"/>
                  </a:solidFill>
                </a:rPr>
                <a:t>diagnostics</a:t>
              </a:r>
              <a:r>
                <a:rPr lang="de-DE" dirty="0" smtClean="0">
                  <a:solidFill>
                    <a:srgbClr val="0000FF"/>
                  </a:solidFill>
                </a:rPr>
                <a:t> in </a:t>
              </a:r>
              <a:r>
                <a:rPr lang="de-DE" dirty="0" err="1" smtClean="0">
                  <a:solidFill>
                    <a:srgbClr val="0000FF"/>
                  </a:solidFill>
                </a:rPr>
                <a:t>general</a:t>
              </a:r>
              <a:r>
                <a:rPr lang="de-DE" dirty="0" smtClean="0">
                  <a:solidFill>
                    <a:srgbClr val="0000FF"/>
                  </a:solidFill>
                </a:rPr>
                <a:t> </a:t>
              </a:r>
              <a:r>
                <a:rPr lang="de-DE" dirty="0" err="1" smtClean="0">
                  <a:solidFill>
                    <a:srgbClr val="0000FF"/>
                  </a:solidFill>
                </a:rPr>
                <a:t>stable</a:t>
              </a:r>
              <a:r>
                <a:rPr lang="de-DE" dirty="0" smtClean="0">
                  <a:solidFill>
                    <a:srgbClr val="0000FF"/>
                  </a:solidFill>
                </a:rPr>
                <a:t> </a:t>
              </a:r>
              <a:r>
                <a:rPr lang="de-DE" dirty="0" err="1" smtClean="0">
                  <a:solidFill>
                    <a:srgbClr val="0000FF"/>
                  </a:solidFill>
                </a:rPr>
                <a:t>and</a:t>
              </a:r>
              <a:r>
                <a:rPr lang="de-DE" dirty="0" smtClean="0">
                  <a:solidFill>
                    <a:srgbClr val="0000FF"/>
                  </a:solidFill>
                </a:rPr>
                <a:t> </a:t>
              </a:r>
              <a:r>
                <a:rPr lang="de-DE" dirty="0" err="1" smtClean="0">
                  <a:solidFill>
                    <a:srgbClr val="0000FF"/>
                  </a:solidFill>
                </a:rPr>
                <a:t>reliable</a:t>
              </a:r>
              <a:endParaRPr lang="de-DE" dirty="0" smtClean="0">
                <a:solidFill>
                  <a:srgbClr val="0000FF"/>
                </a:solidFill>
              </a:endParaRPr>
            </a:p>
            <a:p>
              <a:pPr eaLnBrk="1" hangingPunct="1"/>
              <a:endParaRPr lang="de-DE" dirty="0">
                <a:solidFill>
                  <a:srgbClr val="0000FF"/>
                </a:solidFill>
              </a:endParaRPr>
            </a:p>
            <a:p>
              <a:pPr eaLnBrk="1" hangingPunct="1"/>
              <a:endParaRPr lang="de-DE" dirty="0" smtClean="0">
                <a:solidFill>
                  <a:srgbClr val="0000FF"/>
                </a:solidFill>
              </a:endParaRPr>
            </a:p>
            <a:p>
              <a:pPr eaLnBrk="1" hangingPunct="1"/>
              <a:r>
                <a:rPr lang="de-DE" dirty="0" smtClean="0">
                  <a:solidFill>
                    <a:srgbClr val="0000FF"/>
                  </a:solidFill>
                </a:rPr>
                <a:t>     </a:t>
              </a:r>
            </a:p>
            <a:p>
              <a:pPr eaLnBrk="1" hangingPunct="1">
                <a:buFontTx/>
                <a:buBlip>
                  <a:blip r:embed="rId4"/>
                </a:buBlip>
              </a:pPr>
              <a:r>
                <a:rPr lang="de-DE" dirty="0">
                  <a:solidFill>
                    <a:srgbClr val="0000FF"/>
                  </a:solidFill>
                </a:rPr>
                <a:t> </a:t>
              </a:r>
              <a:r>
                <a:rPr lang="de-DE" dirty="0" smtClean="0">
                  <a:solidFill>
                    <a:srgbClr val="0000FF"/>
                  </a:solidFill>
                </a:rPr>
                <a:t> </a:t>
              </a:r>
              <a:r>
                <a:rPr lang="de-DE" dirty="0" err="1" smtClean="0">
                  <a:solidFill>
                    <a:srgbClr val="0000FF"/>
                  </a:solidFill>
                </a:rPr>
                <a:t>for</a:t>
              </a:r>
              <a:r>
                <a:rPr lang="de-DE" dirty="0" smtClean="0">
                  <a:solidFill>
                    <a:srgbClr val="0000FF"/>
                  </a:solidFill>
                </a:rPr>
                <a:t> </a:t>
              </a:r>
              <a:r>
                <a:rPr lang="de-DE" dirty="0" err="1" smtClean="0">
                  <a:solidFill>
                    <a:srgbClr val="0000FF"/>
                  </a:solidFill>
                </a:rPr>
                <a:t>some</a:t>
              </a:r>
              <a:r>
                <a:rPr lang="de-DE" dirty="0" smtClean="0">
                  <a:solidFill>
                    <a:srgbClr val="0000FF"/>
                  </a:solidFill>
                </a:rPr>
                <a:t> </a:t>
              </a:r>
              <a:r>
                <a:rPr lang="de-DE" dirty="0" err="1" smtClean="0">
                  <a:solidFill>
                    <a:srgbClr val="0000FF"/>
                  </a:solidFill>
                </a:rPr>
                <a:t>tasks</a:t>
              </a:r>
              <a:r>
                <a:rPr lang="de-DE" dirty="0" smtClean="0">
                  <a:solidFill>
                    <a:srgbClr val="0000FF"/>
                  </a:solidFill>
                </a:rPr>
                <a:t> </a:t>
              </a:r>
              <a:r>
                <a:rPr lang="de-DE" dirty="0" err="1" smtClean="0">
                  <a:solidFill>
                    <a:srgbClr val="0000FF"/>
                  </a:solidFill>
                </a:rPr>
                <a:t>work-arounds</a:t>
              </a:r>
              <a:r>
                <a:rPr lang="de-DE" dirty="0" smtClean="0">
                  <a:solidFill>
                    <a:srgbClr val="0000FF"/>
                  </a:solidFill>
                </a:rPr>
                <a:t> </a:t>
              </a:r>
              <a:r>
                <a:rPr lang="de-DE" dirty="0" err="1" smtClean="0">
                  <a:solidFill>
                    <a:srgbClr val="0000FF"/>
                  </a:solidFill>
                </a:rPr>
                <a:t>required</a:t>
              </a:r>
              <a:endParaRPr lang="de-DE" dirty="0" smtClean="0">
                <a:solidFill>
                  <a:srgbClr val="0000FF"/>
                </a:solidFill>
              </a:endParaRPr>
            </a:p>
            <a:p>
              <a:pPr eaLnBrk="1" hangingPunct="1"/>
              <a:endParaRPr lang="de-DE" dirty="0" smtClean="0">
                <a:solidFill>
                  <a:srgbClr val="0000FF"/>
                </a:solidFill>
              </a:endParaRPr>
            </a:p>
            <a:p>
              <a:pPr eaLnBrk="1" hangingPunct="1">
                <a:buFontTx/>
                <a:buBlip>
                  <a:blip r:embed="rId4"/>
                </a:buBlip>
              </a:pPr>
              <a:r>
                <a:rPr lang="de-DE" dirty="0">
                  <a:solidFill>
                    <a:srgbClr val="0000FF"/>
                  </a:solidFill>
                </a:rPr>
                <a:t> </a:t>
              </a:r>
              <a:r>
                <a:rPr lang="de-DE" dirty="0" smtClean="0">
                  <a:solidFill>
                    <a:srgbClr val="0000FF"/>
                  </a:solidFill>
                </a:rPr>
                <a:t> </a:t>
              </a:r>
              <a:r>
                <a:rPr lang="de-DE" dirty="0" err="1" smtClean="0">
                  <a:solidFill>
                    <a:srgbClr val="0000FF"/>
                  </a:solidFill>
                </a:rPr>
                <a:t>diagnostics</a:t>
              </a:r>
              <a:r>
                <a:rPr lang="de-DE" dirty="0" smtClean="0">
                  <a:solidFill>
                    <a:srgbClr val="0000FF"/>
                  </a:solidFill>
                </a:rPr>
                <a:t> </a:t>
              </a:r>
              <a:r>
                <a:rPr lang="de-DE" dirty="0" err="1" smtClean="0">
                  <a:solidFill>
                    <a:srgbClr val="0000FF"/>
                  </a:solidFill>
                </a:rPr>
                <a:t>as</a:t>
              </a:r>
              <a:r>
                <a:rPr lang="de-DE" dirty="0" smtClean="0">
                  <a:solidFill>
                    <a:srgbClr val="0000FF"/>
                  </a:solidFill>
                </a:rPr>
                <a:t> </a:t>
              </a:r>
              <a:r>
                <a:rPr lang="de-DE" dirty="0" err="1" smtClean="0">
                  <a:solidFill>
                    <a:srgbClr val="0000FF"/>
                  </a:solidFill>
                </a:rPr>
                <a:t>planned</a:t>
              </a:r>
              <a:r>
                <a:rPr lang="de-DE" dirty="0" smtClean="0">
                  <a:solidFill>
                    <a:srgbClr val="0000FF"/>
                  </a:solidFill>
                </a:rPr>
                <a:t> in PETRA design </a:t>
              </a:r>
              <a:r>
                <a:rPr lang="de-DE" dirty="0" err="1" smtClean="0">
                  <a:solidFill>
                    <a:srgbClr val="0000FF"/>
                  </a:solidFill>
                </a:rPr>
                <a:t>report</a:t>
              </a:r>
              <a:r>
                <a:rPr lang="de-DE" dirty="0" smtClean="0">
                  <a:solidFill>
                    <a:srgbClr val="0000FF"/>
                  </a:solidFill>
                </a:rPr>
                <a:t> was not </a:t>
              </a:r>
              <a:r>
                <a:rPr lang="de-DE" dirty="0" err="1" smtClean="0">
                  <a:solidFill>
                    <a:srgbClr val="0000FF"/>
                  </a:solidFill>
                </a:rPr>
                <a:t>sufficient</a:t>
              </a:r>
              <a:endParaRPr lang="de-DE" dirty="0" smtClean="0">
                <a:solidFill>
                  <a:srgbClr val="0000FF"/>
                </a:solidFill>
              </a:endParaRPr>
            </a:p>
            <a:p>
              <a:pPr eaLnBrk="1" hangingPunct="1">
                <a:buFontTx/>
                <a:buBlip>
                  <a:blip r:embed="rId4"/>
                </a:buBlip>
              </a:pPr>
              <a:endParaRPr lang="de-DE" dirty="0">
                <a:solidFill>
                  <a:srgbClr val="0000FF"/>
                </a:solidFill>
              </a:endParaRPr>
            </a:p>
            <a:p>
              <a:pPr eaLnBrk="1" hangingPunct="1">
                <a:buFontTx/>
                <a:buBlip>
                  <a:blip r:embed="rId4"/>
                </a:buBlip>
              </a:pPr>
              <a:endParaRPr lang="de-DE" dirty="0" smtClean="0">
                <a:solidFill>
                  <a:srgbClr val="0000FF"/>
                </a:solidFill>
              </a:endParaRPr>
            </a:p>
            <a:p>
              <a:pPr eaLnBrk="1" hangingPunct="1"/>
              <a:endParaRPr lang="de-DE" dirty="0" smtClean="0">
                <a:solidFill>
                  <a:srgbClr val="0000FF"/>
                </a:solidFill>
              </a:endParaRPr>
            </a:p>
            <a:p>
              <a:pPr eaLnBrk="1" hangingPunct="1">
                <a:buFontTx/>
                <a:buBlip>
                  <a:blip r:embed="rId4"/>
                </a:buBlip>
              </a:pPr>
              <a:r>
                <a:rPr lang="de-DE" dirty="0">
                  <a:solidFill>
                    <a:srgbClr val="0000FF"/>
                  </a:solidFill>
                </a:rPr>
                <a:t> </a:t>
              </a:r>
              <a:r>
                <a:rPr lang="de-DE" dirty="0" smtClean="0">
                  <a:solidFill>
                    <a:srgbClr val="0000FF"/>
                  </a:solidFill>
                </a:rPr>
                <a:t> </a:t>
              </a:r>
              <a:r>
                <a:rPr lang="de-DE" dirty="0" err="1" smtClean="0">
                  <a:solidFill>
                    <a:srgbClr val="0000FF"/>
                  </a:solidFill>
                </a:rPr>
                <a:t>commissioning</a:t>
              </a:r>
              <a:r>
                <a:rPr lang="de-DE" dirty="0" smtClean="0">
                  <a:solidFill>
                    <a:srgbClr val="0000FF"/>
                  </a:solidFill>
                </a:rPr>
                <a:t> </a:t>
              </a:r>
              <a:r>
                <a:rPr lang="de-DE" dirty="0" err="1" smtClean="0">
                  <a:solidFill>
                    <a:srgbClr val="0000FF"/>
                  </a:solidFill>
                </a:rPr>
                <a:t>of</a:t>
              </a:r>
              <a:r>
                <a:rPr lang="de-DE" dirty="0" smtClean="0">
                  <a:solidFill>
                    <a:srgbClr val="0000FF"/>
                  </a:solidFill>
                </a:rPr>
                <a:t> P3X </a:t>
              </a:r>
              <a:r>
                <a:rPr lang="de-DE" dirty="0" err="1" smtClean="0">
                  <a:solidFill>
                    <a:srgbClr val="0000FF"/>
                  </a:solidFill>
                </a:rPr>
                <a:t>with</a:t>
              </a:r>
              <a:r>
                <a:rPr lang="de-DE" dirty="0" smtClean="0">
                  <a:solidFill>
                    <a:srgbClr val="0000FF"/>
                  </a:solidFill>
                </a:rPr>
                <a:t> additional </a:t>
              </a:r>
              <a:r>
                <a:rPr lang="de-DE" dirty="0" err="1" smtClean="0">
                  <a:solidFill>
                    <a:srgbClr val="0000FF"/>
                  </a:solidFill>
                </a:rPr>
                <a:t>and</a:t>
              </a:r>
              <a:r>
                <a:rPr lang="de-DE" dirty="0" smtClean="0">
                  <a:solidFill>
                    <a:srgbClr val="0000FF"/>
                  </a:solidFill>
                </a:rPr>
                <a:t> </a:t>
              </a:r>
              <a:r>
                <a:rPr lang="de-DE" dirty="0" err="1" smtClean="0">
                  <a:solidFill>
                    <a:srgbClr val="0000FF"/>
                  </a:solidFill>
                </a:rPr>
                <a:t>improved</a:t>
              </a:r>
              <a:r>
                <a:rPr lang="de-DE" dirty="0" smtClean="0">
                  <a:solidFill>
                    <a:srgbClr val="0000FF"/>
                  </a:solidFill>
                </a:rPr>
                <a:t> </a:t>
              </a:r>
              <a:r>
                <a:rPr lang="de-DE" dirty="0" err="1" smtClean="0">
                  <a:solidFill>
                    <a:srgbClr val="0000FF"/>
                  </a:solidFill>
                </a:rPr>
                <a:t>diagnostics</a:t>
              </a:r>
              <a:r>
                <a:rPr lang="de-DE" dirty="0" smtClean="0">
                  <a:solidFill>
                    <a:srgbClr val="0000FF"/>
                  </a:solidFill>
                </a:rPr>
                <a:t> </a:t>
              </a:r>
              <a:r>
                <a:rPr lang="de-DE" dirty="0" err="1" smtClean="0">
                  <a:solidFill>
                    <a:srgbClr val="0000FF"/>
                  </a:solidFill>
                </a:rPr>
                <a:t>is</a:t>
              </a:r>
              <a:r>
                <a:rPr lang="de-DE" dirty="0" smtClean="0">
                  <a:solidFill>
                    <a:srgbClr val="0000FF"/>
                  </a:solidFill>
                </a:rPr>
                <a:t> </a:t>
              </a:r>
              <a:r>
                <a:rPr lang="de-DE" dirty="0" err="1" smtClean="0">
                  <a:solidFill>
                    <a:srgbClr val="0000FF"/>
                  </a:solidFill>
                </a:rPr>
                <a:t>waiting</a:t>
              </a:r>
              <a:endParaRPr lang="de-DE" dirty="0" smtClean="0">
                <a:solidFill>
                  <a:srgbClr val="0000FF"/>
                </a:solidFill>
              </a:endParaRPr>
            </a:p>
          </p:txBody>
        </p:sp>
        <p:sp>
          <p:nvSpPr>
            <p:cNvPr id="21" name="Text Box 12"/>
            <p:cNvSpPr txBox="1">
              <a:spLocks noChangeArrowheads="1"/>
            </p:cNvSpPr>
            <p:nvPr/>
          </p:nvSpPr>
          <p:spPr bwMode="auto">
            <a:xfrm>
              <a:off x="467545" y="1613797"/>
              <a:ext cx="5112567" cy="95410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140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defRPr>
              </a:lvl1pPr>
              <a:lvl2pPr marL="742950" indent="-285750" eaLnBrk="0" hangingPunct="0">
                <a:defRPr sz="140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defRPr>
              </a:lvl2pPr>
              <a:lvl3pPr marL="1143000" indent="-228600" eaLnBrk="0" hangingPunct="0">
                <a:defRPr sz="140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defRPr>
              </a:lvl3pPr>
              <a:lvl4pPr marL="1600200" indent="-228600" eaLnBrk="0" hangingPunct="0">
                <a:defRPr sz="140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defRPr>
              </a:lvl4pPr>
              <a:lvl5pPr marL="2057400" indent="-228600" eaLnBrk="0" hangingPunct="0">
                <a:defRPr sz="140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defRPr>
              </a:lvl5pPr>
              <a:lvl6pPr marL="25146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140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defRPr>
              </a:lvl6pPr>
              <a:lvl7pPr marL="29718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140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defRPr>
              </a:lvl7pPr>
              <a:lvl8pPr marL="34290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140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defRPr>
              </a:lvl8pPr>
              <a:lvl9pPr marL="38862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140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defRPr>
              </a:lvl9pPr>
            </a:lstStyle>
            <a:p>
              <a:pPr eaLnBrk="1" hangingPunct="1">
                <a:buFontTx/>
                <a:buBlip>
                  <a:blip r:embed="rId5"/>
                </a:buBlip>
              </a:pPr>
              <a:r>
                <a:rPr lang="de-DE" dirty="0" smtClean="0">
                  <a:solidFill>
                    <a:schemeClr val="accent2"/>
                  </a:solidFill>
                  <a:ea typeface="Arial Unicode MS" pitchFamily="34" charset="-128"/>
                  <a:cs typeface="Arial Unicode MS" pitchFamily="34" charset="-128"/>
                </a:rPr>
                <a:t>  </a:t>
              </a:r>
              <a:r>
                <a:rPr lang="de-DE" dirty="0" err="1" smtClean="0">
                  <a:solidFill>
                    <a:schemeClr val="accent2"/>
                  </a:solidFill>
                  <a:ea typeface="Arial Unicode MS" pitchFamily="34" charset="-128"/>
                  <a:cs typeface="Arial Unicode MS" pitchFamily="34" charset="-128"/>
                </a:rPr>
                <a:t>some</a:t>
              </a:r>
              <a:r>
                <a:rPr lang="de-DE" dirty="0" smtClean="0">
                  <a:solidFill>
                    <a:schemeClr val="accent2"/>
                  </a:solidFill>
                  <a:ea typeface="Arial Unicode MS" pitchFamily="34" charset="-128"/>
                  <a:cs typeface="Arial Unicode MS" pitchFamily="34" charset="-128"/>
                </a:rPr>
                <a:t> </a:t>
              </a:r>
              <a:r>
                <a:rPr lang="de-DE" dirty="0" err="1" smtClean="0">
                  <a:solidFill>
                    <a:schemeClr val="accent2"/>
                  </a:solidFill>
                  <a:ea typeface="Arial Unicode MS" pitchFamily="34" charset="-128"/>
                  <a:cs typeface="Arial Unicode MS" pitchFamily="34" charset="-128"/>
                </a:rPr>
                <a:t>faulty</a:t>
              </a:r>
              <a:r>
                <a:rPr lang="de-DE" dirty="0" smtClean="0">
                  <a:solidFill>
                    <a:schemeClr val="accent2"/>
                  </a:solidFill>
                  <a:ea typeface="Arial Unicode MS" pitchFamily="34" charset="-128"/>
                  <a:cs typeface="Arial Unicode MS" pitchFamily="34" charset="-128"/>
                </a:rPr>
                <a:t> </a:t>
              </a:r>
              <a:r>
                <a:rPr lang="de-DE" dirty="0" err="1" smtClean="0">
                  <a:solidFill>
                    <a:schemeClr val="accent2"/>
                  </a:solidFill>
                  <a:ea typeface="Arial Unicode MS" pitchFamily="34" charset="-128"/>
                  <a:cs typeface="Arial Unicode MS" pitchFamily="34" charset="-128"/>
                </a:rPr>
                <a:t>devices</a:t>
              </a:r>
              <a:endParaRPr lang="de-DE" dirty="0" smtClean="0">
                <a:solidFill>
                  <a:schemeClr val="accent2"/>
                </a:solidFill>
                <a:ea typeface="Arial Unicode MS" pitchFamily="34" charset="-128"/>
                <a:cs typeface="Arial Unicode MS" pitchFamily="34" charset="-128"/>
              </a:endParaRPr>
            </a:p>
            <a:p>
              <a:pPr eaLnBrk="1" hangingPunct="1"/>
              <a:r>
                <a:rPr lang="de-DE" dirty="0" smtClean="0">
                  <a:solidFill>
                    <a:schemeClr val="tx1"/>
                  </a:solidFill>
                  <a:ea typeface="Arial Unicode MS" pitchFamily="34" charset="-128"/>
                  <a:cs typeface="Arial Unicode MS" pitchFamily="34" charset="-128"/>
                </a:rPr>
                <a:t>      →  FCTs</a:t>
              </a:r>
            </a:p>
            <a:p>
              <a:pPr eaLnBrk="1" hangingPunct="1"/>
              <a:r>
                <a:rPr lang="de-DE" dirty="0" smtClean="0">
                  <a:solidFill>
                    <a:schemeClr val="tx1"/>
                  </a:solidFill>
                  <a:ea typeface="Arial Unicode MS" pitchFamily="34" charset="-128"/>
                  <a:cs typeface="Arial Unicode MS" pitchFamily="34" charset="-128"/>
                </a:rPr>
                <a:t>      →  BPMs  (</a:t>
              </a:r>
              <a:r>
                <a:rPr lang="de-DE" dirty="0" err="1" smtClean="0">
                  <a:solidFill>
                    <a:schemeClr val="tx1"/>
                  </a:solidFill>
                  <a:ea typeface="Arial Unicode MS" pitchFamily="34" charset="-128"/>
                  <a:cs typeface="Arial Unicode MS" pitchFamily="34" charset="-128"/>
                </a:rPr>
                <a:t>pickup</a:t>
              </a:r>
              <a:r>
                <a:rPr lang="de-DE" dirty="0" smtClean="0">
                  <a:solidFill>
                    <a:schemeClr val="tx1"/>
                  </a:solidFill>
                  <a:ea typeface="Arial Unicode MS" pitchFamily="34" charset="-128"/>
                  <a:cs typeface="Arial Unicode MS" pitchFamily="34" charset="-128"/>
                </a:rPr>
                <a:t> </a:t>
              </a:r>
              <a:r>
                <a:rPr lang="de-DE" dirty="0" err="1" smtClean="0">
                  <a:solidFill>
                    <a:schemeClr val="tx1"/>
                  </a:solidFill>
                  <a:ea typeface="Arial Unicode MS" pitchFamily="34" charset="-128"/>
                  <a:cs typeface="Arial Unicode MS" pitchFamily="34" charset="-128"/>
                </a:rPr>
                <a:t>and</a:t>
              </a:r>
              <a:r>
                <a:rPr lang="de-DE" dirty="0" smtClean="0">
                  <a:solidFill>
                    <a:schemeClr val="tx1"/>
                  </a:solidFill>
                  <a:ea typeface="Arial Unicode MS" pitchFamily="34" charset="-128"/>
                  <a:cs typeface="Arial Unicode MS" pitchFamily="34" charset="-128"/>
                </a:rPr>
                <a:t> </a:t>
              </a:r>
              <a:r>
                <a:rPr lang="de-DE" dirty="0" err="1" smtClean="0">
                  <a:solidFill>
                    <a:schemeClr val="tx1"/>
                  </a:solidFill>
                  <a:ea typeface="Arial Unicode MS" pitchFamily="34" charset="-128"/>
                  <a:cs typeface="Arial Unicode MS" pitchFamily="34" charset="-128"/>
                </a:rPr>
                <a:t>Liberas</a:t>
              </a:r>
              <a:r>
                <a:rPr lang="de-DE" dirty="0" smtClean="0">
                  <a:solidFill>
                    <a:schemeClr val="tx1"/>
                  </a:solidFill>
                  <a:ea typeface="Arial Unicode MS" pitchFamily="34" charset="-128"/>
                  <a:cs typeface="Arial Unicode MS" pitchFamily="34" charset="-128"/>
                </a:rPr>
                <a:t>)</a:t>
              </a:r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22" name="Text Box 12"/>
            <p:cNvSpPr txBox="1">
              <a:spLocks noChangeArrowheads="1"/>
            </p:cNvSpPr>
            <p:nvPr/>
          </p:nvSpPr>
          <p:spPr bwMode="auto">
            <a:xfrm>
              <a:off x="467544" y="2896066"/>
              <a:ext cx="5112567" cy="30777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140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defRPr>
              </a:lvl1pPr>
              <a:lvl2pPr marL="742950" indent="-285750" eaLnBrk="0" hangingPunct="0">
                <a:defRPr sz="140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defRPr>
              </a:lvl2pPr>
              <a:lvl3pPr marL="1143000" indent="-228600" eaLnBrk="0" hangingPunct="0">
                <a:defRPr sz="140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defRPr>
              </a:lvl3pPr>
              <a:lvl4pPr marL="1600200" indent="-228600" eaLnBrk="0" hangingPunct="0">
                <a:defRPr sz="140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defRPr>
              </a:lvl4pPr>
              <a:lvl5pPr marL="2057400" indent="-228600" eaLnBrk="0" hangingPunct="0">
                <a:defRPr sz="140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defRPr>
              </a:lvl5pPr>
              <a:lvl6pPr marL="25146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140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defRPr>
              </a:lvl6pPr>
              <a:lvl7pPr marL="29718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140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defRPr>
              </a:lvl7pPr>
              <a:lvl8pPr marL="34290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140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defRPr>
              </a:lvl8pPr>
              <a:lvl9pPr marL="38862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140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defRPr>
              </a:lvl9pPr>
            </a:lstStyle>
            <a:p>
              <a:pPr eaLnBrk="1" hangingPunct="1">
                <a:buFontTx/>
                <a:buBlip>
                  <a:blip r:embed="rId5"/>
                </a:buBlip>
              </a:pPr>
              <a:r>
                <a:rPr lang="de-DE" dirty="0" smtClean="0">
                  <a:solidFill>
                    <a:schemeClr val="accent2"/>
                  </a:solidFill>
                  <a:ea typeface="Arial Unicode MS" pitchFamily="34" charset="-128"/>
                  <a:cs typeface="Arial Unicode MS" pitchFamily="34" charset="-128"/>
                </a:rPr>
                <a:t>  </a:t>
              </a:r>
              <a:r>
                <a:rPr lang="de-DE" dirty="0" err="1" smtClean="0">
                  <a:solidFill>
                    <a:schemeClr val="accent2"/>
                  </a:solidFill>
                  <a:ea typeface="Arial Unicode MS" pitchFamily="34" charset="-128"/>
                  <a:cs typeface="Arial Unicode MS" pitchFamily="34" charset="-128"/>
                </a:rPr>
                <a:t>Libera</a:t>
              </a:r>
              <a:r>
                <a:rPr lang="de-DE" dirty="0" smtClean="0">
                  <a:solidFill>
                    <a:schemeClr val="accent2"/>
                  </a:solidFill>
                  <a:ea typeface="Arial Unicode MS" pitchFamily="34" charset="-128"/>
                  <a:cs typeface="Arial Unicode MS" pitchFamily="34" charset="-128"/>
                </a:rPr>
                <a:t> DSC </a:t>
              </a:r>
              <a:r>
                <a:rPr lang="de-DE" dirty="0" err="1">
                  <a:solidFill>
                    <a:schemeClr val="accent2"/>
                  </a:solidFill>
                  <a:ea typeface="Arial Unicode MS" pitchFamily="34" charset="-128"/>
                  <a:cs typeface="Arial Unicode MS" pitchFamily="34" charset="-128"/>
                </a:rPr>
                <a:t>c</a:t>
              </a:r>
              <a:r>
                <a:rPr lang="de-DE" dirty="0" err="1" smtClean="0">
                  <a:solidFill>
                    <a:schemeClr val="accent2"/>
                  </a:solidFill>
                  <a:ea typeface="Arial Unicode MS" pitchFamily="34" charset="-128"/>
                  <a:cs typeface="Arial Unicode MS" pitchFamily="34" charset="-128"/>
                </a:rPr>
                <a:t>oefficients</a:t>
              </a:r>
              <a:endParaRPr lang="de-DE" dirty="0" smtClean="0">
                <a:solidFill>
                  <a:schemeClr val="tx1"/>
                </a:solidFill>
                <a:ea typeface="Arial Unicode MS" pitchFamily="34" charset="-128"/>
                <a:cs typeface="Arial Unicode MS" pitchFamily="34" charset="-128"/>
              </a:endParaRPr>
            </a:p>
          </p:txBody>
        </p:sp>
        <p:sp>
          <p:nvSpPr>
            <p:cNvPr id="23" name="Text Box 12"/>
            <p:cNvSpPr txBox="1">
              <a:spLocks noChangeArrowheads="1"/>
            </p:cNvSpPr>
            <p:nvPr/>
          </p:nvSpPr>
          <p:spPr bwMode="auto">
            <a:xfrm>
              <a:off x="467544" y="3541645"/>
              <a:ext cx="5112567" cy="95410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140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defRPr>
              </a:lvl1pPr>
              <a:lvl2pPr marL="742950" indent="-285750" eaLnBrk="0" hangingPunct="0">
                <a:defRPr sz="140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defRPr>
              </a:lvl2pPr>
              <a:lvl3pPr marL="1143000" indent="-228600" eaLnBrk="0" hangingPunct="0">
                <a:defRPr sz="140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defRPr>
              </a:lvl3pPr>
              <a:lvl4pPr marL="1600200" indent="-228600" eaLnBrk="0" hangingPunct="0">
                <a:defRPr sz="140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defRPr>
              </a:lvl4pPr>
              <a:lvl5pPr marL="2057400" indent="-228600" eaLnBrk="0" hangingPunct="0">
                <a:defRPr sz="140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defRPr>
              </a:lvl5pPr>
              <a:lvl6pPr marL="25146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140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defRPr>
              </a:lvl6pPr>
              <a:lvl7pPr marL="29718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140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defRPr>
              </a:lvl7pPr>
              <a:lvl8pPr marL="34290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140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defRPr>
              </a:lvl8pPr>
              <a:lvl9pPr marL="38862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140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defRPr>
              </a:lvl9pPr>
            </a:lstStyle>
            <a:p>
              <a:pPr eaLnBrk="1" hangingPunct="1">
                <a:buFontTx/>
                <a:buBlip>
                  <a:blip r:embed="rId5"/>
                </a:buBlip>
              </a:pPr>
              <a:r>
                <a:rPr lang="de-DE" dirty="0" smtClean="0">
                  <a:solidFill>
                    <a:schemeClr val="accent2"/>
                  </a:solidFill>
                  <a:ea typeface="Arial Unicode MS" pitchFamily="34" charset="-128"/>
                  <a:cs typeface="Arial Unicode MS" pitchFamily="34" charset="-128"/>
                </a:rPr>
                <a:t>  </a:t>
              </a:r>
              <a:r>
                <a:rPr lang="de-DE" dirty="0" err="1" smtClean="0">
                  <a:solidFill>
                    <a:schemeClr val="accent2"/>
                  </a:solidFill>
                  <a:ea typeface="Arial Unicode MS" pitchFamily="34" charset="-128"/>
                  <a:cs typeface="Arial Unicode MS" pitchFamily="34" charset="-128"/>
                </a:rPr>
                <a:t>optical</a:t>
              </a:r>
              <a:r>
                <a:rPr lang="de-DE" dirty="0" smtClean="0">
                  <a:solidFill>
                    <a:schemeClr val="accent2"/>
                  </a:solidFill>
                  <a:ea typeface="Arial Unicode MS" pitchFamily="34" charset="-128"/>
                  <a:cs typeface="Arial Unicode MS" pitchFamily="34" charset="-128"/>
                </a:rPr>
                <a:t> </a:t>
              </a:r>
              <a:r>
                <a:rPr lang="de-DE" dirty="0" err="1" smtClean="0">
                  <a:solidFill>
                    <a:schemeClr val="accent2"/>
                  </a:solidFill>
                  <a:ea typeface="Arial Unicode MS" pitchFamily="34" charset="-128"/>
                  <a:cs typeface="Arial Unicode MS" pitchFamily="34" charset="-128"/>
                </a:rPr>
                <a:t>diagnostics</a:t>
              </a:r>
              <a:r>
                <a:rPr lang="de-DE" dirty="0" smtClean="0">
                  <a:solidFill>
                    <a:schemeClr val="accent2"/>
                  </a:solidFill>
                  <a:ea typeface="Arial Unicode MS" pitchFamily="34" charset="-128"/>
                  <a:cs typeface="Arial Unicode MS" pitchFamily="34" charset="-128"/>
                </a:rPr>
                <a:t> </a:t>
              </a:r>
              <a:r>
                <a:rPr lang="de-DE" dirty="0" err="1" smtClean="0">
                  <a:solidFill>
                    <a:schemeClr val="accent2"/>
                  </a:solidFill>
                  <a:ea typeface="Arial Unicode MS" pitchFamily="34" charset="-128"/>
                  <a:cs typeface="Arial Unicode MS" pitchFamily="34" charset="-128"/>
                </a:rPr>
                <a:t>beamline</a:t>
              </a:r>
              <a:endParaRPr lang="de-DE" dirty="0" smtClean="0">
                <a:solidFill>
                  <a:schemeClr val="accent2"/>
                </a:solidFill>
                <a:ea typeface="Arial Unicode MS" pitchFamily="34" charset="-128"/>
                <a:cs typeface="Arial Unicode MS" pitchFamily="34" charset="-128"/>
              </a:endParaRPr>
            </a:p>
            <a:p>
              <a:pPr eaLnBrk="1" hangingPunct="1">
                <a:buFontTx/>
                <a:buBlip>
                  <a:blip r:embed="rId5"/>
                </a:buBlip>
              </a:pPr>
              <a:r>
                <a:rPr lang="de-DE" dirty="0">
                  <a:solidFill>
                    <a:schemeClr val="accent2"/>
                  </a:solidFill>
                  <a:ea typeface="Arial Unicode MS" pitchFamily="34" charset="-128"/>
                  <a:cs typeface="Arial Unicode MS" pitchFamily="34" charset="-128"/>
                </a:rPr>
                <a:t>  </a:t>
              </a:r>
              <a:r>
                <a:rPr lang="de-DE" dirty="0" err="1" smtClean="0">
                  <a:solidFill>
                    <a:schemeClr val="accent2"/>
                  </a:solidFill>
                  <a:ea typeface="Arial Unicode MS" pitchFamily="34" charset="-128"/>
                  <a:cs typeface="Arial Unicode MS" pitchFamily="34" charset="-128"/>
                </a:rPr>
                <a:t>spurious</a:t>
              </a:r>
              <a:r>
                <a:rPr lang="de-DE" dirty="0" smtClean="0">
                  <a:solidFill>
                    <a:schemeClr val="accent2"/>
                  </a:solidFill>
                  <a:ea typeface="Arial Unicode MS" pitchFamily="34" charset="-128"/>
                  <a:cs typeface="Arial Unicode MS" pitchFamily="34" charset="-128"/>
                </a:rPr>
                <a:t> </a:t>
              </a:r>
              <a:r>
                <a:rPr lang="de-DE" dirty="0" err="1">
                  <a:solidFill>
                    <a:schemeClr val="accent2"/>
                  </a:solidFill>
                  <a:ea typeface="Arial Unicode MS" pitchFamily="34" charset="-128"/>
                  <a:cs typeface="Arial Unicode MS" pitchFamily="34" charset="-128"/>
                </a:rPr>
                <a:t>bunches</a:t>
              </a:r>
              <a:endParaRPr lang="de-DE" dirty="0" smtClean="0">
                <a:solidFill>
                  <a:schemeClr val="accent2"/>
                </a:solidFill>
                <a:ea typeface="Arial Unicode MS" pitchFamily="34" charset="-128"/>
                <a:cs typeface="Arial Unicode MS" pitchFamily="34" charset="-128"/>
              </a:endParaRPr>
            </a:p>
            <a:p>
              <a:pPr eaLnBrk="1" hangingPunct="1">
                <a:buFontTx/>
                <a:buBlip>
                  <a:blip r:embed="rId5"/>
                </a:buBlip>
              </a:pPr>
              <a:r>
                <a:rPr lang="de-DE" dirty="0">
                  <a:solidFill>
                    <a:schemeClr val="accent2"/>
                  </a:solidFill>
                  <a:ea typeface="Arial Unicode MS" pitchFamily="34" charset="-128"/>
                  <a:cs typeface="Arial Unicode MS" pitchFamily="34" charset="-128"/>
                </a:rPr>
                <a:t> </a:t>
              </a:r>
              <a:r>
                <a:rPr lang="de-DE" dirty="0" smtClean="0">
                  <a:solidFill>
                    <a:schemeClr val="accent2"/>
                  </a:solidFill>
                  <a:ea typeface="Arial Unicode MS" pitchFamily="34" charset="-128"/>
                  <a:cs typeface="Arial Unicode MS" pitchFamily="34" charset="-128"/>
                </a:rPr>
                <a:t> BLMs      </a:t>
              </a:r>
              <a:r>
                <a:rPr lang="de-DE" dirty="0" smtClean="0">
                  <a:solidFill>
                    <a:schemeClr val="tx1"/>
                  </a:solidFill>
                  <a:ea typeface="Arial Unicode MS" pitchFamily="34" charset="-128"/>
                  <a:cs typeface="Arial Unicode MS" pitchFamily="34" charset="-128"/>
                </a:rPr>
                <a:t>→  </a:t>
              </a:r>
              <a:r>
                <a:rPr lang="de-DE" dirty="0" err="1" smtClean="0">
                  <a:solidFill>
                    <a:schemeClr val="tx1"/>
                  </a:solidFill>
                  <a:ea typeface="Arial Unicode MS" pitchFamily="34" charset="-128"/>
                  <a:cs typeface="Arial Unicode MS" pitchFamily="34" charset="-128"/>
                </a:rPr>
                <a:t>hot</a:t>
              </a:r>
              <a:r>
                <a:rPr lang="de-DE" dirty="0" smtClean="0">
                  <a:solidFill>
                    <a:schemeClr val="tx1"/>
                  </a:solidFill>
                  <a:ea typeface="Arial Unicode MS" pitchFamily="34" charset="-128"/>
                  <a:cs typeface="Arial Unicode MS" pitchFamily="34" charset="-128"/>
                </a:rPr>
                <a:t> </a:t>
              </a:r>
              <a:r>
                <a:rPr lang="de-DE" dirty="0" err="1" smtClean="0">
                  <a:solidFill>
                    <a:schemeClr val="tx1"/>
                  </a:solidFill>
                  <a:ea typeface="Arial Unicode MS" pitchFamily="34" charset="-128"/>
                  <a:cs typeface="Arial Unicode MS" pitchFamily="34" charset="-128"/>
                </a:rPr>
                <a:t>topic</a:t>
              </a:r>
              <a:r>
                <a:rPr lang="de-DE" dirty="0" smtClean="0">
                  <a:solidFill>
                    <a:schemeClr val="tx1"/>
                  </a:solidFill>
                  <a:ea typeface="Arial Unicode MS" pitchFamily="34" charset="-128"/>
                  <a:cs typeface="Arial Unicode MS" pitchFamily="34" charset="-128"/>
                </a:rPr>
                <a:t>:  </a:t>
              </a:r>
              <a:r>
                <a:rPr lang="de-DE" dirty="0" err="1" smtClean="0">
                  <a:solidFill>
                    <a:schemeClr val="tx1"/>
                  </a:solidFill>
                  <a:ea typeface="Arial Unicode MS" pitchFamily="34" charset="-128"/>
                  <a:cs typeface="Arial Unicode MS" pitchFamily="34" charset="-128"/>
                </a:rPr>
                <a:t>degradation</a:t>
              </a:r>
              <a:r>
                <a:rPr lang="de-DE" dirty="0" smtClean="0">
                  <a:solidFill>
                    <a:schemeClr val="tx1"/>
                  </a:solidFill>
                  <a:ea typeface="Arial Unicode MS" pitchFamily="34" charset="-128"/>
                  <a:cs typeface="Arial Unicode MS" pitchFamily="34" charset="-128"/>
                </a:rPr>
                <a:t> </a:t>
              </a:r>
              <a:r>
                <a:rPr lang="de-DE" dirty="0" err="1" smtClean="0">
                  <a:solidFill>
                    <a:schemeClr val="tx1"/>
                  </a:solidFill>
                  <a:ea typeface="Arial Unicode MS" pitchFamily="34" charset="-128"/>
                  <a:cs typeface="Arial Unicode MS" pitchFamily="34" charset="-128"/>
                </a:rPr>
                <a:t>of</a:t>
              </a:r>
              <a:r>
                <a:rPr lang="de-DE" dirty="0" smtClean="0">
                  <a:solidFill>
                    <a:schemeClr val="tx1"/>
                  </a:solidFill>
                  <a:ea typeface="Arial Unicode MS" pitchFamily="34" charset="-128"/>
                  <a:cs typeface="Arial Unicode MS" pitchFamily="34" charset="-128"/>
                </a:rPr>
                <a:t> IDs</a:t>
              </a:r>
              <a:endParaRPr lang="de-DE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5" name="Group 4"/>
          <p:cNvGrpSpPr/>
          <p:nvPr/>
        </p:nvGrpSpPr>
        <p:grpSpPr>
          <a:xfrm>
            <a:off x="395288" y="4906397"/>
            <a:ext cx="8641208" cy="1582073"/>
            <a:chOff x="395288" y="5241310"/>
            <a:chExt cx="8037163" cy="1582073"/>
          </a:xfrm>
        </p:grpSpPr>
        <p:sp>
          <p:nvSpPr>
            <p:cNvPr id="30" name="Rectangle 29"/>
            <p:cNvSpPr>
              <a:spLocks noChangeArrowheads="1"/>
            </p:cNvSpPr>
            <p:nvPr/>
          </p:nvSpPr>
          <p:spPr bwMode="auto">
            <a:xfrm>
              <a:off x="395288" y="5241310"/>
              <a:ext cx="2952576" cy="3048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marL="285750" indent="-285750">
                <a:spcBef>
                  <a:spcPct val="0"/>
                </a:spcBef>
                <a:spcAft>
                  <a:spcPts val="1200"/>
                </a:spcAft>
                <a:buBlip>
                  <a:blip r:embed="rId6"/>
                </a:buBlip>
              </a:pPr>
              <a:r>
                <a:rPr lang="en-US" dirty="0" smtClean="0">
                  <a:solidFill>
                    <a:schemeClr val="bg2">
                      <a:lumMod val="75000"/>
                    </a:schemeClr>
                  </a:solidFill>
                </a:rPr>
                <a:t>many thanks ….</a:t>
              </a:r>
              <a:endParaRPr lang="en-US" dirty="0">
                <a:solidFill>
                  <a:schemeClr val="bg2">
                    <a:lumMod val="75000"/>
                  </a:schemeClr>
                </a:solidFill>
              </a:endParaRPr>
            </a:p>
          </p:txBody>
        </p:sp>
        <p:sp>
          <p:nvSpPr>
            <p:cNvPr id="31" name="Text Box 12"/>
            <p:cNvSpPr txBox="1">
              <a:spLocks noChangeArrowheads="1"/>
            </p:cNvSpPr>
            <p:nvPr/>
          </p:nvSpPr>
          <p:spPr bwMode="auto">
            <a:xfrm>
              <a:off x="611560" y="5546110"/>
              <a:ext cx="7820891" cy="127727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140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defRPr>
              </a:lvl1pPr>
              <a:lvl2pPr marL="742950" indent="-285750" eaLnBrk="0" hangingPunct="0">
                <a:defRPr sz="140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defRPr>
              </a:lvl2pPr>
              <a:lvl3pPr marL="1143000" indent="-228600" eaLnBrk="0" hangingPunct="0">
                <a:defRPr sz="140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defRPr>
              </a:lvl3pPr>
              <a:lvl4pPr marL="1600200" indent="-228600" eaLnBrk="0" hangingPunct="0">
                <a:defRPr sz="140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defRPr>
              </a:lvl4pPr>
              <a:lvl5pPr marL="2057400" indent="-228600" eaLnBrk="0" hangingPunct="0">
                <a:defRPr sz="140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defRPr>
              </a:lvl5pPr>
              <a:lvl6pPr marL="25146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140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defRPr>
              </a:lvl6pPr>
              <a:lvl7pPr marL="29718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140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defRPr>
              </a:lvl7pPr>
              <a:lvl8pPr marL="34290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140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defRPr>
              </a:lvl8pPr>
              <a:lvl9pPr marL="38862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140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defRPr>
              </a:lvl9pPr>
            </a:lstStyle>
            <a:p>
              <a:pPr eaLnBrk="1" hangingPunct="1">
                <a:buFontTx/>
                <a:buBlip>
                  <a:blip r:embed="rId5"/>
                </a:buBlip>
              </a:pPr>
              <a:r>
                <a:rPr lang="de-DE" dirty="0" smtClean="0">
                  <a:solidFill>
                    <a:schemeClr val="accent2"/>
                  </a:solidFill>
                  <a:ea typeface="Arial Unicode MS" pitchFamily="34" charset="-128"/>
                  <a:cs typeface="Arial Unicode MS" pitchFamily="34" charset="-128"/>
                </a:rPr>
                <a:t>  </a:t>
              </a:r>
              <a:r>
                <a:rPr lang="de-DE" dirty="0" err="1" smtClean="0">
                  <a:solidFill>
                    <a:schemeClr val="accent2"/>
                  </a:solidFill>
                  <a:ea typeface="Arial Unicode MS" pitchFamily="34" charset="-128"/>
                  <a:cs typeface="Arial Unicode MS" pitchFamily="34" charset="-128"/>
                </a:rPr>
                <a:t>to</a:t>
              </a:r>
              <a:r>
                <a:rPr lang="de-DE" dirty="0" smtClean="0">
                  <a:solidFill>
                    <a:schemeClr val="accent2"/>
                  </a:solidFill>
                  <a:ea typeface="Arial Unicode MS" pitchFamily="34" charset="-128"/>
                  <a:cs typeface="Arial Unicode MS" pitchFamily="34" charset="-128"/>
                </a:rPr>
                <a:t> all </a:t>
              </a:r>
              <a:r>
                <a:rPr lang="de-DE" dirty="0" err="1" smtClean="0">
                  <a:solidFill>
                    <a:schemeClr val="accent2"/>
                  </a:solidFill>
                  <a:ea typeface="Arial Unicode MS" pitchFamily="34" charset="-128"/>
                  <a:cs typeface="Arial Unicode MS" pitchFamily="34" charset="-128"/>
                </a:rPr>
                <a:t>colleagues</a:t>
              </a:r>
              <a:r>
                <a:rPr lang="de-DE" dirty="0" smtClean="0">
                  <a:solidFill>
                    <a:schemeClr val="accent2"/>
                  </a:solidFill>
                  <a:ea typeface="Arial Unicode MS" pitchFamily="34" charset="-128"/>
                  <a:cs typeface="Arial Unicode MS" pitchFamily="34" charset="-128"/>
                </a:rPr>
                <a:t> </a:t>
              </a:r>
              <a:r>
                <a:rPr lang="de-DE" dirty="0" err="1" smtClean="0">
                  <a:solidFill>
                    <a:schemeClr val="accent2"/>
                  </a:solidFill>
                  <a:ea typeface="Arial Unicode MS" pitchFamily="34" charset="-128"/>
                  <a:cs typeface="Arial Unicode MS" pitchFamily="34" charset="-128"/>
                </a:rPr>
                <a:t>from</a:t>
              </a:r>
              <a:r>
                <a:rPr lang="de-DE" dirty="0" smtClean="0">
                  <a:solidFill>
                    <a:schemeClr val="accent2"/>
                  </a:solidFill>
                  <a:ea typeface="Arial Unicode MS" pitchFamily="34" charset="-128"/>
                  <a:cs typeface="Arial Unicode MS" pitchFamily="34" charset="-128"/>
                </a:rPr>
                <a:t> </a:t>
              </a:r>
              <a:r>
                <a:rPr lang="de-DE" dirty="0" err="1" smtClean="0">
                  <a:solidFill>
                    <a:schemeClr val="accent2"/>
                  </a:solidFill>
                  <a:ea typeface="Arial Unicode MS" pitchFamily="34" charset="-128"/>
                  <a:cs typeface="Arial Unicode MS" pitchFamily="34" charset="-128"/>
                </a:rPr>
                <a:t>the</a:t>
              </a:r>
              <a:r>
                <a:rPr lang="de-DE" dirty="0" smtClean="0">
                  <a:solidFill>
                    <a:schemeClr val="accent2"/>
                  </a:solidFill>
                  <a:ea typeface="Arial Unicode MS" pitchFamily="34" charset="-128"/>
                  <a:cs typeface="Arial Unicode MS" pitchFamily="34" charset="-128"/>
                </a:rPr>
                <a:t> P3 </a:t>
              </a:r>
              <a:r>
                <a:rPr lang="de-DE" dirty="0" err="1" smtClean="0">
                  <a:solidFill>
                    <a:schemeClr val="accent2"/>
                  </a:solidFill>
                  <a:ea typeface="Arial Unicode MS" pitchFamily="34" charset="-128"/>
                  <a:cs typeface="Arial Unicode MS" pitchFamily="34" charset="-128"/>
                </a:rPr>
                <a:t>diagnostics</a:t>
              </a:r>
              <a:r>
                <a:rPr lang="de-DE" dirty="0" smtClean="0">
                  <a:solidFill>
                    <a:schemeClr val="accent2"/>
                  </a:solidFill>
                  <a:ea typeface="Arial Unicode MS" pitchFamily="34" charset="-128"/>
                  <a:cs typeface="Arial Unicode MS" pitchFamily="34" charset="-128"/>
                </a:rPr>
                <a:t> </a:t>
              </a:r>
              <a:r>
                <a:rPr lang="de-DE" dirty="0" err="1" smtClean="0">
                  <a:solidFill>
                    <a:schemeClr val="accent2"/>
                  </a:solidFill>
                  <a:ea typeface="Arial Unicode MS" pitchFamily="34" charset="-128"/>
                  <a:cs typeface="Arial Unicode MS" pitchFamily="34" charset="-128"/>
                </a:rPr>
                <a:t>team</a:t>
              </a:r>
              <a:endParaRPr lang="de-DE" dirty="0" smtClean="0">
                <a:solidFill>
                  <a:schemeClr val="accent2"/>
                </a:solidFill>
                <a:ea typeface="Arial Unicode MS" pitchFamily="34" charset="-128"/>
                <a:cs typeface="Arial Unicode MS" pitchFamily="34" charset="-128"/>
              </a:endParaRPr>
            </a:p>
            <a:p>
              <a:pPr eaLnBrk="1" hangingPunct="1">
                <a:buFontTx/>
                <a:buBlip>
                  <a:blip r:embed="rId5"/>
                </a:buBlip>
              </a:pPr>
              <a:r>
                <a:rPr lang="de-DE" dirty="0">
                  <a:solidFill>
                    <a:schemeClr val="accent2"/>
                  </a:solidFill>
                  <a:ea typeface="Arial Unicode MS" pitchFamily="34" charset="-128"/>
                  <a:cs typeface="Arial Unicode MS" pitchFamily="34" charset="-128"/>
                </a:rPr>
                <a:t>  </a:t>
              </a:r>
              <a:r>
                <a:rPr lang="de-DE" dirty="0" err="1" smtClean="0">
                  <a:solidFill>
                    <a:schemeClr val="accent2"/>
                  </a:solidFill>
                  <a:ea typeface="Arial Unicode MS" pitchFamily="34" charset="-128"/>
                  <a:cs typeface="Arial Unicode MS" pitchFamily="34" charset="-128"/>
                </a:rPr>
                <a:t>especially</a:t>
              </a:r>
              <a:r>
                <a:rPr lang="de-DE" dirty="0" smtClean="0">
                  <a:solidFill>
                    <a:schemeClr val="accent2"/>
                  </a:solidFill>
                  <a:ea typeface="Arial Unicode MS" pitchFamily="34" charset="-128"/>
                  <a:cs typeface="Arial Unicode MS" pitchFamily="34" charset="-128"/>
                </a:rPr>
                <a:t> </a:t>
              </a:r>
              <a:r>
                <a:rPr lang="de-DE" dirty="0" err="1" smtClean="0">
                  <a:solidFill>
                    <a:schemeClr val="accent2"/>
                  </a:solidFill>
                  <a:ea typeface="Arial Unicode MS" pitchFamily="34" charset="-128"/>
                  <a:cs typeface="Arial Unicode MS" pitchFamily="34" charset="-128"/>
                </a:rPr>
                <a:t>to</a:t>
              </a:r>
              <a:r>
                <a:rPr lang="de-DE" dirty="0" smtClean="0">
                  <a:solidFill>
                    <a:schemeClr val="accent2"/>
                  </a:solidFill>
                  <a:ea typeface="Arial Unicode MS" pitchFamily="34" charset="-128"/>
                  <a:cs typeface="Arial Unicode MS" pitchFamily="34" charset="-128"/>
                </a:rPr>
                <a:t> </a:t>
              </a:r>
              <a:r>
                <a:rPr lang="de-DE" dirty="0" err="1">
                  <a:solidFill>
                    <a:schemeClr val="tx1"/>
                  </a:solidFill>
                  <a:ea typeface="Arial Unicode MS" pitchFamily="34" charset="-128"/>
                  <a:cs typeface="Arial Unicode MS" pitchFamily="34" charset="-128"/>
                </a:rPr>
                <a:t>M.Bieler</a:t>
              </a:r>
              <a:r>
                <a:rPr lang="de-DE" dirty="0">
                  <a:solidFill>
                    <a:schemeClr val="tx1"/>
                  </a:solidFill>
                  <a:ea typeface="Arial Unicode MS" pitchFamily="34" charset="-128"/>
                  <a:cs typeface="Arial Unicode MS" pitchFamily="34" charset="-128"/>
                </a:rPr>
                <a:t>, </a:t>
              </a:r>
              <a:r>
                <a:rPr lang="de-DE" dirty="0" err="1">
                  <a:solidFill>
                    <a:schemeClr val="tx1"/>
                  </a:solidFill>
                  <a:ea typeface="Arial Unicode MS" pitchFamily="34" charset="-128"/>
                  <a:cs typeface="Arial Unicode MS" pitchFamily="34" charset="-128"/>
                </a:rPr>
                <a:t>R.Neumann</a:t>
              </a:r>
              <a:r>
                <a:rPr lang="de-DE" dirty="0">
                  <a:solidFill>
                    <a:schemeClr val="tx1"/>
                  </a:solidFill>
                  <a:ea typeface="Arial Unicode MS" pitchFamily="34" charset="-128"/>
                  <a:cs typeface="Arial Unicode MS" pitchFamily="34" charset="-128"/>
                </a:rPr>
                <a:t>, D. Nölle, </a:t>
              </a:r>
              <a:r>
                <a:rPr lang="de-DE" dirty="0" err="1">
                  <a:solidFill>
                    <a:schemeClr val="tx1"/>
                  </a:solidFill>
                  <a:ea typeface="Arial Unicode MS" pitchFamily="34" charset="-128"/>
                  <a:cs typeface="Arial Unicode MS" pitchFamily="34" charset="-128"/>
                </a:rPr>
                <a:t>D.Lipka</a:t>
              </a:r>
              <a:r>
                <a:rPr lang="de-DE" dirty="0">
                  <a:solidFill>
                    <a:schemeClr val="tx1"/>
                  </a:solidFill>
                  <a:ea typeface="Arial Unicode MS" pitchFamily="34" charset="-128"/>
                  <a:cs typeface="Arial Unicode MS" pitchFamily="34" charset="-128"/>
                </a:rPr>
                <a:t>, </a:t>
              </a:r>
              <a:r>
                <a:rPr lang="de-DE" dirty="0" err="1">
                  <a:solidFill>
                    <a:schemeClr val="tx1"/>
                  </a:solidFill>
                  <a:ea typeface="Arial Unicode MS" pitchFamily="34" charset="-128"/>
                  <a:cs typeface="Arial Unicode MS" pitchFamily="34" charset="-128"/>
                </a:rPr>
                <a:t>F.Schmidt</a:t>
              </a:r>
              <a:r>
                <a:rPr lang="de-DE" dirty="0">
                  <a:solidFill>
                    <a:schemeClr val="tx1"/>
                  </a:solidFill>
                  <a:ea typeface="Arial Unicode MS" pitchFamily="34" charset="-128"/>
                  <a:cs typeface="Arial Unicode MS" pitchFamily="34" charset="-128"/>
                </a:rPr>
                <a:t>-Föhre, H.-</a:t>
              </a:r>
              <a:r>
                <a:rPr lang="de-DE" dirty="0" err="1">
                  <a:solidFill>
                    <a:schemeClr val="tx1"/>
                  </a:solidFill>
                  <a:ea typeface="Arial Unicode MS" pitchFamily="34" charset="-128"/>
                  <a:cs typeface="Arial Unicode MS" pitchFamily="34" charset="-128"/>
                </a:rPr>
                <a:t>Ch</a:t>
              </a:r>
              <a:r>
                <a:rPr lang="de-DE" dirty="0">
                  <a:solidFill>
                    <a:schemeClr val="tx1"/>
                  </a:solidFill>
                  <a:ea typeface="Arial Unicode MS" pitchFamily="34" charset="-128"/>
                  <a:cs typeface="Arial Unicode MS" pitchFamily="34" charset="-128"/>
                </a:rPr>
                <a:t>. Wille, </a:t>
              </a:r>
              <a:r>
                <a:rPr lang="de-DE" dirty="0" err="1">
                  <a:solidFill>
                    <a:schemeClr val="tx1"/>
                  </a:solidFill>
                  <a:ea typeface="Arial Unicode MS" pitchFamily="34" charset="-128"/>
                  <a:cs typeface="Arial Unicode MS" pitchFamily="34" charset="-128"/>
                </a:rPr>
                <a:t>K.Wittenburg</a:t>
              </a:r>
              <a:r>
                <a:rPr lang="de-DE" dirty="0">
                  <a:solidFill>
                    <a:schemeClr val="accent2"/>
                  </a:solidFill>
                  <a:ea typeface="Arial Unicode MS" pitchFamily="34" charset="-128"/>
                  <a:cs typeface="Arial Unicode MS" pitchFamily="34" charset="-128"/>
                </a:rPr>
                <a:t>  </a:t>
              </a:r>
              <a:r>
                <a:rPr lang="de-DE" dirty="0">
                  <a:solidFill>
                    <a:schemeClr val="tx1"/>
                  </a:solidFill>
                  <a:ea typeface="Arial Unicode MS" pitchFamily="34" charset="-128"/>
                  <a:cs typeface="Arial Unicode MS" pitchFamily="34" charset="-128"/>
                </a:rPr>
                <a:t>(DESY) </a:t>
              </a:r>
            </a:p>
            <a:p>
              <a:pPr eaLnBrk="1" hangingPunct="1"/>
              <a:r>
                <a:rPr lang="de-DE" dirty="0">
                  <a:solidFill>
                    <a:schemeClr val="accent2"/>
                  </a:solidFill>
                  <a:ea typeface="Arial Unicode MS" pitchFamily="34" charset="-128"/>
                  <a:cs typeface="Arial Unicode MS" pitchFamily="34" charset="-128"/>
                </a:rPr>
                <a:t>         </a:t>
              </a:r>
              <a:r>
                <a:rPr lang="de-DE" dirty="0" smtClean="0">
                  <a:solidFill>
                    <a:schemeClr val="accent2"/>
                  </a:solidFill>
                  <a:ea typeface="Arial Unicode MS" pitchFamily="34" charset="-128"/>
                  <a:cs typeface="Arial Unicode MS" pitchFamily="34" charset="-128"/>
                </a:rPr>
                <a:t>                 </a:t>
              </a:r>
              <a:r>
                <a:rPr lang="de-DE" dirty="0" err="1" smtClean="0">
                  <a:solidFill>
                    <a:schemeClr val="tx1"/>
                  </a:solidFill>
                  <a:ea typeface="Arial Unicode MS" pitchFamily="34" charset="-128"/>
                  <a:cs typeface="Arial Unicode MS" pitchFamily="34" charset="-128"/>
                </a:rPr>
                <a:t>J.Bergoz</a:t>
              </a:r>
              <a:r>
                <a:rPr lang="de-DE" dirty="0" smtClean="0">
                  <a:solidFill>
                    <a:schemeClr val="tx1"/>
                  </a:solidFill>
                  <a:ea typeface="Arial Unicode MS" pitchFamily="34" charset="-128"/>
                  <a:cs typeface="Arial Unicode MS" pitchFamily="34" charset="-128"/>
                </a:rPr>
                <a:t> </a:t>
              </a:r>
              <a:r>
                <a:rPr lang="de-DE" dirty="0" err="1">
                  <a:solidFill>
                    <a:schemeClr val="tx1"/>
                  </a:solidFill>
                  <a:ea typeface="Arial Unicode MS" pitchFamily="34" charset="-128"/>
                  <a:cs typeface="Arial Unicode MS" pitchFamily="34" charset="-128"/>
                </a:rPr>
                <a:t>and</a:t>
              </a:r>
              <a:r>
                <a:rPr lang="de-DE" dirty="0">
                  <a:solidFill>
                    <a:schemeClr val="tx1"/>
                  </a:solidFill>
                  <a:ea typeface="Arial Unicode MS" pitchFamily="34" charset="-128"/>
                  <a:cs typeface="Arial Unicode MS" pitchFamily="34" charset="-128"/>
                </a:rPr>
                <a:t> </a:t>
              </a:r>
              <a:r>
                <a:rPr lang="de-DE" dirty="0" err="1">
                  <a:solidFill>
                    <a:schemeClr val="tx1"/>
                  </a:solidFill>
                  <a:ea typeface="Arial Unicode MS" pitchFamily="34" charset="-128"/>
                  <a:cs typeface="Arial Unicode MS" pitchFamily="34" charset="-128"/>
                </a:rPr>
                <a:t>F.Stulle</a:t>
              </a:r>
              <a:r>
                <a:rPr lang="de-DE" dirty="0">
                  <a:solidFill>
                    <a:schemeClr val="tx1"/>
                  </a:solidFill>
                  <a:ea typeface="Arial Unicode MS" pitchFamily="34" charset="-128"/>
                  <a:cs typeface="Arial Unicode MS" pitchFamily="34" charset="-128"/>
                </a:rPr>
                <a:t>  (</a:t>
              </a:r>
              <a:r>
                <a:rPr lang="de-DE" dirty="0" err="1">
                  <a:solidFill>
                    <a:schemeClr val="tx1"/>
                  </a:solidFill>
                  <a:ea typeface="Arial Unicode MS" pitchFamily="34" charset="-128"/>
                  <a:cs typeface="Arial Unicode MS" pitchFamily="34" charset="-128"/>
                </a:rPr>
                <a:t>Bergoz</a:t>
              </a:r>
              <a:r>
                <a:rPr lang="de-DE" dirty="0">
                  <a:solidFill>
                    <a:schemeClr val="tx1"/>
                  </a:solidFill>
                  <a:ea typeface="Arial Unicode MS" pitchFamily="34" charset="-128"/>
                  <a:cs typeface="Arial Unicode MS" pitchFamily="34" charset="-128"/>
                </a:rPr>
                <a:t> Instrumentation)</a:t>
              </a:r>
            </a:p>
            <a:p>
              <a:pPr eaLnBrk="1" hangingPunct="1">
                <a:buFontTx/>
                <a:buBlip>
                  <a:blip r:embed="rId5"/>
                </a:buBlip>
              </a:pPr>
              <a:r>
                <a:rPr lang="de-DE" dirty="0">
                  <a:solidFill>
                    <a:schemeClr val="accent2"/>
                  </a:solidFill>
                  <a:ea typeface="Arial Unicode MS" pitchFamily="34" charset="-128"/>
                  <a:cs typeface="Arial Unicode MS" pitchFamily="34" charset="-128"/>
                </a:rPr>
                <a:t> </a:t>
              </a:r>
              <a:r>
                <a:rPr lang="de-DE" dirty="0" smtClean="0">
                  <a:solidFill>
                    <a:schemeClr val="accent2"/>
                  </a:solidFill>
                  <a:ea typeface="Arial Unicode MS" pitchFamily="34" charset="-128"/>
                  <a:cs typeface="Arial Unicode MS" pitchFamily="34" charset="-128"/>
                </a:rPr>
                <a:t> </a:t>
              </a:r>
              <a:r>
                <a:rPr lang="de-DE" dirty="0" err="1" smtClean="0">
                  <a:solidFill>
                    <a:schemeClr val="accent2"/>
                  </a:solidFill>
                  <a:ea typeface="Arial Unicode MS" pitchFamily="34" charset="-128"/>
                  <a:cs typeface="Arial Unicode MS" pitchFamily="34" charset="-128"/>
                </a:rPr>
                <a:t>and</a:t>
              </a:r>
              <a:r>
                <a:rPr lang="de-DE" dirty="0" smtClean="0">
                  <a:solidFill>
                    <a:schemeClr val="accent2"/>
                  </a:solidFill>
                  <a:ea typeface="Arial Unicode MS" pitchFamily="34" charset="-128"/>
                  <a:cs typeface="Arial Unicode MS" pitchFamily="34" charset="-128"/>
                </a:rPr>
                <a:t> </a:t>
              </a:r>
              <a:r>
                <a:rPr lang="de-DE" dirty="0" err="1" smtClean="0">
                  <a:solidFill>
                    <a:schemeClr val="accent2"/>
                  </a:solidFill>
                  <a:ea typeface="Arial Unicode MS" pitchFamily="34" charset="-128"/>
                  <a:cs typeface="Arial Unicode MS" pitchFamily="34" charset="-128"/>
                </a:rPr>
                <a:t>finally</a:t>
              </a:r>
              <a:r>
                <a:rPr lang="de-DE" dirty="0" smtClean="0">
                  <a:solidFill>
                    <a:schemeClr val="accent2"/>
                  </a:solidFill>
                  <a:ea typeface="Arial Unicode MS" pitchFamily="34" charset="-128"/>
                  <a:cs typeface="Arial Unicode MS" pitchFamily="34" charset="-128"/>
                </a:rPr>
                <a:t> </a:t>
              </a:r>
              <a:r>
                <a:rPr lang="de-DE" dirty="0" err="1" smtClean="0">
                  <a:solidFill>
                    <a:schemeClr val="accent2"/>
                  </a:solidFill>
                  <a:ea typeface="Arial Unicode MS" pitchFamily="34" charset="-128"/>
                  <a:cs typeface="Arial Unicode MS" pitchFamily="34" charset="-128"/>
                </a:rPr>
                <a:t>special</a:t>
              </a:r>
              <a:r>
                <a:rPr lang="de-DE" dirty="0" smtClean="0">
                  <a:solidFill>
                    <a:schemeClr val="accent2"/>
                  </a:solidFill>
                  <a:ea typeface="Arial Unicode MS" pitchFamily="34" charset="-128"/>
                  <a:cs typeface="Arial Unicode MS" pitchFamily="34" charset="-128"/>
                </a:rPr>
                <a:t> </a:t>
              </a:r>
              <a:r>
                <a:rPr lang="de-DE" dirty="0" err="1" smtClean="0">
                  <a:solidFill>
                    <a:schemeClr val="accent2"/>
                  </a:solidFill>
                  <a:ea typeface="Arial Unicode MS" pitchFamily="34" charset="-128"/>
                  <a:cs typeface="Arial Unicode MS" pitchFamily="34" charset="-128"/>
                </a:rPr>
                <a:t>thanks</a:t>
              </a:r>
              <a:r>
                <a:rPr lang="de-DE" dirty="0" smtClean="0">
                  <a:solidFill>
                    <a:schemeClr val="accent2"/>
                  </a:solidFill>
                  <a:ea typeface="Arial Unicode MS" pitchFamily="34" charset="-128"/>
                  <a:cs typeface="Arial Unicode MS" pitchFamily="34" charset="-128"/>
                </a:rPr>
                <a:t> </a:t>
              </a:r>
              <a:r>
                <a:rPr lang="de-DE" dirty="0" err="1" smtClean="0">
                  <a:solidFill>
                    <a:schemeClr val="accent2"/>
                  </a:solidFill>
                  <a:ea typeface="Arial Unicode MS" pitchFamily="34" charset="-128"/>
                  <a:cs typeface="Arial Unicode MS" pitchFamily="34" charset="-128"/>
                </a:rPr>
                <a:t>to</a:t>
              </a:r>
              <a:r>
                <a:rPr lang="de-DE" dirty="0" smtClean="0">
                  <a:solidFill>
                    <a:schemeClr val="accent2"/>
                  </a:solidFill>
                  <a:ea typeface="Arial Unicode MS" pitchFamily="34" charset="-128"/>
                  <a:cs typeface="Arial Unicode MS" pitchFamily="34" charset="-128"/>
                </a:rPr>
                <a:t> </a:t>
              </a:r>
              <a:r>
                <a:rPr lang="de-DE" dirty="0" smtClean="0">
                  <a:solidFill>
                    <a:schemeClr val="tx1"/>
                  </a:solidFill>
                  <a:ea typeface="Arial Unicode MS" pitchFamily="34" charset="-128"/>
                  <a:cs typeface="Arial Unicode MS" pitchFamily="34" charset="-128"/>
                </a:rPr>
                <a:t>Kees Scheidt, Philippa </a:t>
              </a:r>
              <a:r>
                <a:rPr lang="de-DE" dirty="0" err="1" smtClean="0">
                  <a:solidFill>
                    <a:schemeClr val="tx1"/>
                  </a:solidFill>
                  <a:ea typeface="Arial Unicode MS" pitchFamily="34" charset="-128"/>
                  <a:cs typeface="Arial Unicode MS" pitchFamily="34" charset="-128"/>
                </a:rPr>
                <a:t>Gaget</a:t>
              </a:r>
              <a:r>
                <a:rPr lang="de-DE" dirty="0" smtClean="0">
                  <a:solidFill>
                    <a:schemeClr val="tx1"/>
                  </a:solidFill>
                  <a:ea typeface="Arial Unicode MS" pitchFamily="34" charset="-128"/>
                  <a:cs typeface="Arial Unicode MS" pitchFamily="34" charset="-128"/>
                </a:rPr>
                <a:t> </a:t>
              </a:r>
              <a:r>
                <a:rPr lang="de-DE" dirty="0" err="1" smtClean="0">
                  <a:solidFill>
                    <a:schemeClr val="accent2"/>
                  </a:solidFill>
                  <a:ea typeface="Arial Unicode MS" pitchFamily="34" charset="-128"/>
                  <a:cs typeface="Arial Unicode MS" pitchFamily="34" charset="-128"/>
                </a:rPr>
                <a:t>for</a:t>
              </a:r>
              <a:r>
                <a:rPr lang="de-DE" dirty="0" smtClean="0">
                  <a:solidFill>
                    <a:schemeClr val="accent2"/>
                  </a:solidFill>
                  <a:ea typeface="Arial Unicode MS" pitchFamily="34" charset="-128"/>
                  <a:cs typeface="Arial Unicode MS" pitchFamily="34" charset="-128"/>
                </a:rPr>
                <a:t> </a:t>
              </a:r>
              <a:r>
                <a:rPr lang="de-DE" dirty="0" err="1" smtClean="0">
                  <a:solidFill>
                    <a:schemeClr val="accent2"/>
                  </a:solidFill>
                  <a:ea typeface="Arial Unicode MS" pitchFamily="34" charset="-128"/>
                  <a:cs typeface="Arial Unicode MS" pitchFamily="34" charset="-128"/>
                </a:rPr>
                <a:t>organizing</a:t>
              </a:r>
              <a:r>
                <a:rPr lang="de-DE" dirty="0" smtClean="0">
                  <a:solidFill>
                    <a:schemeClr val="accent2"/>
                  </a:solidFill>
                  <a:ea typeface="Arial Unicode MS" pitchFamily="34" charset="-128"/>
                  <a:cs typeface="Arial Unicode MS" pitchFamily="34" charset="-128"/>
                </a:rPr>
                <a:t> </a:t>
              </a:r>
              <a:r>
                <a:rPr lang="de-DE" dirty="0" err="1" smtClean="0">
                  <a:solidFill>
                    <a:schemeClr val="accent2"/>
                  </a:solidFill>
                  <a:ea typeface="Arial Unicode MS" pitchFamily="34" charset="-128"/>
                  <a:cs typeface="Arial Unicode MS" pitchFamily="34" charset="-128"/>
                </a:rPr>
                <a:t>the</a:t>
              </a:r>
              <a:r>
                <a:rPr lang="de-DE" dirty="0" smtClean="0">
                  <a:solidFill>
                    <a:schemeClr val="accent2"/>
                  </a:solidFill>
                  <a:ea typeface="Arial Unicode MS" pitchFamily="34" charset="-128"/>
                  <a:cs typeface="Arial Unicode MS" pitchFamily="34" charset="-128"/>
                </a:rPr>
                <a:t> </a:t>
              </a:r>
              <a:r>
                <a:rPr lang="de-DE" dirty="0" err="1" smtClean="0">
                  <a:solidFill>
                    <a:schemeClr val="accent2"/>
                  </a:solidFill>
                  <a:ea typeface="Arial Unicode MS" pitchFamily="34" charset="-128"/>
                  <a:cs typeface="Arial Unicode MS" pitchFamily="34" charset="-128"/>
                </a:rPr>
                <a:t>workshop</a:t>
              </a:r>
              <a:endParaRPr lang="de-DE" dirty="0" smtClean="0">
                <a:solidFill>
                  <a:schemeClr val="accent2"/>
                </a:solidFill>
                <a:ea typeface="Arial Unicode MS" pitchFamily="34" charset="-128"/>
                <a:cs typeface="Arial Unicode MS" pitchFamily="34" charset="-128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Line 2"/>
          <p:cNvSpPr>
            <a:spLocks noChangeShapeType="1"/>
          </p:cNvSpPr>
          <p:nvPr/>
        </p:nvSpPr>
        <p:spPr bwMode="auto">
          <a:xfrm>
            <a:off x="323850" y="765175"/>
            <a:ext cx="8496300" cy="0"/>
          </a:xfrm>
          <a:prstGeom prst="line">
            <a:avLst/>
          </a:prstGeom>
          <a:noFill/>
          <a:ln w="38100" cmpd="dbl">
            <a:solidFill>
              <a:srgbClr val="00589C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8195" name="Line 3"/>
          <p:cNvSpPr>
            <a:spLocks noChangeShapeType="1"/>
          </p:cNvSpPr>
          <p:nvPr/>
        </p:nvSpPr>
        <p:spPr bwMode="auto">
          <a:xfrm>
            <a:off x="323850" y="6524625"/>
            <a:ext cx="8496300" cy="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8196" name="Text Box 4"/>
          <p:cNvSpPr txBox="1">
            <a:spLocks noChangeArrowheads="1"/>
          </p:cNvSpPr>
          <p:nvPr/>
        </p:nvSpPr>
        <p:spPr bwMode="auto">
          <a:xfrm>
            <a:off x="250825" y="6545263"/>
            <a:ext cx="1800225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 eaLnBrk="0" hangingPunct="0"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 eaLnBrk="0" hangingPunct="0"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 eaLnBrk="0" hangingPunct="0"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 eaLnBrk="0" hangingPunct="0"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eaLnBrk="1" hangingPunct="1"/>
            <a:r>
              <a:rPr lang="de-DE" sz="1200">
                <a:solidFill>
                  <a:srgbClr val="808080"/>
                </a:solidFill>
              </a:rPr>
              <a:t>Gero Kube, DESY / MDI</a:t>
            </a:r>
            <a:endParaRPr lang="en-GB" sz="1200">
              <a:solidFill>
                <a:srgbClr val="808080"/>
              </a:solidFill>
            </a:endParaRPr>
          </a:p>
        </p:txBody>
      </p:sp>
      <p:sp>
        <p:nvSpPr>
          <p:cNvPr id="8197" name="Rectangle 5"/>
          <p:cNvSpPr>
            <a:spLocks noGrp="1" noChangeArrowheads="1"/>
          </p:cNvSpPr>
          <p:nvPr>
            <p:ph type="title"/>
          </p:nvPr>
        </p:nvSpPr>
        <p:spPr>
          <a:xfrm>
            <a:off x="395288" y="188913"/>
            <a:ext cx="7200900" cy="647700"/>
          </a:xfrm>
        </p:spPr>
        <p:txBody>
          <a:bodyPr/>
          <a:lstStyle/>
          <a:p>
            <a:pPr algn="l"/>
            <a:r>
              <a:rPr lang="de-DE" sz="3200" dirty="0" smtClean="0">
                <a:solidFill>
                  <a:srgbClr val="003E6E"/>
                </a:solidFill>
                <a:latin typeface="Comic Sans MS" pitchFamily="66" charset="0"/>
              </a:rPr>
              <a:t>BPMs</a:t>
            </a:r>
            <a:r>
              <a:rPr lang="de-DE" sz="3200" dirty="0">
                <a:solidFill>
                  <a:srgbClr val="003E6E"/>
                </a:solidFill>
                <a:latin typeface="Comic Sans MS" pitchFamily="66" charset="0"/>
              </a:rPr>
              <a:t>: </a:t>
            </a:r>
            <a:r>
              <a:rPr lang="de-DE" sz="3200" dirty="0" err="1" smtClean="0">
                <a:solidFill>
                  <a:srgbClr val="003E6E"/>
                </a:solidFill>
                <a:latin typeface="Comic Sans MS" pitchFamily="66" charset="0"/>
              </a:rPr>
              <a:t>Temperature</a:t>
            </a:r>
            <a:r>
              <a:rPr lang="de-DE" sz="3200" dirty="0" smtClean="0">
                <a:solidFill>
                  <a:srgbClr val="003E6E"/>
                </a:solidFill>
                <a:latin typeface="Comic Sans MS" pitchFamily="66" charset="0"/>
              </a:rPr>
              <a:t> </a:t>
            </a:r>
            <a:r>
              <a:rPr lang="de-DE" sz="3200" dirty="0" err="1" smtClean="0">
                <a:solidFill>
                  <a:srgbClr val="003E6E"/>
                </a:solidFill>
                <a:latin typeface="Comic Sans MS" pitchFamily="66" charset="0"/>
              </a:rPr>
              <a:t>Influence</a:t>
            </a:r>
            <a:endParaRPr lang="en-GB" sz="3200" dirty="0" smtClean="0">
              <a:solidFill>
                <a:srgbClr val="003E6E"/>
              </a:solidFill>
              <a:latin typeface="Comic Sans MS" pitchFamily="66" charset="0"/>
            </a:endParaRPr>
          </a:p>
        </p:txBody>
      </p:sp>
      <p:pic>
        <p:nvPicPr>
          <p:cNvPr id="8198" name="Picture 6" descr="HG_LOGO_S_RGB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40650" y="585788"/>
            <a:ext cx="1008063" cy="395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9" name="Picture 7" descr="DESY-Logo-cyan-RGB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029575" y="115888"/>
            <a:ext cx="563563" cy="563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" name="Text Box 22"/>
          <p:cNvSpPr txBox="1">
            <a:spLocks noChangeArrowheads="1"/>
          </p:cNvSpPr>
          <p:nvPr/>
        </p:nvSpPr>
        <p:spPr bwMode="auto">
          <a:xfrm>
            <a:off x="5148263" y="6524625"/>
            <a:ext cx="3744912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 eaLnBrk="0" hangingPunct="0"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 eaLnBrk="0" hangingPunct="0"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 eaLnBrk="0" hangingPunct="0"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 eaLnBrk="0" hangingPunct="0"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algn="r" eaLnBrk="1" hangingPunct="1"/>
            <a:r>
              <a:rPr lang="de-DE" sz="1200" dirty="0" smtClean="0">
                <a:solidFill>
                  <a:srgbClr val="808080"/>
                </a:solidFill>
              </a:rPr>
              <a:t>DEELS 2014 Workshop @ ESRF, 12.05.2014</a:t>
            </a:r>
            <a:endParaRPr lang="en-GB" sz="1200" dirty="0">
              <a:solidFill>
                <a:srgbClr val="808080"/>
              </a:solidFill>
            </a:endParaRPr>
          </a:p>
        </p:txBody>
      </p:sp>
      <p:sp>
        <p:nvSpPr>
          <p:cNvPr id="31" name="Rectangle 8"/>
          <p:cNvSpPr>
            <a:spLocks noChangeArrowheads="1"/>
          </p:cNvSpPr>
          <p:nvPr/>
        </p:nvSpPr>
        <p:spPr bwMode="auto">
          <a:xfrm>
            <a:off x="395288" y="963960"/>
            <a:ext cx="4824412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0"/>
              </a:spcBef>
              <a:spcAft>
                <a:spcPts val="1200"/>
              </a:spcAft>
              <a:buFont typeface="Wingdings" pitchFamily="2" charset="2"/>
              <a:buBlip>
                <a:blip r:embed="rId5"/>
              </a:buBlip>
            </a:pPr>
            <a:r>
              <a:rPr lang="en-US" dirty="0">
                <a:solidFill>
                  <a:srgbClr val="0000FF"/>
                </a:solidFill>
              </a:rPr>
              <a:t>  </a:t>
            </a:r>
            <a:r>
              <a:rPr lang="en-US" dirty="0" smtClean="0">
                <a:solidFill>
                  <a:srgbClr val="0000FF"/>
                </a:solidFill>
              </a:rPr>
              <a:t>temperature influence of </a:t>
            </a:r>
            <a:r>
              <a:rPr lang="en-US" dirty="0" err="1" smtClean="0">
                <a:solidFill>
                  <a:srgbClr val="0000FF"/>
                </a:solidFill>
              </a:rPr>
              <a:t>Libera</a:t>
            </a:r>
            <a:r>
              <a:rPr lang="en-US" dirty="0" smtClean="0">
                <a:solidFill>
                  <a:srgbClr val="0000FF"/>
                </a:solidFill>
              </a:rPr>
              <a:t> Brilliance</a:t>
            </a:r>
            <a:endParaRPr lang="en-US" dirty="0">
              <a:solidFill>
                <a:srgbClr val="0000FF"/>
              </a:solidFill>
            </a:endParaRPr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88710" y="3817918"/>
            <a:ext cx="3528393" cy="2643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508104" y="1317985"/>
            <a:ext cx="3528392" cy="26439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Picture 4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4620" y="1308386"/>
            <a:ext cx="3541201" cy="26535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5679242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5218" name="Line 2"/>
          <p:cNvSpPr>
            <a:spLocks noChangeShapeType="1"/>
          </p:cNvSpPr>
          <p:nvPr/>
        </p:nvSpPr>
        <p:spPr bwMode="auto">
          <a:xfrm>
            <a:off x="323850" y="765175"/>
            <a:ext cx="8496300" cy="0"/>
          </a:xfrm>
          <a:prstGeom prst="line">
            <a:avLst/>
          </a:prstGeom>
          <a:noFill/>
          <a:ln w="38100" cmpd="dbl">
            <a:solidFill>
              <a:srgbClr val="00589C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265219" name="Line 3"/>
          <p:cNvSpPr>
            <a:spLocks noChangeShapeType="1"/>
          </p:cNvSpPr>
          <p:nvPr/>
        </p:nvSpPr>
        <p:spPr bwMode="auto">
          <a:xfrm>
            <a:off x="323850" y="6524625"/>
            <a:ext cx="8496300" cy="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265220" name="Text Box 4"/>
          <p:cNvSpPr txBox="1">
            <a:spLocks noChangeArrowheads="1"/>
          </p:cNvSpPr>
          <p:nvPr/>
        </p:nvSpPr>
        <p:spPr bwMode="auto">
          <a:xfrm>
            <a:off x="250825" y="6545263"/>
            <a:ext cx="1800225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de-DE" altLang="de-DE" sz="1200" b="0">
                <a:solidFill>
                  <a:schemeClr val="bg2"/>
                </a:solidFill>
              </a:rPr>
              <a:t>Gero Kube, DESY / MDI</a:t>
            </a:r>
            <a:endParaRPr lang="en-GB" altLang="de-DE" sz="1200" b="0">
              <a:solidFill>
                <a:schemeClr val="bg2"/>
              </a:solidFill>
            </a:endParaRPr>
          </a:p>
        </p:txBody>
      </p:sp>
      <p:sp>
        <p:nvSpPr>
          <p:cNvPr id="265221" name="Rectangle 5"/>
          <p:cNvSpPr>
            <a:spLocks noGrp="1" noChangeArrowheads="1"/>
          </p:cNvSpPr>
          <p:nvPr>
            <p:ph type="title"/>
          </p:nvPr>
        </p:nvSpPr>
        <p:spPr>
          <a:xfrm>
            <a:off x="395288" y="188913"/>
            <a:ext cx="7200900" cy="647700"/>
          </a:xfrm>
          <a:noFill/>
          <a:ln/>
        </p:spPr>
        <p:txBody>
          <a:bodyPr/>
          <a:lstStyle/>
          <a:p>
            <a:pPr algn="l"/>
            <a:r>
              <a:rPr lang="de-DE" altLang="de-DE" sz="3200" dirty="0">
                <a:solidFill>
                  <a:srgbClr val="003E6E"/>
                </a:solidFill>
                <a:latin typeface="Comic Sans MS" pitchFamily="66" charset="0"/>
              </a:rPr>
              <a:t>PETRA </a:t>
            </a:r>
            <a:r>
              <a:rPr lang="de-DE" altLang="de-DE" sz="3200" dirty="0" smtClean="0">
                <a:solidFill>
                  <a:srgbClr val="003E6E"/>
                </a:solidFill>
                <a:latin typeface="Comic Sans MS" pitchFamily="66" charset="0"/>
              </a:rPr>
              <a:t>Extension</a:t>
            </a:r>
            <a:endParaRPr lang="en-GB" altLang="de-DE" sz="3200" dirty="0">
              <a:solidFill>
                <a:srgbClr val="003E6E"/>
              </a:solidFill>
              <a:latin typeface="Comic Sans MS" pitchFamily="66" charset="0"/>
            </a:endParaRPr>
          </a:p>
        </p:txBody>
      </p:sp>
      <p:pic>
        <p:nvPicPr>
          <p:cNvPr id="265223" name="Picture 7" descr="HG_LOGO_S_RGB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40650" y="585788"/>
            <a:ext cx="1008063" cy="39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65224" name="Picture 8" descr="DESY-Logo-cyan-RGB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029575" y="115888"/>
            <a:ext cx="563563" cy="5635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 Box 22"/>
          <p:cNvSpPr txBox="1">
            <a:spLocks noChangeArrowheads="1"/>
          </p:cNvSpPr>
          <p:nvPr/>
        </p:nvSpPr>
        <p:spPr bwMode="auto">
          <a:xfrm>
            <a:off x="5148263" y="6524625"/>
            <a:ext cx="3744912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 eaLnBrk="0" hangingPunct="0"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 eaLnBrk="0" hangingPunct="0"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 eaLnBrk="0" hangingPunct="0"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 eaLnBrk="0" hangingPunct="0"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algn="r" eaLnBrk="1" hangingPunct="1"/>
            <a:r>
              <a:rPr lang="de-DE" sz="1200" dirty="0" smtClean="0">
                <a:solidFill>
                  <a:srgbClr val="808080"/>
                </a:solidFill>
              </a:rPr>
              <a:t>DEELS 2014 Workshop @ ESRF, 12.05.2014</a:t>
            </a:r>
            <a:endParaRPr lang="en-GB" sz="1200" dirty="0">
              <a:solidFill>
                <a:srgbClr val="808080"/>
              </a:solidFill>
            </a:endParaRPr>
          </a:p>
        </p:txBody>
      </p:sp>
      <p:sp>
        <p:nvSpPr>
          <p:cNvPr id="12" name="Text Box 11"/>
          <p:cNvSpPr txBox="1">
            <a:spLocks noChangeArrowheads="1"/>
          </p:cNvSpPr>
          <p:nvPr/>
        </p:nvSpPr>
        <p:spPr bwMode="auto">
          <a:xfrm>
            <a:off x="250825" y="931863"/>
            <a:ext cx="1944911" cy="307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 eaLnBrk="0" hangingPunct="0"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 eaLnBrk="0" hangingPunct="0"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 eaLnBrk="0" hangingPunct="0"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 eaLnBrk="0" hangingPunct="0"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eaLnBrk="1" hangingPunct="1">
              <a:buFontTx/>
              <a:buBlip>
                <a:blip r:embed="rId4"/>
              </a:buBlip>
            </a:pPr>
            <a:r>
              <a:rPr lang="de-DE" dirty="0">
                <a:solidFill>
                  <a:srgbClr val="0000FF"/>
                </a:solidFill>
              </a:rPr>
              <a:t>  </a:t>
            </a:r>
            <a:r>
              <a:rPr lang="de-DE" dirty="0" smtClean="0">
                <a:solidFill>
                  <a:srgbClr val="0000FF"/>
                </a:solidFill>
              </a:rPr>
              <a:t>P3X </a:t>
            </a:r>
            <a:r>
              <a:rPr lang="de-DE" dirty="0" err="1" smtClean="0">
                <a:solidFill>
                  <a:srgbClr val="0000FF"/>
                </a:solidFill>
              </a:rPr>
              <a:t>motivation</a:t>
            </a:r>
            <a:endParaRPr lang="en-GB" dirty="0">
              <a:solidFill>
                <a:srgbClr val="0000FF"/>
              </a:solidFill>
            </a:endParaRPr>
          </a:p>
        </p:txBody>
      </p:sp>
      <p:sp>
        <p:nvSpPr>
          <p:cNvPr id="14" name="Text Box 12"/>
          <p:cNvSpPr txBox="1">
            <a:spLocks noChangeArrowheads="1"/>
          </p:cNvSpPr>
          <p:nvPr/>
        </p:nvSpPr>
        <p:spPr bwMode="auto">
          <a:xfrm>
            <a:off x="467544" y="1285890"/>
            <a:ext cx="4670981" cy="6309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 eaLnBrk="0" hangingPunct="0"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 eaLnBrk="0" hangingPunct="0"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 eaLnBrk="0" hangingPunct="0"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 eaLnBrk="0" hangingPunct="0"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eaLnBrk="1" hangingPunct="1">
              <a:buFontTx/>
              <a:buBlip>
                <a:blip r:embed="rId5"/>
              </a:buBlip>
            </a:pPr>
            <a:r>
              <a:rPr lang="de-DE" dirty="0">
                <a:solidFill>
                  <a:schemeClr val="accent2"/>
                </a:solidFill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de-DE" dirty="0" smtClean="0">
                <a:solidFill>
                  <a:schemeClr val="accent2"/>
                </a:solidFill>
                <a:ea typeface="Arial Unicode MS" pitchFamily="34" charset="-128"/>
                <a:cs typeface="Arial Unicode MS" pitchFamily="34" charset="-128"/>
              </a:rPr>
              <a:t>DORIS III </a:t>
            </a:r>
            <a:r>
              <a:rPr lang="de-DE" dirty="0" err="1" smtClean="0">
                <a:solidFill>
                  <a:schemeClr val="accent2"/>
                </a:solidFill>
                <a:ea typeface="Arial Unicode MS" pitchFamily="34" charset="-128"/>
                <a:cs typeface="Arial Unicode MS" pitchFamily="34" charset="-128"/>
              </a:rPr>
              <a:t>shutdown</a:t>
            </a:r>
            <a:r>
              <a:rPr lang="de-DE" dirty="0" smtClean="0">
                <a:solidFill>
                  <a:schemeClr val="accent2"/>
                </a:solidFill>
                <a:ea typeface="Arial Unicode MS" pitchFamily="34" charset="-128"/>
                <a:cs typeface="Arial Unicode MS" pitchFamily="34" charset="-128"/>
              </a:rPr>
              <a:t> in  01/2013</a:t>
            </a:r>
          </a:p>
          <a:p>
            <a:pPr eaLnBrk="1" hangingPunct="1"/>
            <a:r>
              <a:rPr lang="de-DE" dirty="0" smtClean="0">
                <a:solidFill>
                  <a:schemeClr val="accent2"/>
                </a:solidFill>
                <a:ea typeface="Arial Unicode MS" pitchFamily="34" charset="-128"/>
                <a:cs typeface="Arial Unicode MS" pitchFamily="34" charset="-128"/>
              </a:rPr>
              <a:t>    </a:t>
            </a:r>
            <a:r>
              <a:rPr lang="de-DE" dirty="0" smtClean="0">
                <a:solidFill>
                  <a:schemeClr val="tx1"/>
                </a:solidFill>
              </a:rPr>
              <a:t>→   </a:t>
            </a:r>
            <a:r>
              <a:rPr lang="de-DE" dirty="0" err="1" smtClean="0">
                <a:solidFill>
                  <a:schemeClr val="tx1"/>
                </a:solidFill>
                <a:ea typeface="Arial Unicode MS" pitchFamily="34" charset="-128"/>
                <a:cs typeface="Arial Unicode MS" pitchFamily="34" charset="-128"/>
              </a:rPr>
              <a:t>continuation</a:t>
            </a:r>
            <a:r>
              <a:rPr lang="de-DE" dirty="0" smtClean="0">
                <a:solidFill>
                  <a:schemeClr val="tx1"/>
                </a:solidFill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de-DE" dirty="0" err="1" smtClean="0">
                <a:solidFill>
                  <a:schemeClr val="tx1"/>
                </a:solidFill>
                <a:ea typeface="Arial Unicode MS" pitchFamily="34" charset="-128"/>
                <a:cs typeface="Arial Unicode MS" pitchFamily="34" charset="-128"/>
              </a:rPr>
              <a:t>of</a:t>
            </a:r>
            <a:r>
              <a:rPr lang="de-DE" dirty="0" smtClean="0">
                <a:solidFill>
                  <a:schemeClr val="tx1"/>
                </a:solidFill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de-DE" dirty="0" err="1" smtClean="0">
                <a:solidFill>
                  <a:schemeClr val="tx1"/>
                </a:solidFill>
                <a:ea typeface="Arial Unicode MS" pitchFamily="34" charset="-128"/>
                <a:cs typeface="Arial Unicode MS" pitchFamily="34" charset="-128"/>
              </a:rPr>
              <a:t>successful</a:t>
            </a:r>
            <a:r>
              <a:rPr lang="de-DE" dirty="0" smtClean="0">
                <a:solidFill>
                  <a:schemeClr val="tx1"/>
                </a:solidFill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de-DE" dirty="0" err="1" smtClean="0">
                <a:solidFill>
                  <a:schemeClr val="tx1"/>
                </a:solidFill>
                <a:ea typeface="Arial Unicode MS" pitchFamily="34" charset="-128"/>
                <a:cs typeface="Arial Unicode MS" pitchFamily="34" charset="-128"/>
              </a:rPr>
              <a:t>experiments</a:t>
            </a:r>
            <a:r>
              <a:rPr lang="de-DE" dirty="0" smtClean="0">
                <a:solidFill>
                  <a:schemeClr val="tx1"/>
                </a:solidFill>
                <a:ea typeface="Arial Unicode MS" pitchFamily="34" charset="-128"/>
                <a:cs typeface="Arial Unicode MS" pitchFamily="34" charset="-128"/>
              </a:rPr>
              <a:t> @ PETRA </a:t>
            </a:r>
          </a:p>
        </p:txBody>
      </p:sp>
      <p:pic>
        <p:nvPicPr>
          <p:cNvPr id="15" name="Picture 14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61825" y="2060848"/>
            <a:ext cx="8602663" cy="4203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7" name="Text Box 12"/>
          <p:cNvSpPr txBox="1">
            <a:spLocks noChangeArrowheads="1"/>
          </p:cNvSpPr>
          <p:nvPr/>
        </p:nvSpPr>
        <p:spPr bwMode="auto">
          <a:xfrm>
            <a:off x="5004048" y="1286012"/>
            <a:ext cx="3969980" cy="6309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 eaLnBrk="0" hangingPunct="0"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 eaLnBrk="0" hangingPunct="0"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 eaLnBrk="0" hangingPunct="0"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 eaLnBrk="0" hangingPunct="0"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eaLnBrk="1" hangingPunct="1">
              <a:buFontTx/>
              <a:buBlip>
                <a:blip r:embed="rId5"/>
              </a:buBlip>
            </a:pPr>
            <a:r>
              <a:rPr lang="de-DE" dirty="0">
                <a:solidFill>
                  <a:schemeClr val="accent2"/>
                </a:solidFill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de-DE" dirty="0" err="1" smtClean="0">
                <a:solidFill>
                  <a:schemeClr val="accent2"/>
                </a:solidFill>
                <a:ea typeface="Arial Unicode MS" pitchFamily="34" charset="-128"/>
                <a:cs typeface="Arial Unicode MS" pitchFamily="34" charset="-128"/>
              </a:rPr>
              <a:t>increase</a:t>
            </a:r>
            <a:r>
              <a:rPr lang="de-DE" dirty="0" smtClean="0">
                <a:solidFill>
                  <a:schemeClr val="accent2"/>
                </a:solidFill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de-DE" dirty="0" err="1" smtClean="0">
                <a:solidFill>
                  <a:schemeClr val="accent2"/>
                </a:solidFill>
                <a:ea typeface="Arial Unicode MS" pitchFamily="34" charset="-128"/>
                <a:cs typeface="Arial Unicode MS" pitchFamily="34" charset="-128"/>
              </a:rPr>
              <a:t>number</a:t>
            </a:r>
            <a:r>
              <a:rPr lang="de-DE" dirty="0" smtClean="0">
                <a:solidFill>
                  <a:schemeClr val="accent2"/>
                </a:solidFill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de-DE" dirty="0" err="1" smtClean="0">
                <a:solidFill>
                  <a:schemeClr val="accent2"/>
                </a:solidFill>
                <a:ea typeface="Arial Unicode MS" pitchFamily="34" charset="-128"/>
                <a:cs typeface="Arial Unicode MS" pitchFamily="34" charset="-128"/>
              </a:rPr>
              <a:t>of</a:t>
            </a:r>
            <a:r>
              <a:rPr lang="de-DE" dirty="0" smtClean="0">
                <a:solidFill>
                  <a:schemeClr val="accent2"/>
                </a:solidFill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de-DE" dirty="0" err="1" smtClean="0">
                <a:solidFill>
                  <a:schemeClr val="accent2"/>
                </a:solidFill>
                <a:ea typeface="Arial Unicode MS" pitchFamily="34" charset="-128"/>
                <a:cs typeface="Arial Unicode MS" pitchFamily="34" charset="-128"/>
              </a:rPr>
              <a:t>user</a:t>
            </a:r>
            <a:r>
              <a:rPr lang="de-DE" dirty="0" smtClean="0">
                <a:solidFill>
                  <a:schemeClr val="accent2"/>
                </a:solidFill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de-DE" dirty="0" err="1" smtClean="0">
                <a:solidFill>
                  <a:schemeClr val="accent2"/>
                </a:solidFill>
                <a:ea typeface="Arial Unicode MS" pitchFamily="34" charset="-128"/>
                <a:cs typeface="Arial Unicode MS" pitchFamily="34" charset="-128"/>
              </a:rPr>
              <a:t>beamlines</a:t>
            </a:r>
            <a:endParaRPr lang="de-DE" dirty="0" smtClean="0">
              <a:solidFill>
                <a:schemeClr val="accent2"/>
              </a:solidFill>
              <a:ea typeface="Arial Unicode MS" pitchFamily="34" charset="-128"/>
              <a:cs typeface="Arial Unicode MS" pitchFamily="34" charset="-128"/>
            </a:endParaRPr>
          </a:p>
          <a:p>
            <a:pPr eaLnBrk="1" hangingPunct="1"/>
            <a:r>
              <a:rPr lang="de-DE" dirty="0" smtClean="0">
                <a:solidFill>
                  <a:schemeClr val="accent2"/>
                </a:solidFill>
                <a:ea typeface="Arial Unicode MS" pitchFamily="34" charset="-128"/>
                <a:cs typeface="Arial Unicode MS" pitchFamily="34" charset="-128"/>
              </a:rPr>
              <a:t>    </a:t>
            </a:r>
            <a:r>
              <a:rPr lang="de-DE" dirty="0" smtClean="0">
                <a:solidFill>
                  <a:schemeClr val="tx1"/>
                </a:solidFill>
              </a:rPr>
              <a:t>→   2 </a:t>
            </a:r>
            <a:r>
              <a:rPr lang="de-DE" dirty="0" err="1" smtClean="0">
                <a:solidFill>
                  <a:schemeClr val="tx1"/>
                </a:solidFill>
              </a:rPr>
              <a:t>new</a:t>
            </a:r>
            <a:r>
              <a:rPr lang="de-DE" dirty="0" smtClean="0">
                <a:solidFill>
                  <a:schemeClr val="tx1"/>
                </a:solidFill>
              </a:rPr>
              <a:t> experimental halls</a:t>
            </a:r>
            <a:r>
              <a:rPr lang="de-DE" dirty="0">
                <a:solidFill>
                  <a:schemeClr val="tx1"/>
                </a:solidFill>
              </a:rPr>
              <a:t>,</a:t>
            </a:r>
            <a:r>
              <a:rPr lang="de-DE" dirty="0" smtClean="0">
                <a:solidFill>
                  <a:schemeClr val="tx1"/>
                </a:solidFill>
              </a:rPr>
              <a:t>10 </a:t>
            </a:r>
            <a:r>
              <a:rPr lang="de-DE" dirty="0" err="1" smtClean="0">
                <a:solidFill>
                  <a:schemeClr val="tx1"/>
                </a:solidFill>
              </a:rPr>
              <a:t>new</a:t>
            </a:r>
            <a:r>
              <a:rPr lang="de-DE" dirty="0">
                <a:solidFill>
                  <a:schemeClr val="tx1"/>
                </a:solidFill>
              </a:rPr>
              <a:t> </a:t>
            </a:r>
            <a:r>
              <a:rPr lang="de-DE" dirty="0" err="1" smtClean="0">
                <a:solidFill>
                  <a:schemeClr val="tx1"/>
                </a:solidFill>
              </a:rPr>
              <a:t>beamlines</a:t>
            </a:r>
            <a:endParaRPr lang="de-DE" dirty="0">
              <a:solidFill>
                <a:schemeClr val="tx1"/>
              </a:solidFill>
              <a:ea typeface="Arial Unicode MS" pitchFamily="34" charset="-128"/>
              <a:cs typeface="Arial Unicode MS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872579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5218" name="Line 2"/>
          <p:cNvSpPr>
            <a:spLocks noChangeShapeType="1"/>
          </p:cNvSpPr>
          <p:nvPr/>
        </p:nvSpPr>
        <p:spPr bwMode="auto">
          <a:xfrm>
            <a:off x="323850" y="765175"/>
            <a:ext cx="8496300" cy="0"/>
          </a:xfrm>
          <a:prstGeom prst="line">
            <a:avLst/>
          </a:prstGeom>
          <a:noFill/>
          <a:ln w="38100" cmpd="dbl">
            <a:solidFill>
              <a:srgbClr val="00589C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265219" name="Line 3"/>
          <p:cNvSpPr>
            <a:spLocks noChangeShapeType="1"/>
          </p:cNvSpPr>
          <p:nvPr/>
        </p:nvSpPr>
        <p:spPr bwMode="auto">
          <a:xfrm>
            <a:off x="323850" y="6524625"/>
            <a:ext cx="8496300" cy="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265220" name="Text Box 4"/>
          <p:cNvSpPr txBox="1">
            <a:spLocks noChangeArrowheads="1"/>
          </p:cNvSpPr>
          <p:nvPr/>
        </p:nvSpPr>
        <p:spPr bwMode="auto">
          <a:xfrm>
            <a:off x="250825" y="6545263"/>
            <a:ext cx="1800225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de-DE" altLang="de-DE" sz="1200" b="0">
                <a:solidFill>
                  <a:schemeClr val="bg2"/>
                </a:solidFill>
              </a:rPr>
              <a:t>Gero Kube, DESY / MDI</a:t>
            </a:r>
            <a:endParaRPr lang="en-GB" altLang="de-DE" sz="1200" b="0">
              <a:solidFill>
                <a:schemeClr val="bg2"/>
              </a:solidFill>
            </a:endParaRPr>
          </a:p>
        </p:txBody>
      </p:sp>
      <p:sp>
        <p:nvSpPr>
          <p:cNvPr id="265221" name="Rectangle 5"/>
          <p:cNvSpPr>
            <a:spLocks noGrp="1" noChangeArrowheads="1"/>
          </p:cNvSpPr>
          <p:nvPr>
            <p:ph type="title"/>
          </p:nvPr>
        </p:nvSpPr>
        <p:spPr>
          <a:xfrm>
            <a:off x="395288" y="188913"/>
            <a:ext cx="7200900" cy="647700"/>
          </a:xfrm>
          <a:noFill/>
          <a:ln/>
        </p:spPr>
        <p:txBody>
          <a:bodyPr/>
          <a:lstStyle/>
          <a:p>
            <a:pPr algn="l"/>
            <a:r>
              <a:rPr lang="de-DE" altLang="de-DE" sz="3200" dirty="0">
                <a:solidFill>
                  <a:srgbClr val="003E6E"/>
                </a:solidFill>
                <a:latin typeface="Comic Sans MS" pitchFamily="66" charset="0"/>
              </a:rPr>
              <a:t>PETRA </a:t>
            </a:r>
            <a:r>
              <a:rPr lang="de-DE" altLang="de-DE" sz="3200" dirty="0" smtClean="0">
                <a:solidFill>
                  <a:srgbClr val="003E6E"/>
                </a:solidFill>
                <a:latin typeface="Comic Sans MS" pitchFamily="66" charset="0"/>
              </a:rPr>
              <a:t>Extension</a:t>
            </a:r>
            <a:endParaRPr lang="en-GB" altLang="de-DE" sz="3200" dirty="0">
              <a:solidFill>
                <a:srgbClr val="003E6E"/>
              </a:solidFill>
              <a:latin typeface="Comic Sans MS" pitchFamily="66" charset="0"/>
            </a:endParaRPr>
          </a:p>
        </p:txBody>
      </p:sp>
      <p:pic>
        <p:nvPicPr>
          <p:cNvPr id="265223" name="Picture 7" descr="HG_LOGO_S_RGB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40650" y="585788"/>
            <a:ext cx="1008063" cy="39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65224" name="Picture 8" descr="DESY-Logo-cyan-RGB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029575" y="115888"/>
            <a:ext cx="563563" cy="5635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 Box 22"/>
          <p:cNvSpPr txBox="1">
            <a:spLocks noChangeArrowheads="1"/>
          </p:cNvSpPr>
          <p:nvPr/>
        </p:nvSpPr>
        <p:spPr bwMode="auto">
          <a:xfrm>
            <a:off x="5148263" y="6524625"/>
            <a:ext cx="3744912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 eaLnBrk="0" hangingPunct="0"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 eaLnBrk="0" hangingPunct="0"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 eaLnBrk="0" hangingPunct="0"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 eaLnBrk="0" hangingPunct="0"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algn="r" eaLnBrk="1" hangingPunct="1"/>
            <a:r>
              <a:rPr lang="de-DE" sz="1200" dirty="0" smtClean="0">
                <a:solidFill>
                  <a:srgbClr val="808080"/>
                </a:solidFill>
              </a:rPr>
              <a:t>DEELS 2014 Workshop @ ESRF, 12.05.2014</a:t>
            </a:r>
            <a:endParaRPr lang="en-GB" sz="1200" dirty="0">
              <a:solidFill>
                <a:srgbClr val="808080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788133" y="980728"/>
            <a:ext cx="4228110" cy="3096344"/>
          </a:xfrm>
          <a:prstGeom prst="rect">
            <a:avLst/>
          </a:prstGeom>
        </p:spPr>
      </p:pic>
      <p:sp>
        <p:nvSpPr>
          <p:cNvPr id="12" name="Text Box 11"/>
          <p:cNvSpPr txBox="1">
            <a:spLocks noChangeArrowheads="1"/>
          </p:cNvSpPr>
          <p:nvPr/>
        </p:nvSpPr>
        <p:spPr bwMode="auto">
          <a:xfrm>
            <a:off x="250825" y="931863"/>
            <a:ext cx="1080815" cy="307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 eaLnBrk="0" hangingPunct="0"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 eaLnBrk="0" hangingPunct="0"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 eaLnBrk="0" hangingPunct="0"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 eaLnBrk="0" hangingPunct="0"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eaLnBrk="1" hangingPunct="1">
              <a:buFontTx/>
              <a:buBlip>
                <a:blip r:embed="rId5"/>
              </a:buBlip>
            </a:pPr>
            <a:r>
              <a:rPr lang="de-DE" dirty="0">
                <a:solidFill>
                  <a:srgbClr val="0000FF"/>
                </a:solidFill>
              </a:rPr>
              <a:t>  </a:t>
            </a:r>
            <a:r>
              <a:rPr lang="de-DE" dirty="0" smtClean="0">
                <a:solidFill>
                  <a:srgbClr val="0000FF"/>
                </a:solidFill>
              </a:rPr>
              <a:t>P3X </a:t>
            </a:r>
            <a:endParaRPr lang="en-GB" dirty="0">
              <a:solidFill>
                <a:srgbClr val="0000FF"/>
              </a:solidFill>
            </a:endParaRPr>
          </a:p>
        </p:txBody>
      </p:sp>
      <p:sp>
        <p:nvSpPr>
          <p:cNvPr id="14" name="Text Box 12"/>
          <p:cNvSpPr txBox="1">
            <a:spLocks noChangeArrowheads="1"/>
          </p:cNvSpPr>
          <p:nvPr/>
        </p:nvSpPr>
        <p:spPr bwMode="auto">
          <a:xfrm>
            <a:off x="549091" y="1321023"/>
            <a:ext cx="3446845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 eaLnBrk="0" hangingPunct="0"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 eaLnBrk="0" hangingPunct="0"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 eaLnBrk="0" hangingPunct="0"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 eaLnBrk="0" hangingPunct="0"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eaLnBrk="1" hangingPunct="1">
              <a:buFontTx/>
              <a:buBlip>
                <a:blip r:embed="rId6"/>
              </a:buBlip>
            </a:pPr>
            <a:r>
              <a:rPr lang="de-DE" dirty="0">
                <a:solidFill>
                  <a:schemeClr val="accent2"/>
                </a:solidFill>
                <a:ea typeface="Arial Unicode MS" pitchFamily="34" charset="-128"/>
                <a:cs typeface="Arial Unicode MS" pitchFamily="34" charset="-128"/>
              </a:rPr>
              <a:t>  </a:t>
            </a:r>
            <a:r>
              <a:rPr lang="de-DE" dirty="0" err="1" smtClean="0">
                <a:solidFill>
                  <a:schemeClr val="accent2"/>
                </a:solidFill>
                <a:ea typeface="Arial Unicode MS" pitchFamily="34" charset="-128"/>
                <a:cs typeface="Arial Unicode MS" pitchFamily="34" charset="-128"/>
              </a:rPr>
              <a:t>long</a:t>
            </a:r>
            <a:r>
              <a:rPr lang="de-DE" dirty="0" smtClean="0">
                <a:solidFill>
                  <a:schemeClr val="accent2"/>
                </a:solidFill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de-DE" dirty="0" smtClean="0">
                <a:solidFill>
                  <a:schemeClr val="accent2"/>
                </a:solidFill>
              </a:rPr>
              <a:t>PETRA </a:t>
            </a:r>
            <a:r>
              <a:rPr lang="de-DE" dirty="0" err="1" smtClean="0">
                <a:solidFill>
                  <a:schemeClr val="accent2"/>
                </a:solidFill>
              </a:rPr>
              <a:t>shutdown</a:t>
            </a:r>
            <a:r>
              <a:rPr lang="de-DE" dirty="0" smtClean="0">
                <a:solidFill>
                  <a:schemeClr val="accent2"/>
                </a:solidFill>
              </a:rPr>
              <a:t> </a:t>
            </a:r>
            <a:r>
              <a:rPr lang="de-DE" dirty="0" err="1" smtClean="0">
                <a:solidFill>
                  <a:schemeClr val="accent2"/>
                </a:solidFill>
              </a:rPr>
              <a:t>started</a:t>
            </a:r>
            <a:r>
              <a:rPr lang="de-DE" dirty="0" smtClean="0">
                <a:solidFill>
                  <a:schemeClr val="accent2"/>
                </a:solidFill>
              </a:rPr>
              <a:t> 02/2014</a:t>
            </a:r>
          </a:p>
          <a:p>
            <a:pPr eaLnBrk="1" hangingPunct="1">
              <a:buFontTx/>
              <a:buBlip>
                <a:blip r:embed="rId6"/>
              </a:buBlip>
            </a:pPr>
            <a:r>
              <a:rPr lang="de-DE" dirty="0">
                <a:solidFill>
                  <a:schemeClr val="accent2"/>
                </a:solidFill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de-DE" dirty="0" smtClean="0">
                <a:solidFill>
                  <a:schemeClr val="accent2"/>
                </a:solidFill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de-DE" dirty="0" err="1" smtClean="0">
                <a:solidFill>
                  <a:schemeClr val="accent2"/>
                </a:solidFill>
                <a:ea typeface="Arial Unicode MS" pitchFamily="34" charset="-128"/>
                <a:cs typeface="Arial Unicode MS" pitchFamily="34" charset="-128"/>
              </a:rPr>
              <a:t>construction</a:t>
            </a:r>
            <a:r>
              <a:rPr lang="de-DE" dirty="0" smtClean="0">
                <a:solidFill>
                  <a:schemeClr val="accent2"/>
                </a:solidFill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de-DE" dirty="0" err="1" smtClean="0">
                <a:solidFill>
                  <a:schemeClr val="accent2"/>
                </a:solidFill>
                <a:ea typeface="Arial Unicode MS" pitchFamily="34" charset="-128"/>
                <a:cs typeface="Arial Unicode MS" pitchFamily="34" charset="-128"/>
              </a:rPr>
              <a:t>work</a:t>
            </a:r>
            <a:r>
              <a:rPr lang="de-DE" dirty="0" smtClean="0">
                <a:solidFill>
                  <a:schemeClr val="accent2"/>
                </a:solidFill>
                <a:ea typeface="Arial Unicode MS" pitchFamily="34" charset="-128"/>
                <a:cs typeface="Arial Unicode MS" pitchFamily="34" charset="-128"/>
              </a:rPr>
              <a:t> in </a:t>
            </a:r>
            <a:r>
              <a:rPr lang="de-DE" dirty="0" err="1" smtClean="0">
                <a:solidFill>
                  <a:schemeClr val="accent2"/>
                </a:solidFill>
                <a:ea typeface="Arial Unicode MS" pitchFamily="34" charset="-128"/>
                <a:cs typeface="Arial Unicode MS" pitchFamily="34" charset="-128"/>
              </a:rPr>
              <a:t>progress</a:t>
            </a:r>
            <a:endParaRPr lang="de-DE" dirty="0" smtClean="0">
              <a:solidFill>
                <a:schemeClr val="accent2"/>
              </a:solidFill>
              <a:ea typeface="Arial Unicode MS" pitchFamily="34" charset="-128"/>
              <a:cs typeface="Arial Unicode MS" pitchFamily="34" charset="-128"/>
            </a:endParaRPr>
          </a:p>
          <a:p>
            <a:pPr eaLnBrk="1" hangingPunct="1">
              <a:buFontTx/>
              <a:buBlip>
                <a:blip r:embed="rId6"/>
              </a:buBlip>
            </a:pPr>
            <a:r>
              <a:rPr lang="de-DE" dirty="0">
                <a:solidFill>
                  <a:schemeClr val="accent2"/>
                </a:solidFill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de-DE" dirty="0" smtClean="0">
                <a:solidFill>
                  <a:schemeClr val="accent2"/>
                </a:solidFill>
                <a:ea typeface="Arial Unicode MS" pitchFamily="34" charset="-128"/>
                <a:cs typeface="Arial Unicode MS" pitchFamily="34" charset="-128"/>
              </a:rPr>
              <a:t> back in </a:t>
            </a:r>
            <a:r>
              <a:rPr lang="de-DE" dirty="0" err="1" smtClean="0">
                <a:solidFill>
                  <a:schemeClr val="accent2"/>
                </a:solidFill>
                <a:ea typeface="Arial Unicode MS" pitchFamily="34" charset="-128"/>
                <a:cs typeface="Arial Unicode MS" pitchFamily="34" charset="-128"/>
              </a:rPr>
              <a:t>user</a:t>
            </a:r>
            <a:r>
              <a:rPr lang="de-DE" dirty="0" smtClean="0">
                <a:solidFill>
                  <a:schemeClr val="accent2"/>
                </a:solidFill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de-DE" dirty="0" err="1" smtClean="0">
                <a:solidFill>
                  <a:schemeClr val="accent2"/>
                </a:solidFill>
                <a:ea typeface="Arial Unicode MS" pitchFamily="34" charset="-128"/>
                <a:cs typeface="Arial Unicode MS" pitchFamily="34" charset="-128"/>
              </a:rPr>
              <a:t>operation</a:t>
            </a:r>
            <a:r>
              <a:rPr lang="de-DE" dirty="0" smtClean="0">
                <a:solidFill>
                  <a:schemeClr val="accent2"/>
                </a:solidFill>
                <a:ea typeface="Arial Unicode MS" pitchFamily="34" charset="-128"/>
                <a:cs typeface="Arial Unicode MS" pitchFamily="34" charset="-128"/>
              </a:rPr>
              <a:t> after </a:t>
            </a:r>
            <a:r>
              <a:rPr lang="de-DE" dirty="0" err="1" smtClean="0">
                <a:solidFill>
                  <a:schemeClr val="accent2"/>
                </a:solidFill>
                <a:ea typeface="Arial Unicode MS" pitchFamily="34" charset="-128"/>
                <a:cs typeface="Arial Unicode MS" pitchFamily="34" charset="-128"/>
              </a:rPr>
              <a:t>about</a:t>
            </a:r>
            <a:r>
              <a:rPr lang="de-DE" dirty="0" smtClean="0">
                <a:solidFill>
                  <a:schemeClr val="accent2"/>
                </a:solidFill>
                <a:ea typeface="Arial Unicode MS" pitchFamily="34" charset="-128"/>
                <a:cs typeface="Arial Unicode MS" pitchFamily="34" charset="-128"/>
              </a:rPr>
              <a:t> 1 </a:t>
            </a:r>
            <a:r>
              <a:rPr lang="de-DE" dirty="0" err="1" smtClean="0">
                <a:solidFill>
                  <a:schemeClr val="accent2"/>
                </a:solidFill>
                <a:ea typeface="Arial Unicode MS" pitchFamily="34" charset="-128"/>
                <a:cs typeface="Arial Unicode MS" pitchFamily="34" charset="-128"/>
              </a:rPr>
              <a:t>year</a:t>
            </a:r>
            <a:r>
              <a:rPr lang="de-DE" dirty="0" smtClean="0">
                <a:solidFill>
                  <a:schemeClr val="accent2"/>
                </a:solidFill>
                <a:ea typeface="Arial Unicode MS" pitchFamily="34" charset="-128"/>
                <a:cs typeface="Arial Unicode MS" pitchFamily="34" charset="-128"/>
              </a:rPr>
              <a:t> </a:t>
            </a:r>
            <a:endParaRPr lang="de-DE" dirty="0">
              <a:solidFill>
                <a:schemeClr val="accent2"/>
              </a:solidFill>
              <a:ea typeface="Arial Unicode MS" pitchFamily="34" charset="-128"/>
              <a:cs typeface="Arial Unicode MS" pitchFamily="34" charset="-128"/>
            </a:endParaRPr>
          </a:p>
        </p:txBody>
      </p:sp>
      <p:grpSp>
        <p:nvGrpSpPr>
          <p:cNvPr id="6" name="Group 5"/>
          <p:cNvGrpSpPr/>
          <p:nvPr/>
        </p:nvGrpSpPr>
        <p:grpSpPr>
          <a:xfrm>
            <a:off x="251520" y="2661797"/>
            <a:ext cx="6758706" cy="3279776"/>
            <a:chOff x="251520" y="2661797"/>
            <a:chExt cx="6758706" cy="3279776"/>
          </a:xfrm>
        </p:grpSpPr>
        <p:grpSp>
          <p:nvGrpSpPr>
            <p:cNvPr id="4" name="Group 3"/>
            <p:cNvGrpSpPr>
              <a:grpSpLocks noChangeAspect="1"/>
            </p:cNvGrpSpPr>
            <p:nvPr/>
          </p:nvGrpSpPr>
          <p:grpSpPr>
            <a:xfrm>
              <a:off x="755578" y="4149082"/>
              <a:ext cx="6254648" cy="1792491"/>
              <a:chOff x="611560" y="4339550"/>
              <a:chExt cx="6873240" cy="1969770"/>
            </a:xfrm>
          </p:grpSpPr>
          <p:pic>
            <p:nvPicPr>
              <p:cNvPr id="19" name="Picture 3"/>
              <p:cNvPicPr>
                <a:picLocks noChangeAspect="1" noChangeArrowheads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11560" y="4339550"/>
                <a:ext cx="6873240" cy="196977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20" name="Rectangle 19"/>
              <p:cNvSpPr/>
              <p:nvPr/>
            </p:nvSpPr>
            <p:spPr>
              <a:xfrm>
                <a:off x="3500506" y="5788012"/>
                <a:ext cx="1368152" cy="46805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1" name="Rectangle 20"/>
              <p:cNvSpPr/>
              <p:nvPr/>
            </p:nvSpPr>
            <p:spPr>
              <a:xfrm>
                <a:off x="5004048" y="5661248"/>
                <a:ext cx="2304256" cy="46805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2" name="Rectangle 21"/>
              <p:cNvSpPr/>
              <p:nvPr/>
            </p:nvSpPr>
            <p:spPr>
              <a:xfrm>
                <a:off x="5355263" y="5546110"/>
                <a:ext cx="288231" cy="442416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3" name="Rectangle 22"/>
              <p:cNvSpPr/>
              <p:nvPr/>
            </p:nvSpPr>
            <p:spPr>
              <a:xfrm>
                <a:off x="5939953" y="5471102"/>
                <a:ext cx="288231" cy="442416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4" name="Rectangle 23"/>
              <p:cNvSpPr/>
              <p:nvPr/>
            </p:nvSpPr>
            <p:spPr>
              <a:xfrm>
                <a:off x="2797678" y="5866904"/>
                <a:ext cx="288231" cy="442416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  <p:sp>
          <p:nvSpPr>
            <p:cNvPr id="16" name="Text Box 11"/>
            <p:cNvSpPr txBox="1">
              <a:spLocks noChangeArrowheads="1"/>
            </p:cNvSpPr>
            <p:nvPr/>
          </p:nvSpPr>
          <p:spPr bwMode="auto">
            <a:xfrm>
              <a:off x="251520" y="2661797"/>
              <a:ext cx="3240360" cy="30777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140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defRPr>
              </a:lvl1pPr>
              <a:lvl2pPr marL="742950" indent="-285750" eaLnBrk="0" hangingPunct="0">
                <a:defRPr sz="140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defRPr>
              </a:lvl2pPr>
              <a:lvl3pPr marL="1143000" indent="-228600" eaLnBrk="0" hangingPunct="0">
                <a:defRPr sz="140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defRPr>
              </a:lvl3pPr>
              <a:lvl4pPr marL="1600200" indent="-228600" eaLnBrk="0" hangingPunct="0">
                <a:defRPr sz="140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defRPr>
              </a:lvl4pPr>
              <a:lvl5pPr marL="2057400" indent="-228600" eaLnBrk="0" hangingPunct="0">
                <a:defRPr sz="140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defRPr>
              </a:lvl5pPr>
              <a:lvl6pPr marL="25146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140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defRPr>
              </a:lvl6pPr>
              <a:lvl7pPr marL="29718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140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defRPr>
              </a:lvl7pPr>
              <a:lvl8pPr marL="34290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140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defRPr>
              </a:lvl8pPr>
              <a:lvl9pPr marL="38862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140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defRPr>
              </a:lvl9pPr>
            </a:lstStyle>
            <a:p>
              <a:pPr eaLnBrk="1" hangingPunct="1">
                <a:buFontTx/>
                <a:buBlip>
                  <a:blip r:embed="rId5"/>
                </a:buBlip>
              </a:pPr>
              <a:r>
                <a:rPr lang="de-DE" dirty="0">
                  <a:solidFill>
                    <a:srgbClr val="0000FF"/>
                  </a:solidFill>
                </a:rPr>
                <a:t>  </a:t>
              </a:r>
              <a:r>
                <a:rPr lang="de-DE" dirty="0" err="1">
                  <a:solidFill>
                    <a:srgbClr val="0000FF"/>
                  </a:solidFill>
                </a:rPr>
                <a:t>a</a:t>
              </a:r>
              <a:r>
                <a:rPr lang="de-DE" dirty="0" err="1" smtClean="0">
                  <a:solidFill>
                    <a:srgbClr val="0000FF"/>
                  </a:solidFill>
                </a:rPr>
                <a:t>ccelerator</a:t>
              </a:r>
              <a:r>
                <a:rPr lang="de-DE" dirty="0" smtClean="0">
                  <a:solidFill>
                    <a:srgbClr val="0000FF"/>
                  </a:solidFill>
                </a:rPr>
                <a:t> </a:t>
              </a:r>
              <a:r>
                <a:rPr lang="de-DE" dirty="0" err="1" smtClean="0">
                  <a:solidFill>
                    <a:srgbClr val="0000FF"/>
                  </a:solidFill>
                </a:rPr>
                <a:t>modifications</a:t>
              </a:r>
              <a:r>
                <a:rPr lang="de-DE" dirty="0" smtClean="0">
                  <a:solidFill>
                    <a:srgbClr val="0000FF"/>
                  </a:solidFill>
                </a:rPr>
                <a:t> </a:t>
              </a:r>
              <a:endParaRPr lang="en-GB" dirty="0">
                <a:solidFill>
                  <a:srgbClr val="0000FF"/>
                </a:solidFill>
              </a:endParaRPr>
            </a:p>
          </p:txBody>
        </p:sp>
        <p:sp>
          <p:nvSpPr>
            <p:cNvPr id="17" name="Text Box 12"/>
            <p:cNvSpPr txBox="1">
              <a:spLocks noChangeArrowheads="1"/>
            </p:cNvSpPr>
            <p:nvPr/>
          </p:nvSpPr>
          <p:spPr bwMode="auto">
            <a:xfrm>
              <a:off x="549787" y="3050957"/>
              <a:ext cx="5030326" cy="95410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140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defRPr>
              </a:lvl1pPr>
              <a:lvl2pPr marL="742950" indent="-285750" eaLnBrk="0" hangingPunct="0">
                <a:defRPr sz="140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defRPr>
              </a:lvl2pPr>
              <a:lvl3pPr marL="1143000" indent="-228600" eaLnBrk="0" hangingPunct="0">
                <a:defRPr sz="140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defRPr>
              </a:lvl3pPr>
              <a:lvl4pPr marL="1600200" indent="-228600" eaLnBrk="0" hangingPunct="0">
                <a:defRPr sz="140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defRPr>
              </a:lvl4pPr>
              <a:lvl5pPr marL="2057400" indent="-228600" eaLnBrk="0" hangingPunct="0">
                <a:defRPr sz="140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defRPr>
              </a:lvl5pPr>
              <a:lvl6pPr marL="25146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140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defRPr>
              </a:lvl6pPr>
              <a:lvl7pPr marL="29718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140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defRPr>
              </a:lvl7pPr>
              <a:lvl8pPr marL="34290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140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defRPr>
              </a:lvl8pPr>
              <a:lvl9pPr marL="38862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140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defRPr>
              </a:lvl9pPr>
            </a:lstStyle>
            <a:p>
              <a:pPr eaLnBrk="1" hangingPunct="1">
                <a:buFontTx/>
                <a:buBlip>
                  <a:blip r:embed="rId6"/>
                </a:buBlip>
              </a:pPr>
              <a:r>
                <a:rPr lang="de-DE" dirty="0">
                  <a:solidFill>
                    <a:schemeClr val="accent2"/>
                  </a:solidFill>
                  <a:ea typeface="Arial Unicode MS" pitchFamily="34" charset="-128"/>
                  <a:cs typeface="Arial Unicode MS" pitchFamily="34" charset="-128"/>
                </a:rPr>
                <a:t>  </a:t>
              </a:r>
              <a:r>
                <a:rPr lang="de-DE" dirty="0" err="1" smtClean="0">
                  <a:solidFill>
                    <a:schemeClr val="accent2"/>
                  </a:solidFill>
                  <a:ea typeface="Arial Unicode MS" pitchFamily="34" charset="-128"/>
                  <a:cs typeface="Arial Unicode MS" pitchFamily="34" charset="-128"/>
                </a:rPr>
                <a:t>about</a:t>
              </a:r>
              <a:r>
                <a:rPr lang="de-DE" dirty="0" smtClean="0">
                  <a:solidFill>
                    <a:schemeClr val="accent2"/>
                  </a:solidFill>
                  <a:ea typeface="Arial Unicode MS" pitchFamily="34" charset="-128"/>
                  <a:cs typeface="Arial Unicode MS" pitchFamily="34" charset="-128"/>
                </a:rPr>
                <a:t> 50m </a:t>
              </a:r>
              <a:r>
                <a:rPr lang="de-DE" dirty="0" err="1" smtClean="0">
                  <a:solidFill>
                    <a:schemeClr val="accent2"/>
                  </a:solidFill>
                  <a:ea typeface="Arial Unicode MS" pitchFamily="34" charset="-128"/>
                  <a:cs typeface="Arial Unicode MS" pitchFamily="34" charset="-128"/>
                </a:rPr>
                <a:t>of</a:t>
              </a:r>
              <a:r>
                <a:rPr lang="de-DE" dirty="0" smtClean="0">
                  <a:solidFill>
                    <a:schemeClr val="accent2"/>
                  </a:solidFill>
                  <a:ea typeface="Arial Unicode MS" pitchFamily="34" charset="-128"/>
                  <a:cs typeface="Arial Unicode MS" pitchFamily="34" charset="-128"/>
                </a:rPr>
                <a:t> </a:t>
              </a:r>
              <a:r>
                <a:rPr lang="de-DE" dirty="0" err="1" smtClean="0">
                  <a:solidFill>
                    <a:schemeClr val="accent2"/>
                  </a:solidFill>
                  <a:ea typeface="Arial Unicode MS" pitchFamily="34" charset="-128"/>
                  <a:cs typeface="Arial Unicode MS" pitchFamily="34" charset="-128"/>
                </a:rPr>
                <a:t>the</a:t>
              </a:r>
              <a:r>
                <a:rPr lang="de-DE" dirty="0" smtClean="0">
                  <a:solidFill>
                    <a:schemeClr val="accent2"/>
                  </a:solidFill>
                  <a:ea typeface="Arial Unicode MS" pitchFamily="34" charset="-128"/>
                  <a:cs typeface="Arial Unicode MS" pitchFamily="34" charset="-128"/>
                </a:rPr>
                <a:t> </a:t>
              </a:r>
              <a:r>
                <a:rPr lang="de-DE" dirty="0" err="1" smtClean="0">
                  <a:solidFill>
                    <a:schemeClr val="accent2"/>
                  </a:solidFill>
                  <a:ea typeface="Arial Unicode MS" pitchFamily="34" charset="-128"/>
                  <a:cs typeface="Arial Unicode MS" pitchFamily="34" charset="-128"/>
                </a:rPr>
                <a:t>storage</a:t>
              </a:r>
              <a:r>
                <a:rPr lang="de-DE" dirty="0" smtClean="0">
                  <a:solidFill>
                    <a:schemeClr val="accent2"/>
                  </a:solidFill>
                  <a:ea typeface="Arial Unicode MS" pitchFamily="34" charset="-128"/>
                  <a:cs typeface="Arial Unicode MS" pitchFamily="34" charset="-128"/>
                </a:rPr>
                <a:t> ring will </a:t>
              </a:r>
              <a:r>
                <a:rPr lang="de-DE" dirty="0" err="1" smtClean="0">
                  <a:solidFill>
                    <a:schemeClr val="accent2"/>
                  </a:solidFill>
                  <a:ea typeface="Arial Unicode MS" pitchFamily="34" charset="-128"/>
                  <a:cs typeface="Arial Unicode MS" pitchFamily="34" charset="-128"/>
                </a:rPr>
                <a:t>be</a:t>
              </a:r>
              <a:r>
                <a:rPr lang="de-DE" dirty="0" smtClean="0">
                  <a:solidFill>
                    <a:schemeClr val="accent2"/>
                  </a:solidFill>
                  <a:ea typeface="Arial Unicode MS" pitchFamily="34" charset="-128"/>
                  <a:cs typeface="Arial Unicode MS" pitchFamily="34" charset="-128"/>
                </a:rPr>
                <a:t> </a:t>
              </a:r>
              <a:r>
                <a:rPr lang="de-DE" dirty="0" err="1" smtClean="0">
                  <a:solidFill>
                    <a:schemeClr val="accent2"/>
                  </a:solidFill>
                  <a:ea typeface="Arial Unicode MS" pitchFamily="34" charset="-128"/>
                  <a:cs typeface="Arial Unicode MS" pitchFamily="34" charset="-128"/>
                </a:rPr>
                <a:t>modified</a:t>
              </a:r>
              <a:r>
                <a:rPr lang="de-DE" dirty="0" smtClean="0">
                  <a:solidFill>
                    <a:schemeClr val="accent2"/>
                  </a:solidFill>
                  <a:ea typeface="Arial Unicode MS" pitchFamily="34" charset="-128"/>
                  <a:cs typeface="Arial Unicode MS" pitchFamily="34" charset="-128"/>
                </a:rPr>
                <a:t> on </a:t>
              </a:r>
              <a:r>
                <a:rPr lang="de-DE" dirty="0" err="1" smtClean="0">
                  <a:solidFill>
                    <a:schemeClr val="accent2"/>
                  </a:solidFill>
                  <a:ea typeface="Arial Unicode MS" pitchFamily="34" charset="-128"/>
                  <a:cs typeface="Arial Unicode MS" pitchFamily="34" charset="-128"/>
                </a:rPr>
                <a:t>either</a:t>
              </a:r>
              <a:r>
                <a:rPr lang="de-DE" dirty="0" smtClean="0">
                  <a:solidFill>
                    <a:schemeClr val="accent2"/>
                  </a:solidFill>
                  <a:ea typeface="Arial Unicode MS" pitchFamily="34" charset="-128"/>
                  <a:cs typeface="Arial Unicode MS" pitchFamily="34" charset="-128"/>
                </a:rPr>
                <a:t> </a:t>
              </a:r>
              <a:r>
                <a:rPr lang="de-DE" dirty="0" err="1" smtClean="0">
                  <a:solidFill>
                    <a:schemeClr val="accent2"/>
                  </a:solidFill>
                  <a:ea typeface="Arial Unicode MS" pitchFamily="34" charset="-128"/>
                  <a:cs typeface="Arial Unicode MS" pitchFamily="34" charset="-128"/>
                </a:rPr>
                <a:t>side</a:t>
              </a:r>
              <a:endParaRPr lang="de-DE" dirty="0" smtClean="0">
                <a:solidFill>
                  <a:schemeClr val="accent2"/>
                </a:solidFill>
              </a:endParaRPr>
            </a:p>
            <a:p>
              <a:pPr eaLnBrk="1" hangingPunct="1">
                <a:buFontTx/>
                <a:buBlip>
                  <a:blip r:embed="rId6"/>
                </a:buBlip>
              </a:pPr>
              <a:r>
                <a:rPr lang="de-DE" dirty="0">
                  <a:solidFill>
                    <a:schemeClr val="accent2"/>
                  </a:solidFill>
                  <a:ea typeface="Arial Unicode MS" pitchFamily="34" charset="-128"/>
                  <a:cs typeface="Arial Unicode MS" pitchFamily="34" charset="-128"/>
                </a:rPr>
                <a:t> </a:t>
              </a:r>
              <a:r>
                <a:rPr lang="de-DE" dirty="0" smtClean="0">
                  <a:solidFill>
                    <a:schemeClr val="accent2"/>
                  </a:solidFill>
                  <a:ea typeface="Arial Unicode MS" pitchFamily="34" charset="-128"/>
                  <a:cs typeface="Arial Unicode MS" pitchFamily="34" charset="-128"/>
                </a:rPr>
                <a:t> </a:t>
              </a:r>
              <a:r>
                <a:rPr lang="de-DE" dirty="0" err="1" smtClean="0">
                  <a:solidFill>
                    <a:schemeClr val="accent2"/>
                  </a:solidFill>
                  <a:ea typeface="Arial Unicode MS" pitchFamily="34" charset="-128"/>
                  <a:cs typeface="Arial Unicode MS" pitchFamily="34" charset="-128"/>
                </a:rPr>
                <a:t>short</a:t>
              </a:r>
              <a:r>
                <a:rPr lang="de-DE" dirty="0" smtClean="0">
                  <a:solidFill>
                    <a:schemeClr val="accent2"/>
                  </a:solidFill>
                  <a:ea typeface="Arial Unicode MS" pitchFamily="34" charset="-128"/>
                  <a:cs typeface="Arial Unicode MS" pitchFamily="34" charset="-128"/>
                </a:rPr>
                <a:t> </a:t>
              </a:r>
              <a:r>
                <a:rPr lang="de-DE" dirty="0" err="1" smtClean="0">
                  <a:solidFill>
                    <a:schemeClr val="accent2"/>
                  </a:solidFill>
                  <a:ea typeface="Arial Unicode MS" pitchFamily="34" charset="-128"/>
                  <a:cs typeface="Arial Unicode MS" pitchFamily="34" charset="-128"/>
                </a:rPr>
                <a:t>dipoles</a:t>
              </a:r>
              <a:r>
                <a:rPr lang="de-DE" dirty="0" smtClean="0">
                  <a:solidFill>
                    <a:schemeClr val="accent2"/>
                  </a:solidFill>
                  <a:ea typeface="Arial Unicode MS" pitchFamily="34" charset="-128"/>
                  <a:cs typeface="Arial Unicode MS" pitchFamily="34" charset="-128"/>
                </a:rPr>
                <a:t>, </a:t>
              </a:r>
              <a:r>
                <a:rPr lang="de-DE" dirty="0" err="1" smtClean="0">
                  <a:solidFill>
                    <a:schemeClr val="accent2"/>
                  </a:solidFill>
                  <a:ea typeface="Arial Unicode MS" pitchFamily="34" charset="-128"/>
                  <a:cs typeface="Arial Unicode MS" pitchFamily="34" charset="-128"/>
                </a:rPr>
                <a:t>no</a:t>
              </a:r>
              <a:r>
                <a:rPr lang="de-DE" dirty="0" smtClean="0">
                  <a:solidFill>
                    <a:schemeClr val="accent2"/>
                  </a:solidFill>
                  <a:ea typeface="Arial Unicode MS" pitchFamily="34" charset="-128"/>
                  <a:cs typeface="Arial Unicode MS" pitchFamily="34" charset="-128"/>
                </a:rPr>
                <a:t> </a:t>
              </a:r>
              <a:r>
                <a:rPr lang="de-DE" dirty="0" err="1" smtClean="0">
                  <a:solidFill>
                    <a:schemeClr val="accent2"/>
                  </a:solidFill>
                  <a:ea typeface="Arial Unicode MS" pitchFamily="34" charset="-128"/>
                  <a:cs typeface="Arial Unicode MS" pitchFamily="34" charset="-128"/>
                </a:rPr>
                <a:t>sextupoles</a:t>
              </a:r>
              <a:r>
                <a:rPr lang="de-DE" dirty="0" smtClean="0">
                  <a:solidFill>
                    <a:schemeClr val="accent2"/>
                  </a:solidFill>
                  <a:ea typeface="Arial Unicode MS" pitchFamily="34" charset="-128"/>
                  <a:cs typeface="Arial Unicode MS" pitchFamily="34" charset="-128"/>
                </a:rPr>
                <a:t>, </a:t>
              </a:r>
              <a:r>
                <a:rPr lang="de-DE" dirty="0" err="1" smtClean="0">
                  <a:solidFill>
                    <a:schemeClr val="accent2"/>
                  </a:solidFill>
                  <a:ea typeface="Arial Unicode MS" pitchFamily="34" charset="-128"/>
                  <a:cs typeface="Arial Unicode MS" pitchFamily="34" charset="-128"/>
                </a:rPr>
                <a:t>space</a:t>
              </a:r>
              <a:r>
                <a:rPr lang="de-DE" dirty="0" smtClean="0">
                  <a:solidFill>
                    <a:schemeClr val="accent2"/>
                  </a:solidFill>
                  <a:ea typeface="Arial Unicode MS" pitchFamily="34" charset="-128"/>
                  <a:cs typeface="Arial Unicode MS" pitchFamily="34" charset="-128"/>
                </a:rPr>
                <a:t> </a:t>
              </a:r>
              <a:r>
                <a:rPr lang="de-DE" dirty="0" err="1" smtClean="0">
                  <a:solidFill>
                    <a:schemeClr val="accent2"/>
                  </a:solidFill>
                  <a:ea typeface="Arial Unicode MS" pitchFamily="34" charset="-128"/>
                  <a:cs typeface="Arial Unicode MS" pitchFamily="34" charset="-128"/>
                </a:rPr>
                <a:t>for</a:t>
              </a:r>
              <a:r>
                <a:rPr lang="de-DE" dirty="0" smtClean="0">
                  <a:solidFill>
                    <a:schemeClr val="accent2"/>
                  </a:solidFill>
                  <a:ea typeface="Arial Unicode MS" pitchFamily="34" charset="-128"/>
                  <a:cs typeface="Arial Unicode MS" pitchFamily="34" charset="-128"/>
                </a:rPr>
                <a:t> </a:t>
              </a:r>
              <a:r>
                <a:rPr lang="de-DE" dirty="0" err="1" smtClean="0">
                  <a:solidFill>
                    <a:schemeClr val="accent2"/>
                  </a:solidFill>
                  <a:ea typeface="Arial Unicode MS" pitchFamily="34" charset="-128"/>
                  <a:cs typeface="Arial Unicode MS" pitchFamily="34" charset="-128"/>
                </a:rPr>
                <a:t>undulators</a:t>
              </a:r>
              <a:endParaRPr lang="de-DE" dirty="0" smtClean="0">
                <a:solidFill>
                  <a:schemeClr val="accent2"/>
                </a:solidFill>
                <a:ea typeface="Arial Unicode MS" pitchFamily="34" charset="-128"/>
                <a:cs typeface="Arial Unicode MS" pitchFamily="34" charset="-128"/>
              </a:endParaRPr>
            </a:p>
            <a:p>
              <a:pPr eaLnBrk="1" hangingPunct="1">
                <a:buFontTx/>
                <a:buBlip>
                  <a:blip r:embed="rId6"/>
                </a:buBlip>
              </a:pPr>
              <a:r>
                <a:rPr lang="de-DE" dirty="0">
                  <a:solidFill>
                    <a:schemeClr val="accent2"/>
                  </a:solidFill>
                  <a:ea typeface="Arial Unicode MS" pitchFamily="34" charset="-128"/>
                  <a:cs typeface="Arial Unicode MS" pitchFamily="34" charset="-128"/>
                </a:rPr>
                <a:t> </a:t>
              </a:r>
              <a:r>
                <a:rPr lang="de-DE" dirty="0" smtClean="0">
                  <a:solidFill>
                    <a:schemeClr val="accent2"/>
                  </a:solidFill>
                  <a:ea typeface="Arial Unicode MS" pitchFamily="34" charset="-128"/>
                  <a:cs typeface="Arial Unicode MS" pitchFamily="34" charset="-128"/>
                </a:rPr>
                <a:t> </a:t>
              </a:r>
              <a:r>
                <a:rPr lang="de-DE" dirty="0" err="1" smtClean="0">
                  <a:solidFill>
                    <a:schemeClr val="accent2"/>
                  </a:solidFill>
                  <a:ea typeface="Arial Unicode MS" pitchFamily="34" charset="-128"/>
                  <a:cs typeface="Arial Unicode MS" pitchFamily="34" charset="-128"/>
                </a:rPr>
                <a:t>concrete</a:t>
              </a:r>
              <a:r>
                <a:rPr lang="de-DE" dirty="0" smtClean="0">
                  <a:solidFill>
                    <a:schemeClr val="accent2"/>
                  </a:solidFill>
                  <a:ea typeface="Arial Unicode MS" pitchFamily="34" charset="-128"/>
                  <a:cs typeface="Arial Unicode MS" pitchFamily="34" charset="-128"/>
                </a:rPr>
                <a:t> </a:t>
              </a:r>
              <a:r>
                <a:rPr lang="de-DE" dirty="0" err="1" smtClean="0">
                  <a:solidFill>
                    <a:schemeClr val="accent2"/>
                  </a:solidFill>
                  <a:ea typeface="Arial Unicode MS" pitchFamily="34" charset="-128"/>
                  <a:cs typeface="Arial Unicode MS" pitchFamily="34" charset="-128"/>
                </a:rPr>
                <a:t>base</a:t>
              </a:r>
              <a:r>
                <a:rPr lang="de-DE" dirty="0" smtClean="0">
                  <a:solidFill>
                    <a:schemeClr val="accent2"/>
                  </a:solidFill>
                  <a:ea typeface="Arial Unicode MS" pitchFamily="34" charset="-128"/>
                  <a:cs typeface="Arial Unicode MS" pitchFamily="34" charset="-128"/>
                </a:rPr>
                <a:t> </a:t>
              </a:r>
              <a:r>
                <a:rPr lang="de-DE" dirty="0" err="1" smtClean="0">
                  <a:solidFill>
                    <a:schemeClr val="accent2"/>
                  </a:solidFill>
                  <a:ea typeface="Arial Unicode MS" pitchFamily="34" charset="-128"/>
                  <a:cs typeface="Arial Unicode MS" pitchFamily="34" charset="-128"/>
                </a:rPr>
                <a:t>instead</a:t>
              </a:r>
              <a:r>
                <a:rPr lang="de-DE" dirty="0" smtClean="0">
                  <a:solidFill>
                    <a:schemeClr val="accent2"/>
                  </a:solidFill>
                  <a:ea typeface="Arial Unicode MS" pitchFamily="34" charset="-128"/>
                  <a:cs typeface="Arial Unicode MS" pitchFamily="34" charset="-128"/>
                </a:rPr>
                <a:t> </a:t>
              </a:r>
              <a:r>
                <a:rPr lang="de-DE" dirty="0" err="1" smtClean="0">
                  <a:solidFill>
                    <a:schemeClr val="accent2"/>
                  </a:solidFill>
                  <a:ea typeface="Arial Unicode MS" pitchFamily="34" charset="-128"/>
                  <a:cs typeface="Arial Unicode MS" pitchFamily="34" charset="-128"/>
                </a:rPr>
                <a:t>of</a:t>
              </a:r>
              <a:r>
                <a:rPr lang="de-DE" dirty="0" smtClean="0">
                  <a:solidFill>
                    <a:schemeClr val="accent2"/>
                  </a:solidFill>
                  <a:ea typeface="Arial Unicode MS" pitchFamily="34" charset="-128"/>
                  <a:cs typeface="Arial Unicode MS" pitchFamily="34" charset="-128"/>
                </a:rPr>
                <a:t> </a:t>
              </a:r>
              <a:r>
                <a:rPr lang="de-DE" dirty="0" err="1" smtClean="0">
                  <a:solidFill>
                    <a:schemeClr val="accent2"/>
                  </a:solidFill>
                  <a:ea typeface="Arial Unicode MS" pitchFamily="34" charset="-128"/>
                  <a:cs typeface="Arial Unicode MS" pitchFamily="34" charset="-128"/>
                </a:rPr>
                <a:t>girders</a:t>
              </a:r>
              <a:endParaRPr lang="de-DE" dirty="0">
                <a:solidFill>
                  <a:schemeClr val="accent2"/>
                </a:solidFill>
                <a:ea typeface="Arial Unicode MS" pitchFamily="34" charset="-128"/>
                <a:cs typeface="Arial Unicode MS" pitchFamily="34" charset="-128"/>
              </a:endParaRPr>
            </a:p>
          </p:txBody>
        </p:sp>
      </p:grpSp>
      <p:grpSp>
        <p:nvGrpSpPr>
          <p:cNvPr id="5" name="Group 4"/>
          <p:cNvGrpSpPr/>
          <p:nvPr/>
        </p:nvGrpSpPr>
        <p:grpSpPr>
          <a:xfrm>
            <a:off x="5220071" y="5445224"/>
            <a:ext cx="3796171" cy="1188423"/>
            <a:chOff x="5684600" y="5474102"/>
            <a:chExt cx="3331644" cy="1188423"/>
          </a:xfrm>
        </p:grpSpPr>
        <p:sp>
          <p:nvSpPr>
            <p:cNvPr id="25" name="Text Box 11"/>
            <p:cNvSpPr txBox="1">
              <a:spLocks noChangeArrowheads="1"/>
            </p:cNvSpPr>
            <p:nvPr/>
          </p:nvSpPr>
          <p:spPr bwMode="auto">
            <a:xfrm>
              <a:off x="5684600" y="5474102"/>
              <a:ext cx="1983744" cy="30777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140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defRPr>
              </a:lvl1pPr>
              <a:lvl2pPr marL="742950" indent="-285750" eaLnBrk="0" hangingPunct="0">
                <a:defRPr sz="140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defRPr>
              </a:lvl2pPr>
              <a:lvl3pPr marL="1143000" indent="-228600" eaLnBrk="0" hangingPunct="0">
                <a:defRPr sz="140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defRPr>
              </a:lvl3pPr>
              <a:lvl4pPr marL="1600200" indent="-228600" eaLnBrk="0" hangingPunct="0">
                <a:defRPr sz="140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defRPr>
              </a:lvl4pPr>
              <a:lvl5pPr marL="2057400" indent="-228600" eaLnBrk="0" hangingPunct="0">
                <a:defRPr sz="140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defRPr>
              </a:lvl5pPr>
              <a:lvl6pPr marL="25146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140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defRPr>
              </a:lvl6pPr>
              <a:lvl7pPr marL="29718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140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defRPr>
              </a:lvl7pPr>
              <a:lvl8pPr marL="34290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140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defRPr>
              </a:lvl8pPr>
              <a:lvl9pPr marL="38862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140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defRPr>
              </a:lvl9pPr>
            </a:lstStyle>
            <a:p>
              <a:pPr eaLnBrk="1" hangingPunct="1">
                <a:buFontTx/>
                <a:buBlip>
                  <a:blip r:embed="rId5"/>
                </a:buBlip>
              </a:pPr>
              <a:r>
                <a:rPr lang="de-DE" dirty="0">
                  <a:solidFill>
                    <a:srgbClr val="0000FF"/>
                  </a:solidFill>
                </a:rPr>
                <a:t>  </a:t>
              </a:r>
              <a:r>
                <a:rPr lang="de-DE" dirty="0" smtClean="0">
                  <a:solidFill>
                    <a:srgbClr val="0000FF"/>
                  </a:solidFill>
                </a:rPr>
                <a:t>beam </a:t>
              </a:r>
              <a:r>
                <a:rPr lang="de-DE" dirty="0" err="1" smtClean="0">
                  <a:solidFill>
                    <a:srgbClr val="0000FF"/>
                  </a:solidFill>
                </a:rPr>
                <a:t>diagnostics</a:t>
              </a:r>
              <a:r>
                <a:rPr lang="de-DE" dirty="0" smtClean="0">
                  <a:solidFill>
                    <a:srgbClr val="0000FF"/>
                  </a:solidFill>
                </a:rPr>
                <a:t> </a:t>
              </a:r>
              <a:endParaRPr lang="en-GB" dirty="0">
                <a:solidFill>
                  <a:srgbClr val="0000FF"/>
                </a:solidFill>
              </a:endParaRPr>
            </a:p>
          </p:txBody>
        </p:sp>
        <p:sp>
          <p:nvSpPr>
            <p:cNvPr id="26" name="Text Box 12"/>
            <p:cNvSpPr txBox="1">
              <a:spLocks noChangeArrowheads="1"/>
            </p:cNvSpPr>
            <p:nvPr/>
          </p:nvSpPr>
          <p:spPr bwMode="auto">
            <a:xfrm>
              <a:off x="5949692" y="5816139"/>
              <a:ext cx="3066552" cy="84638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140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defRPr>
              </a:lvl1pPr>
              <a:lvl2pPr marL="742950" indent="-285750" eaLnBrk="0" hangingPunct="0">
                <a:defRPr sz="140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defRPr>
              </a:lvl2pPr>
              <a:lvl3pPr marL="1143000" indent="-228600" eaLnBrk="0" hangingPunct="0">
                <a:defRPr sz="140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defRPr>
              </a:lvl3pPr>
              <a:lvl4pPr marL="1600200" indent="-228600" eaLnBrk="0" hangingPunct="0">
                <a:defRPr sz="140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defRPr>
              </a:lvl4pPr>
              <a:lvl5pPr marL="2057400" indent="-228600" eaLnBrk="0" hangingPunct="0">
                <a:defRPr sz="140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defRPr>
              </a:lvl5pPr>
              <a:lvl6pPr marL="25146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140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defRPr>
              </a:lvl6pPr>
              <a:lvl7pPr marL="29718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140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defRPr>
              </a:lvl7pPr>
              <a:lvl8pPr marL="34290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140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defRPr>
              </a:lvl8pPr>
              <a:lvl9pPr marL="38862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140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defRPr>
              </a:lvl9pPr>
            </a:lstStyle>
            <a:p>
              <a:pPr eaLnBrk="1" hangingPunct="1">
                <a:buFontTx/>
                <a:buBlip>
                  <a:blip r:embed="rId6"/>
                </a:buBlip>
              </a:pPr>
              <a:r>
                <a:rPr lang="de-DE" dirty="0">
                  <a:solidFill>
                    <a:schemeClr val="accent2"/>
                  </a:solidFill>
                  <a:ea typeface="Arial Unicode MS" pitchFamily="34" charset="-128"/>
                  <a:cs typeface="Arial Unicode MS" pitchFamily="34" charset="-128"/>
                </a:rPr>
                <a:t>  </a:t>
              </a:r>
              <a:r>
                <a:rPr lang="de-DE" dirty="0" err="1" smtClean="0">
                  <a:solidFill>
                    <a:schemeClr val="accent2"/>
                  </a:solidFill>
                  <a:ea typeface="Arial Unicode MS" pitchFamily="34" charset="-128"/>
                  <a:cs typeface="Arial Unicode MS" pitchFamily="34" charset="-128"/>
                </a:rPr>
                <a:t>copy</a:t>
              </a:r>
              <a:r>
                <a:rPr lang="de-DE" dirty="0" smtClean="0">
                  <a:solidFill>
                    <a:schemeClr val="accent2"/>
                  </a:solidFill>
                  <a:ea typeface="Arial Unicode MS" pitchFamily="34" charset="-128"/>
                  <a:cs typeface="Arial Unicode MS" pitchFamily="34" charset="-128"/>
                </a:rPr>
                <a:t> </a:t>
              </a:r>
              <a:r>
                <a:rPr lang="de-DE" dirty="0" err="1" smtClean="0">
                  <a:solidFill>
                    <a:schemeClr val="accent2"/>
                  </a:solidFill>
                  <a:ea typeface="Arial Unicode MS" pitchFamily="34" charset="-128"/>
                  <a:cs typeface="Arial Unicode MS" pitchFamily="34" charset="-128"/>
                </a:rPr>
                <a:t>and</a:t>
              </a:r>
              <a:r>
                <a:rPr lang="de-DE" dirty="0" smtClean="0">
                  <a:solidFill>
                    <a:schemeClr val="accent2"/>
                  </a:solidFill>
                  <a:ea typeface="Arial Unicode MS" pitchFamily="34" charset="-128"/>
                  <a:cs typeface="Arial Unicode MS" pitchFamily="34" charset="-128"/>
                </a:rPr>
                <a:t> </a:t>
              </a:r>
              <a:r>
                <a:rPr lang="de-DE" dirty="0" err="1" smtClean="0">
                  <a:solidFill>
                    <a:schemeClr val="accent2"/>
                  </a:solidFill>
                  <a:ea typeface="Arial Unicode MS" pitchFamily="34" charset="-128"/>
                  <a:cs typeface="Arial Unicode MS" pitchFamily="34" charset="-128"/>
                </a:rPr>
                <a:t>paste</a:t>
              </a:r>
              <a:r>
                <a:rPr lang="de-DE" dirty="0" smtClean="0">
                  <a:solidFill>
                    <a:schemeClr val="accent2"/>
                  </a:solidFill>
                  <a:ea typeface="Arial Unicode MS" pitchFamily="34" charset="-128"/>
                  <a:cs typeface="Arial Unicode MS" pitchFamily="34" charset="-128"/>
                </a:rPr>
                <a:t> </a:t>
              </a:r>
              <a:r>
                <a:rPr lang="de-DE" dirty="0" err="1" smtClean="0">
                  <a:solidFill>
                    <a:schemeClr val="accent2"/>
                  </a:solidFill>
                  <a:ea typeface="Arial Unicode MS" pitchFamily="34" charset="-128"/>
                  <a:cs typeface="Arial Unicode MS" pitchFamily="34" charset="-128"/>
                </a:rPr>
                <a:t>of</a:t>
              </a:r>
              <a:r>
                <a:rPr lang="de-DE" dirty="0" smtClean="0">
                  <a:solidFill>
                    <a:schemeClr val="accent2"/>
                  </a:solidFill>
                  <a:ea typeface="Arial Unicode MS" pitchFamily="34" charset="-128"/>
                  <a:cs typeface="Arial Unicode MS" pitchFamily="34" charset="-128"/>
                </a:rPr>
                <a:t> </a:t>
              </a:r>
              <a:r>
                <a:rPr lang="de-DE" dirty="0" err="1" smtClean="0">
                  <a:solidFill>
                    <a:schemeClr val="accent2"/>
                  </a:solidFill>
                  <a:ea typeface="Arial Unicode MS" pitchFamily="34" charset="-128"/>
                  <a:cs typeface="Arial Unicode MS" pitchFamily="34" charset="-128"/>
                </a:rPr>
                <a:t>existing</a:t>
              </a:r>
              <a:r>
                <a:rPr lang="de-DE" dirty="0" smtClean="0">
                  <a:solidFill>
                    <a:schemeClr val="accent2"/>
                  </a:solidFill>
                  <a:ea typeface="Arial Unicode MS" pitchFamily="34" charset="-128"/>
                  <a:cs typeface="Arial Unicode MS" pitchFamily="34" charset="-128"/>
                </a:rPr>
                <a:t> P3 </a:t>
              </a:r>
              <a:r>
                <a:rPr lang="de-DE" dirty="0" err="1" smtClean="0">
                  <a:solidFill>
                    <a:schemeClr val="accent2"/>
                  </a:solidFill>
                  <a:ea typeface="Arial Unicode MS" pitchFamily="34" charset="-128"/>
                  <a:cs typeface="Arial Unicode MS" pitchFamily="34" charset="-128"/>
                </a:rPr>
                <a:t>diagnostics</a:t>
              </a:r>
              <a:endParaRPr lang="de-DE" dirty="0">
                <a:solidFill>
                  <a:schemeClr val="accent2"/>
                </a:solidFill>
                <a:ea typeface="Arial Unicode MS" pitchFamily="34" charset="-128"/>
                <a:cs typeface="Arial Unicode MS" pitchFamily="34" charset="-128"/>
              </a:endParaRPr>
            </a:p>
            <a:p>
              <a:pPr eaLnBrk="1" hangingPunct="1"/>
              <a:r>
                <a:rPr lang="de-DE" dirty="0" smtClean="0">
                  <a:solidFill>
                    <a:schemeClr val="tx1"/>
                  </a:solidFill>
                </a:rPr>
                <a:t>      →   </a:t>
              </a:r>
              <a:r>
                <a:rPr lang="de-DE" dirty="0" err="1" smtClean="0">
                  <a:solidFill>
                    <a:schemeClr val="tx1"/>
                  </a:solidFill>
                  <a:ea typeface="Arial Unicode MS" pitchFamily="34" charset="-128"/>
                  <a:cs typeface="Arial Unicode MS" pitchFamily="34" charset="-128"/>
                </a:rPr>
                <a:t>no</a:t>
              </a:r>
              <a:r>
                <a:rPr lang="de-DE" dirty="0" smtClean="0">
                  <a:solidFill>
                    <a:schemeClr val="tx1"/>
                  </a:solidFill>
                  <a:ea typeface="Arial Unicode MS" pitchFamily="34" charset="-128"/>
                  <a:cs typeface="Arial Unicode MS" pitchFamily="34" charset="-128"/>
                </a:rPr>
                <a:t> time </a:t>
              </a:r>
              <a:r>
                <a:rPr lang="de-DE" dirty="0" err="1" smtClean="0">
                  <a:solidFill>
                    <a:schemeClr val="tx1"/>
                  </a:solidFill>
                  <a:ea typeface="Arial Unicode MS" pitchFamily="34" charset="-128"/>
                  <a:cs typeface="Arial Unicode MS" pitchFamily="34" charset="-128"/>
                </a:rPr>
                <a:t>for</a:t>
              </a:r>
              <a:r>
                <a:rPr lang="de-DE" dirty="0" smtClean="0">
                  <a:solidFill>
                    <a:schemeClr val="tx1"/>
                  </a:solidFill>
                  <a:ea typeface="Arial Unicode MS" pitchFamily="34" charset="-128"/>
                  <a:cs typeface="Arial Unicode MS" pitchFamily="34" charset="-128"/>
                </a:rPr>
                <a:t> </a:t>
              </a:r>
              <a:r>
                <a:rPr lang="de-DE" dirty="0" err="1" smtClean="0">
                  <a:solidFill>
                    <a:schemeClr val="tx1"/>
                  </a:solidFill>
                  <a:ea typeface="Arial Unicode MS" pitchFamily="34" charset="-128"/>
                  <a:cs typeface="Arial Unicode MS" pitchFamily="34" charset="-128"/>
                </a:rPr>
                <a:t>new</a:t>
              </a:r>
              <a:r>
                <a:rPr lang="de-DE" dirty="0" smtClean="0">
                  <a:solidFill>
                    <a:schemeClr val="tx1"/>
                  </a:solidFill>
                  <a:ea typeface="Arial Unicode MS" pitchFamily="34" charset="-128"/>
                  <a:cs typeface="Arial Unicode MS" pitchFamily="34" charset="-128"/>
                </a:rPr>
                <a:t> </a:t>
              </a:r>
              <a:r>
                <a:rPr lang="de-DE" dirty="0" err="1" smtClean="0">
                  <a:solidFill>
                    <a:schemeClr val="tx1"/>
                  </a:solidFill>
                  <a:ea typeface="Arial Unicode MS" pitchFamily="34" charset="-128"/>
                  <a:cs typeface="Arial Unicode MS" pitchFamily="34" charset="-128"/>
                </a:rPr>
                <a:t>developments</a:t>
              </a:r>
              <a:endParaRPr lang="de-DE" dirty="0" smtClean="0">
                <a:solidFill>
                  <a:schemeClr val="accent2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18012961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8297" name="Line 9"/>
          <p:cNvSpPr>
            <a:spLocks noChangeShapeType="1"/>
          </p:cNvSpPr>
          <p:nvPr/>
        </p:nvSpPr>
        <p:spPr bwMode="auto">
          <a:xfrm>
            <a:off x="323850" y="765175"/>
            <a:ext cx="8496300" cy="0"/>
          </a:xfrm>
          <a:prstGeom prst="line">
            <a:avLst/>
          </a:prstGeom>
          <a:noFill/>
          <a:ln w="38100" cmpd="dbl">
            <a:solidFill>
              <a:srgbClr val="00589C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268298" name="Line 10"/>
          <p:cNvSpPr>
            <a:spLocks noChangeShapeType="1"/>
          </p:cNvSpPr>
          <p:nvPr/>
        </p:nvSpPr>
        <p:spPr bwMode="auto">
          <a:xfrm>
            <a:off x="323850" y="6524625"/>
            <a:ext cx="8496300" cy="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268299" name="Text Box 11"/>
          <p:cNvSpPr txBox="1">
            <a:spLocks noChangeArrowheads="1"/>
          </p:cNvSpPr>
          <p:nvPr/>
        </p:nvSpPr>
        <p:spPr bwMode="auto">
          <a:xfrm>
            <a:off x="250825" y="6545263"/>
            <a:ext cx="1800225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de-DE" altLang="de-DE" sz="1200" b="0">
                <a:solidFill>
                  <a:schemeClr val="bg2"/>
                </a:solidFill>
              </a:rPr>
              <a:t>Gero Kube, DESY / MDI</a:t>
            </a:r>
            <a:endParaRPr lang="en-GB" altLang="de-DE" sz="1200" b="0">
              <a:solidFill>
                <a:schemeClr val="bg2"/>
              </a:solidFill>
            </a:endParaRPr>
          </a:p>
        </p:txBody>
      </p:sp>
      <p:sp>
        <p:nvSpPr>
          <p:cNvPr id="268300" name="Rectangle 12"/>
          <p:cNvSpPr>
            <a:spLocks noGrp="1" noChangeArrowheads="1"/>
          </p:cNvSpPr>
          <p:nvPr>
            <p:ph type="title"/>
          </p:nvPr>
        </p:nvSpPr>
        <p:spPr>
          <a:xfrm>
            <a:off x="395288" y="188913"/>
            <a:ext cx="7200900" cy="647700"/>
          </a:xfrm>
          <a:noFill/>
          <a:ln/>
        </p:spPr>
        <p:txBody>
          <a:bodyPr/>
          <a:lstStyle/>
          <a:p>
            <a:pPr algn="l"/>
            <a:r>
              <a:rPr lang="de-DE" altLang="de-DE" sz="3200" dirty="0" err="1" smtClean="0">
                <a:solidFill>
                  <a:srgbClr val="003E6E"/>
                </a:solidFill>
                <a:latin typeface="Comic Sans MS" pitchFamily="66" charset="0"/>
              </a:rPr>
              <a:t>Diagnostics</a:t>
            </a:r>
            <a:r>
              <a:rPr lang="de-DE" altLang="de-DE" sz="3200" dirty="0" smtClean="0">
                <a:solidFill>
                  <a:srgbClr val="003E6E"/>
                </a:solidFill>
                <a:latin typeface="Comic Sans MS" pitchFamily="66" charset="0"/>
              </a:rPr>
              <a:t> (P3 Design Report)</a:t>
            </a:r>
            <a:endParaRPr lang="en-GB" altLang="de-DE" sz="3200" dirty="0">
              <a:solidFill>
                <a:srgbClr val="003E6E"/>
              </a:solidFill>
              <a:latin typeface="Comic Sans MS" pitchFamily="66" charset="0"/>
            </a:endParaRPr>
          </a:p>
        </p:txBody>
      </p:sp>
      <p:sp>
        <p:nvSpPr>
          <p:cNvPr id="268301" name="Rectangle 13"/>
          <p:cNvSpPr>
            <a:spLocks noChangeArrowheads="1"/>
          </p:cNvSpPr>
          <p:nvPr/>
        </p:nvSpPr>
        <p:spPr bwMode="auto">
          <a:xfrm>
            <a:off x="323850" y="796925"/>
            <a:ext cx="6048375" cy="4778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609600" indent="-6096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990600" indent="-53340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371600" indent="-4572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752600" indent="-3810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209800" indent="-3810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667000" indent="-3810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3124200" indent="-3810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581400" indent="-3810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4038600" indent="-3810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endParaRPr lang="de-DE" altLang="de-DE" sz="2400" b="0">
              <a:latin typeface="Times New Roman" pitchFamily="18" charset="0"/>
            </a:endParaRPr>
          </a:p>
        </p:txBody>
      </p:sp>
      <p:pic>
        <p:nvPicPr>
          <p:cNvPr id="268302" name="Picture 14" descr="HG_LOGO_S_RGB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40650" y="585788"/>
            <a:ext cx="1008063" cy="39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68303" name="Picture 15" descr="DESY-Logo-cyan-RGB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029575" y="115888"/>
            <a:ext cx="563563" cy="5635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68318" name="Picture 30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4965" y="908720"/>
            <a:ext cx="6409283" cy="46869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68319" name="Text Box 31"/>
          <p:cNvSpPr txBox="1">
            <a:spLocks noChangeArrowheads="1"/>
          </p:cNvSpPr>
          <p:nvPr/>
        </p:nvSpPr>
        <p:spPr bwMode="auto">
          <a:xfrm>
            <a:off x="6931025" y="1412875"/>
            <a:ext cx="2124299" cy="47397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</a:pPr>
            <a:r>
              <a:rPr lang="de-DE" altLang="de-DE" sz="1800" b="0" u="sng" dirty="0">
                <a:solidFill>
                  <a:srgbClr val="0000FF"/>
                </a:solidFill>
              </a:rPr>
              <a:t>PETRA III:</a:t>
            </a:r>
          </a:p>
          <a:p>
            <a:pPr>
              <a:spcBef>
                <a:spcPct val="0"/>
              </a:spcBef>
              <a:buFontTx/>
              <a:buChar char="•"/>
            </a:pPr>
            <a:r>
              <a:rPr lang="de-DE" altLang="de-DE" sz="1400" b="0" dirty="0">
                <a:solidFill>
                  <a:schemeClr val="tx1"/>
                </a:solidFill>
              </a:rPr>
              <a:t> 228 BPMs </a:t>
            </a:r>
          </a:p>
          <a:p>
            <a:pPr>
              <a:spcBef>
                <a:spcPct val="0"/>
              </a:spcBef>
            </a:pPr>
            <a:r>
              <a:rPr lang="de-DE" altLang="de-DE" sz="1400" b="0" dirty="0">
                <a:solidFill>
                  <a:schemeClr val="tx1"/>
                </a:solidFill>
              </a:rPr>
              <a:t>    </a:t>
            </a:r>
            <a:r>
              <a:rPr lang="de-DE" altLang="de-DE" sz="1400" b="0" dirty="0">
                <a:solidFill>
                  <a:schemeClr val="tx1"/>
                </a:solidFill>
                <a:cs typeface="Times New Roman" pitchFamily="18" charset="0"/>
              </a:rPr>
              <a:t>→ </a:t>
            </a:r>
            <a:r>
              <a:rPr lang="de-DE" altLang="de-DE" sz="1400" b="0" dirty="0">
                <a:solidFill>
                  <a:schemeClr val="tx1"/>
                </a:solidFill>
              </a:rPr>
              <a:t>226 </a:t>
            </a:r>
            <a:r>
              <a:rPr lang="de-DE" altLang="de-DE" sz="1400" b="0" dirty="0" err="1">
                <a:solidFill>
                  <a:schemeClr val="tx1"/>
                </a:solidFill>
              </a:rPr>
              <a:t>for</a:t>
            </a:r>
            <a:r>
              <a:rPr lang="de-DE" altLang="de-DE" sz="1400" b="0" dirty="0">
                <a:solidFill>
                  <a:schemeClr val="tx1"/>
                </a:solidFill>
              </a:rPr>
              <a:t> </a:t>
            </a:r>
            <a:r>
              <a:rPr lang="de-DE" altLang="de-DE" dirty="0">
                <a:solidFill>
                  <a:schemeClr val="tx1"/>
                </a:solidFill>
              </a:rPr>
              <a:t>O</a:t>
            </a:r>
            <a:r>
              <a:rPr lang="de-DE" altLang="de-DE" sz="1400" b="0" dirty="0" smtClean="0">
                <a:solidFill>
                  <a:schemeClr val="tx1"/>
                </a:solidFill>
              </a:rPr>
              <a:t>rbit</a:t>
            </a:r>
            <a:endParaRPr lang="de-DE" altLang="de-DE" sz="1400" b="0" dirty="0">
              <a:solidFill>
                <a:schemeClr val="tx1"/>
              </a:solidFill>
            </a:endParaRPr>
          </a:p>
          <a:p>
            <a:pPr>
              <a:spcBef>
                <a:spcPct val="0"/>
              </a:spcBef>
            </a:pPr>
            <a:r>
              <a:rPr lang="de-DE" altLang="de-DE" sz="1400" b="0" dirty="0">
                <a:solidFill>
                  <a:schemeClr val="tx1"/>
                </a:solidFill>
              </a:rPr>
              <a:t>    </a:t>
            </a:r>
            <a:r>
              <a:rPr lang="de-DE" altLang="de-DE" sz="1400" b="0" dirty="0">
                <a:solidFill>
                  <a:schemeClr val="tx1"/>
                </a:solidFill>
                <a:cs typeface="Times New Roman" pitchFamily="18" charset="0"/>
              </a:rPr>
              <a:t>→ 227 </a:t>
            </a:r>
            <a:r>
              <a:rPr lang="de-DE" altLang="de-DE" sz="1400" b="0" dirty="0" err="1">
                <a:solidFill>
                  <a:schemeClr val="tx1"/>
                </a:solidFill>
                <a:cs typeface="Times New Roman" pitchFamily="18" charset="0"/>
              </a:rPr>
              <a:t>Libera</a:t>
            </a:r>
            <a:r>
              <a:rPr lang="de-DE" altLang="de-DE" sz="1400" b="0" dirty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de-DE" altLang="de-DE" sz="1400" b="0" dirty="0" err="1">
                <a:solidFill>
                  <a:schemeClr val="tx1"/>
                </a:solidFill>
                <a:cs typeface="Times New Roman" pitchFamily="18" charset="0"/>
              </a:rPr>
              <a:t>Brilliance</a:t>
            </a:r>
            <a:endParaRPr lang="de-DE" altLang="de-DE" sz="1400" b="0" dirty="0">
              <a:solidFill>
                <a:schemeClr val="tx1"/>
              </a:solidFill>
              <a:cs typeface="Times New Roman" pitchFamily="18" charset="0"/>
            </a:endParaRPr>
          </a:p>
          <a:p>
            <a:pPr>
              <a:spcBef>
                <a:spcPct val="0"/>
              </a:spcBef>
              <a:buFontTx/>
              <a:buChar char="•"/>
            </a:pPr>
            <a:r>
              <a:rPr lang="de-DE" altLang="de-DE" sz="1400" b="0" dirty="0">
                <a:solidFill>
                  <a:schemeClr val="tx1"/>
                </a:solidFill>
              </a:rPr>
              <a:t> 6 </a:t>
            </a:r>
            <a:r>
              <a:rPr lang="de-DE" altLang="de-DE" dirty="0" err="1" smtClean="0">
                <a:solidFill>
                  <a:schemeClr val="tx1"/>
                </a:solidFill>
              </a:rPr>
              <a:t>c</a:t>
            </a:r>
            <a:r>
              <a:rPr lang="de-DE" altLang="de-DE" sz="1400" b="0" dirty="0" err="1" smtClean="0">
                <a:solidFill>
                  <a:schemeClr val="tx1"/>
                </a:solidFill>
              </a:rPr>
              <a:t>urrent</a:t>
            </a:r>
            <a:r>
              <a:rPr lang="de-DE" altLang="de-DE" sz="1400" b="0" dirty="0" smtClean="0">
                <a:solidFill>
                  <a:schemeClr val="tx1"/>
                </a:solidFill>
              </a:rPr>
              <a:t> </a:t>
            </a:r>
            <a:r>
              <a:rPr lang="de-DE" altLang="de-DE" sz="1400" b="0" dirty="0" err="1" smtClean="0">
                <a:solidFill>
                  <a:schemeClr val="tx1"/>
                </a:solidFill>
              </a:rPr>
              <a:t>monitors</a:t>
            </a:r>
            <a:endParaRPr lang="de-DE" altLang="de-DE" sz="1400" b="0" dirty="0">
              <a:solidFill>
                <a:schemeClr val="tx1"/>
              </a:solidFill>
            </a:endParaRPr>
          </a:p>
          <a:p>
            <a:pPr>
              <a:spcBef>
                <a:spcPct val="0"/>
              </a:spcBef>
              <a:buFontTx/>
              <a:buChar char="•"/>
            </a:pPr>
            <a:r>
              <a:rPr lang="de-DE" altLang="de-DE" sz="1400" b="0" dirty="0">
                <a:solidFill>
                  <a:schemeClr val="tx1"/>
                </a:solidFill>
              </a:rPr>
              <a:t> 2 </a:t>
            </a:r>
            <a:r>
              <a:rPr lang="de-DE" altLang="de-DE" sz="1400" b="0" dirty="0" err="1">
                <a:solidFill>
                  <a:schemeClr val="tx1"/>
                </a:solidFill>
              </a:rPr>
              <a:t>Stripline</a:t>
            </a:r>
            <a:r>
              <a:rPr lang="de-DE" altLang="de-DE" sz="1400" b="0" dirty="0">
                <a:solidFill>
                  <a:schemeClr val="tx1"/>
                </a:solidFill>
              </a:rPr>
              <a:t>-BPMs </a:t>
            </a:r>
            <a:r>
              <a:rPr lang="de-DE" altLang="de-DE" sz="1400" b="0" dirty="0" err="1">
                <a:solidFill>
                  <a:schemeClr val="tx1"/>
                </a:solidFill>
              </a:rPr>
              <a:t>and</a:t>
            </a:r>
            <a:r>
              <a:rPr lang="de-DE" altLang="de-DE" sz="1400" b="0" dirty="0">
                <a:solidFill>
                  <a:schemeClr val="tx1"/>
                </a:solidFill>
              </a:rPr>
              <a:t> </a:t>
            </a:r>
          </a:p>
          <a:p>
            <a:pPr>
              <a:spcBef>
                <a:spcPct val="0"/>
              </a:spcBef>
            </a:pPr>
            <a:r>
              <a:rPr lang="de-DE" altLang="de-DE" sz="1400" b="0" dirty="0">
                <a:solidFill>
                  <a:schemeClr val="tx1"/>
                </a:solidFill>
              </a:rPr>
              <a:t>   2 Button-BPMs </a:t>
            </a:r>
            <a:r>
              <a:rPr lang="de-DE" altLang="de-DE" sz="1400" b="0" dirty="0" err="1">
                <a:solidFill>
                  <a:schemeClr val="tx1"/>
                </a:solidFill>
              </a:rPr>
              <a:t>for</a:t>
            </a:r>
            <a:endParaRPr lang="de-DE" altLang="de-DE" sz="1400" b="0" dirty="0">
              <a:solidFill>
                <a:schemeClr val="tx1"/>
              </a:solidFill>
            </a:endParaRPr>
          </a:p>
          <a:p>
            <a:pPr>
              <a:spcBef>
                <a:spcPct val="0"/>
              </a:spcBef>
            </a:pPr>
            <a:r>
              <a:rPr lang="de-DE" altLang="de-DE" sz="1400" b="0" dirty="0">
                <a:solidFill>
                  <a:schemeClr val="tx1"/>
                </a:solidFill>
              </a:rPr>
              <a:t>   </a:t>
            </a:r>
            <a:r>
              <a:rPr lang="de-DE" altLang="de-DE" sz="1400" b="0" dirty="0" err="1">
                <a:solidFill>
                  <a:schemeClr val="tx1"/>
                </a:solidFill>
              </a:rPr>
              <a:t>Multibunch</a:t>
            </a:r>
            <a:r>
              <a:rPr lang="de-DE" altLang="de-DE" sz="1400" b="0" dirty="0">
                <a:solidFill>
                  <a:schemeClr val="tx1"/>
                </a:solidFill>
              </a:rPr>
              <a:t> Feedback</a:t>
            </a:r>
          </a:p>
          <a:p>
            <a:pPr>
              <a:spcBef>
                <a:spcPct val="0"/>
              </a:spcBef>
              <a:buFontTx/>
              <a:buChar char="•"/>
            </a:pPr>
            <a:r>
              <a:rPr lang="de-DE" altLang="de-DE" sz="1400" b="0" dirty="0">
                <a:solidFill>
                  <a:schemeClr val="tx1"/>
                </a:solidFill>
              </a:rPr>
              <a:t> 1 Button-BPM </a:t>
            </a:r>
            <a:r>
              <a:rPr lang="de-DE" altLang="de-DE" sz="1400" b="0" dirty="0" err="1">
                <a:solidFill>
                  <a:schemeClr val="tx1"/>
                </a:solidFill>
              </a:rPr>
              <a:t>for</a:t>
            </a:r>
            <a:r>
              <a:rPr lang="de-DE" altLang="de-DE" sz="1400" b="0" dirty="0">
                <a:solidFill>
                  <a:schemeClr val="tx1"/>
                </a:solidFill>
              </a:rPr>
              <a:t> </a:t>
            </a:r>
            <a:r>
              <a:rPr lang="de-DE" altLang="de-DE" sz="1400" b="0" dirty="0" err="1">
                <a:solidFill>
                  <a:schemeClr val="tx1"/>
                </a:solidFill>
              </a:rPr>
              <a:t>longi</a:t>
            </a:r>
            <a:r>
              <a:rPr lang="de-DE" altLang="de-DE" sz="1400" b="0" dirty="0">
                <a:solidFill>
                  <a:schemeClr val="tx1"/>
                </a:solidFill>
              </a:rPr>
              <a:t>-</a:t>
            </a:r>
          </a:p>
          <a:p>
            <a:pPr>
              <a:spcBef>
                <a:spcPct val="0"/>
              </a:spcBef>
            </a:pPr>
            <a:r>
              <a:rPr lang="de-DE" altLang="de-DE" sz="1400" b="0" dirty="0">
                <a:solidFill>
                  <a:schemeClr val="tx1"/>
                </a:solidFill>
              </a:rPr>
              <a:t>   </a:t>
            </a:r>
            <a:r>
              <a:rPr lang="de-DE" altLang="de-DE" sz="1400" b="0" dirty="0" err="1">
                <a:solidFill>
                  <a:schemeClr val="tx1"/>
                </a:solidFill>
              </a:rPr>
              <a:t>tudinal</a:t>
            </a:r>
            <a:r>
              <a:rPr lang="de-DE" altLang="de-DE" sz="1400" b="0" dirty="0">
                <a:solidFill>
                  <a:schemeClr val="tx1"/>
                </a:solidFill>
              </a:rPr>
              <a:t> Feedback</a:t>
            </a:r>
          </a:p>
          <a:p>
            <a:pPr>
              <a:spcBef>
                <a:spcPct val="0"/>
              </a:spcBef>
              <a:buFontTx/>
              <a:buChar char="•"/>
            </a:pPr>
            <a:r>
              <a:rPr lang="de-DE" altLang="de-DE" sz="1400" b="0" dirty="0">
                <a:solidFill>
                  <a:schemeClr val="tx1"/>
                </a:solidFill>
              </a:rPr>
              <a:t> 1 Wall Gap Monitor</a:t>
            </a:r>
          </a:p>
          <a:p>
            <a:pPr>
              <a:spcBef>
                <a:spcPct val="0"/>
              </a:spcBef>
              <a:buFontTx/>
              <a:buChar char="•"/>
            </a:pPr>
            <a:r>
              <a:rPr lang="de-DE" altLang="de-DE" sz="1400" b="0" dirty="0">
                <a:solidFill>
                  <a:schemeClr val="tx1"/>
                </a:solidFill>
              </a:rPr>
              <a:t> 1 </a:t>
            </a:r>
            <a:r>
              <a:rPr lang="de-DE" altLang="de-DE" sz="1400" b="0" dirty="0" smtClean="0">
                <a:solidFill>
                  <a:schemeClr val="tx1"/>
                </a:solidFill>
              </a:rPr>
              <a:t>Laser </a:t>
            </a:r>
            <a:r>
              <a:rPr lang="de-DE" altLang="de-DE" sz="1400" b="0" dirty="0" err="1" smtClean="0">
                <a:solidFill>
                  <a:schemeClr val="tx1"/>
                </a:solidFill>
              </a:rPr>
              <a:t>Wire</a:t>
            </a:r>
            <a:r>
              <a:rPr lang="de-DE" altLang="de-DE" sz="1400" b="0" dirty="0" smtClean="0">
                <a:solidFill>
                  <a:schemeClr val="tx1"/>
                </a:solidFill>
              </a:rPr>
              <a:t> Scanner</a:t>
            </a:r>
            <a:endParaRPr lang="de-DE" altLang="de-DE" sz="1400" b="0" dirty="0">
              <a:solidFill>
                <a:schemeClr val="tx1"/>
              </a:solidFill>
            </a:endParaRPr>
          </a:p>
          <a:p>
            <a:pPr>
              <a:spcBef>
                <a:spcPct val="0"/>
              </a:spcBef>
              <a:buFontTx/>
              <a:buChar char="•"/>
            </a:pPr>
            <a:r>
              <a:rPr lang="de-DE" altLang="de-DE" sz="1400" b="0" dirty="0">
                <a:solidFill>
                  <a:schemeClr val="tx1"/>
                </a:solidFill>
              </a:rPr>
              <a:t> 2 </a:t>
            </a:r>
            <a:r>
              <a:rPr lang="de-DE" altLang="de-DE" sz="1400" b="0" dirty="0" err="1">
                <a:solidFill>
                  <a:schemeClr val="tx1"/>
                </a:solidFill>
              </a:rPr>
              <a:t>Beamlines</a:t>
            </a:r>
            <a:r>
              <a:rPr lang="de-DE" altLang="de-DE" sz="1400" b="0" dirty="0">
                <a:solidFill>
                  <a:schemeClr val="tx1"/>
                </a:solidFill>
              </a:rPr>
              <a:t> </a:t>
            </a:r>
            <a:r>
              <a:rPr lang="de-DE" altLang="de-DE" sz="1400" b="0" dirty="0" err="1">
                <a:solidFill>
                  <a:schemeClr val="tx1"/>
                </a:solidFill>
              </a:rPr>
              <a:t>for</a:t>
            </a:r>
            <a:r>
              <a:rPr lang="de-DE" altLang="de-DE" sz="1400" b="0" dirty="0">
                <a:solidFill>
                  <a:schemeClr val="tx1"/>
                </a:solidFill>
              </a:rPr>
              <a:t> </a:t>
            </a:r>
            <a:r>
              <a:rPr lang="de-DE" altLang="de-DE" sz="1400" b="0" dirty="0" err="1">
                <a:solidFill>
                  <a:schemeClr val="tx1"/>
                </a:solidFill>
              </a:rPr>
              <a:t>Emit</a:t>
            </a:r>
            <a:r>
              <a:rPr lang="de-DE" altLang="de-DE" sz="1400" b="0" dirty="0">
                <a:solidFill>
                  <a:schemeClr val="tx1"/>
                </a:solidFill>
              </a:rPr>
              <a:t>-</a:t>
            </a:r>
          </a:p>
          <a:p>
            <a:pPr>
              <a:spcBef>
                <a:spcPct val="0"/>
              </a:spcBef>
            </a:pPr>
            <a:r>
              <a:rPr lang="de-DE" altLang="de-DE" sz="1400" b="0" dirty="0">
                <a:solidFill>
                  <a:schemeClr val="tx1"/>
                </a:solidFill>
              </a:rPr>
              <a:t>   </a:t>
            </a:r>
            <a:r>
              <a:rPr lang="de-DE" altLang="de-DE" sz="1400" b="0" dirty="0" err="1">
                <a:solidFill>
                  <a:schemeClr val="tx1"/>
                </a:solidFill>
              </a:rPr>
              <a:t>tance</a:t>
            </a:r>
            <a:r>
              <a:rPr lang="de-DE" altLang="de-DE" sz="1400" b="0" dirty="0">
                <a:solidFill>
                  <a:schemeClr val="tx1"/>
                </a:solidFill>
              </a:rPr>
              <a:t> </a:t>
            </a:r>
            <a:r>
              <a:rPr lang="de-DE" altLang="de-DE" sz="1400" b="0" dirty="0" err="1">
                <a:solidFill>
                  <a:schemeClr val="tx1"/>
                </a:solidFill>
              </a:rPr>
              <a:t>Diagnostics</a:t>
            </a:r>
            <a:endParaRPr lang="de-DE" altLang="de-DE" sz="1400" b="0" dirty="0">
              <a:solidFill>
                <a:schemeClr val="tx1"/>
              </a:solidFill>
            </a:endParaRPr>
          </a:p>
          <a:p>
            <a:pPr>
              <a:spcBef>
                <a:spcPct val="0"/>
              </a:spcBef>
              <a:buFontTx/>
              <a:buChar char="•"/>
            </a:pPr>
            <a:r>
              <a:rPr lang="de-DE" altLang="de-DE" sz="1400" b="0" dirty="0">
                <a:solidFill>
                  <a:schemeClr val="tx1"/>
                </a:solidFill>
              </a:rPr>
              <a:t> 3 Screens</a:t>
            </a:r>
          </a:p>
          <a:p>
            <a:pPr>
              <a:spcBef>
                <a:spcPct val="0"/>
              </a:spcBef>
            </a:pPr>
            <a:endParaRPr lang="de-DE" altLang="de-DE" sz="1400" b="0" dirty="0">
              <a:solidFill>
                <a:schemeClr val="tx1"/>
              </a:solidFill>
            </a:endParaRPr>
          </a:p>
          <a:p>
            <a:pPr>
              <a:spcBef>
                <a:spcPct val="0"/>
              </a:spcBef>
            </a:pPr>
            <a:r>
              <a:rPr lang="de-DE" altLang="de-DE" sz="1800" b="0" u="sng" dirty="0">
                <a:solidFill>
                  <a:srgbClr val="0000FF"/>
                </a:solidFill>
              </a:rPr>
              <a:t>Transfer Lines:</a:t>
            </a:r>
          </a:p>
          <a:p>
            <a:pPr>
              <a:spcBef>
                <a:spcPct val="0"/>
              </a:spcBef>
              <a:buFontTx/>
              <a:buChar char="•"/>
            </a:pPr>
            <a:r>
              <a:rPr lang="de-DE" altLang="de-DE" sz="1400" b="0" dirty="0">
                <a:solidFill>
                  <a:schemeClr val="tx1"/>
                </a:solidFill>
              </a:rPr>
              <a:t> 20 BPMs</a:t>
            </a:r>
          </a:p>
          <a:p>
            <a:pPr>
              <a:spcBef>
                <a:spcPct val="0"/>
              </a:spcBef>
              <a:buFontTx/>
              <a:buChar char="•"/>
            </a:pPr>
            <a:r>
              <a:rPr lang="de-DE" altLang="de-DE" sz="1400" b="0" dirty="0">
                <a:solidFill>
                  <a:schemeClr val="tx1"/>
                </a:solidFill>
              </a:rPr>
              <a:t> 10 </a:t>
            </a:r>
            <a:r>
              <a:rPr lang="de-DE" altLang="de-DE" sz="1400" b="0" dirty="0" err="1">
                <a:solidFill>
                  <a:schemeClr val="tx1"/>
                </a:solidFill>
              </a:rPr>
              <a:t>Current</a:t>
            </a:r>
            <a:r>
              <a:rPr lang="de-DE" altLang="de-DE" sz="1400" b="0" dirty="0">
                <a:solidFill>
                  <a:schemeClr val="tx1"/>
                </a:solidFill>
              </a:rPr>
              <a:t> Monitors</a:t>
            </a:r>
          </a:p>
          <a:p>
            <a:pPr>
              <a:spcBef>
                <a:spcPct val="0"/>
              </a:spcBef>
              <a:buFontTx/>
              <a:buChar char="•"/>
            </a:pPr>
            <a:r>
              <a:rPr lang="de-DE" altLang="de-DE" sz="1400" b="0" dirty="0">
                <a:solidFill>
                  <a:schemeClr val="tx1"/>
                </a:solidFill>
              </a:rPr>
              <a:t> 4 Wall Gap Monitors</a:t>
            </a:r>
          </a:p>
          <a:p>
            <a:pPr>
              <a:spcBef>
                <a:spcPct val="0"/>
              </a:spcBef>
              <a:buFontTx/>
              <a:buChar char="•"/>
            </a:pPr>
            <a:r>
              <a:rPr lang="de-DE" altLang="de-DE" sz="1400" b="0" dirty="0">
                <a:solidFill>
                  <a:schemeClr val="tx1"/>
                </a:solidFill>
              </a:rPr>
              <a:t> 11 Screens</a:t>
            </a:r>
          </a:p>
        </p:txBody>
      </p:sp>
      <p:sp>
        <p:nvSpPr>
          <p:cNvPr id="12" name="Text Box 22"/>
          <p:cNvSpPr txBox="1">
            <a:spLocks noChangeArrowheads="1"/>
          </p:cNvSpPr>
          <p:nvPr/>
        </p:nvSpPr>
        <p:spPr bwMode="auto">
          <a:xfrm>
            <a:off x="5148263" y="6524625"/>
            <a:ext cx="3744912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 eaLnBrk="0" hangingPunct="0"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 eaLnBrk="0" hangingPunct="0"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 eaLnBrk="0" hangingPunct="0"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 eaLnBrk="0" hangingPunct="0"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algn="r" eaLnBrk="1" hangingPunct="1"/>
            <a:r>
              <a:rPr lang="de-DE" sz="1200" dirty="0" smtClean="0">
                <a:solidFill>
                  <a:srgbClr val="808080"/>
                </a:solidFill>
              </a:rPr>
              <a:t>DEELS 2014 Workshop @ ESRF, 12.05.2014</a:t>
            </a:r>
            <a:endParaRPr lang="en-GB" sz="1200" dirty="0">
              <a:solidFill>
                <a:srgbClr val="808080"/>
              </a:solidFill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1979712" y="5877272"/>
            <a:ext cx="3312368" cy="523220"/>
            <a:chOff x="1547664" y="5805264"/>
            <a:chExt cx="3312368" cy="523220"/>
          </a:xfrm>
        </p:grpSpPr>
        <p:grpSp>
          <p:nvGrpSpPr>
            <p:cNvPr id="13" name="Group 1"/>
            <p:cNvGrpSpPr>
              <a:grpSpLocks/>
            </p:cNvGrpSpPr>
            <p:nvPr/>
          </p:nvGrpSpPr>
          <p:grpSpPr bwMode="auto">
            <a:xfrm>
              <a:off x="1547664" y="5857527"/>
              <a:ext cx="1790867" cy="307777"/>
              <a:chOff x="2805811" y="5943055"/>
              <a:chExt cx="1791285" cy="307579"/>
            </a:xfrm>
          </p:grpSpPr>
          <p:sp>
            <p:nvSpPr>
              <p:cNvPr id="14" name="AutoShape 123"/>
              <p:cNvSpPr>
                <a:spLocks noChangeArrowheads="1"/>
              </p:cNvSpPr>
              <p:nvPr/>
            </p:nvSpPr>
            <p:spPr bwMode="auto">
              <a:xfrm flipH="1">
                <a:off x="2805811" y="5999187"/>
                <a:ext cx="364348" cy="215900"/>
              </a:xfrm>
              <a:prstGeom prst="leftArrow">
                <a:avLst>
                  <a:gd name="adj1" fmla="val 50000"/>
                  <a:gd name="adj2" fmla="val 47791"/>
                </a:avLst>
              </a:prstGeom>
              <a:solidFill>
                <a:srgbClr val="FF00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15" name="Text Box 124"/>
              <p:cNvSpPr txBox="1">
                <a:spLocks noChangeArrowheads="1"/>
              </p:cNvSpPr>
              <p:nvPr/>
            </p:nvSpPr>
            <p:spPr bwMode="auto">
              <a:xfrm>
                <a:off x="3309836" y="5943055"/>
                <a:ext cx="1287260" cy="307579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12700">
                    <a:solidFill>
                      <a:schemeClr val="accent2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 sz="140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defRPr>
                </a:lvl1pPr>
                <a:lvl2pPr marL="742950" indent="-285750" eaLnBrk="0" hangingPunct="0">
                  <a:defRPr sz="140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defRPr>
                </a:lvl2pPr>
                <a:lvl3pPr marL="1143000" indent="-228600" eaLnBrk="0" hangingPunct="0">
                  <a:defRPr sz="140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defRPr>
                </a:lvl3pPr>
                <a:lvl4pPr marL="1600200" indent="-228600" eaLnBrk="0" hangingPunct="0">
                  <a:defRPr sz="140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defRPr>
                </a:lvl4pPr>
                <a:lvl5pPr marL="2057400" indent="-228600" eaLnBrk="0" hangingPunct="0">
                  <a:defRPr sz="140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defRPr>
                </a:lvl5pPr>
                <a:lvl6pPr marL="25146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140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defRPr>
                </a:lvl6pPr>
                <a:lvl7pPr marL="29718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140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defRPr>
                </a:lvl7pPr>
                <a:lvl8pPr marL="34290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140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defRPr>
                </a:lvl8pPr>
                <a:lvl9pPr marL="38862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140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defRPr>
                </a:lvl9pPr>
              </a:lstStyle>
              <a:p>
                <a:pPr eaLnBrk="1" hangingPunct="1"/>
                <a:r>
                  <a:rPr lang="en-US" dirty="0">
                    <a:ea typeface="Arial Unicode MS" pitchFamily="34" charset="-128"/>
                    <a:cs typeface="Arial Unicode MS" pitchFamily="34" charset="-128"/>
                  </a:rPr>
                  <a:t>  </a:t>
                </a:r>
                <a:r>
                  <a:rPr lang="en-US" dirty="0" smtClean="0">
                    <a:ea typeface="Arial Unicode MS" pitchFamily="34" charset="-128"/>
                    <a:cs typeface="Arial Unicode MS" pitchFamily="34" charset="-128"/>
                  </a:rPr>
                  <a:t>not sufficient:</a:t>
                </a:r>
                <a:endParaRPr lang="en-US" dirty="0">
                  <a:ea typeface="Arial Unicode MS" pitchFamily="34" charset="-128"/>
                  <a:cs typeface="Arial Unicode MS" pitchFamily="34" charset="-128"/>
                </a:endParaRPr>
              </a:p>
            </p:txBody>
          </p:sp>
        </p:grpSp>
        <p:sp>
          <p:nvSpPr>
            <p:cNvPr id="16" name="Text Box 31"/>
            <p:cNvSpPr txBox="1">
              <a:spLocks noChangeArrowheads="1"/>
            </p:cNvSpPr>
            <p:nvPr/>
          </p:nvSpPr>
          <p:spPr bwMode="auto">
            <a:xfrm>
              <a:off x="3566088" y="5805264"/>
              <a:ext cx="1293944" cy="52322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>
                <a:spcBef>
                  <a:spcPct val="0"/>
                </a:spcBef>
                <a:buFontTx/>
                <a:buChar char="•"/>
              </a:pPr>
              <a:r>
                <a:rPr lang="de-DE" altLang="de-DE" sz="1400" b="0" dirty="0" smtClean="0">
                  <a:solidFill>
                    <a:schemeClr val="tx1"/>
                  </a:solidFill>
                </a:rPr>
                <a:t> beam </a:t>
              </a:r>
              <a:r>
                <a:rPr lang="de-DE" altLang="de-DE" sz="1400" b="0" dirty="0" err="1" smtClean="0">
                  <a:solidFill>
                    <a:schemeClr val="tx1"/>
                  </a:solidFill>
                </a:rPr>
                <a:t>losses</a:t>
              </a:r>
              <a:endParaRPr lang="de-DE" altLang="de-DE" sz="1400" b="0" dirty="0" smtClean="0">
                <a:solidFill>
                  <a:schemeClr val="tx1"/>
                </a:solidFill>
                <a:cs typeface="Times New Roman" pitchFamily="18" charset="0"/>
              </a:endParaRPr>
            </a:p>
            <a:p>
              <a:pPr>
                <a:spcBef>
                  <a:spcPct val="0"/>
                </a:spcBef>
                <a:buFontTx/>
                <a:buChar char="•"/>
              </a:pPr>
              <a:r>
                <a:rPr lang="de-DE" altLang="de-DE" sz="1400" b="0" dirty="0" smtClean="0">
                  <a:solidFill>
                    <a:schemeClr val="tx1"/>
                  </a:solidFill>
                </a:rPr>
                <a:t> </a:t>
              </a:r>
              <a:r>
                <a:rPr lang="de-DE" altLang="de-DE" sz="1400" b="0" dirty="0" err="1" smtClean="0">
                  <a:solidFill>
                    <a:schemeClr val="tx1"/>
                  </a:solidFill>
                </a:rPr>
                <a:t>bunch</a:t>
              </a:r>
              <a:r>
                <a:rPr lang="de-DE" altLang="de-DE" sz="1400" b="0" dirty="0" smtClean="0">
                  <a:solidFill>
                    <a:schemeClr val="tx1"/>
                  </a:solidFill>
                </a:rPr>
                <a:t> </a:t>
              </a:r>
              <a:r>
                <a:rPr lang="de-DE" altLang="de-DE" sz="1400" b="0" dirty="0" err="1" smtClean="0">
                  <a:solidFill>
                    <a:schemeClr val="tx1"/>
                  </a:solidFill>
                </a:rPr>
                <a:t>purity</a:t>
              </a:r>
              <a:r>
                <a:rPr lang="de-DE" altLang="de-DE" sz="1400" b="0" dirty="0" smtClean="0">
                  <a:solidFill>
                    <a:schemeClr val="tx1"/>
                  </a:solidFill>
                </a:rPr>
                <a:t> </a:t>
              </a:r>
              <a:endParaRPr lang="de-DE" altLang="de-DE" sz="1400" b="0" dirty="0">
                <a:solidFill>
                  <a:schemeClr val="tx1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9554" name="Line 2"/>
          <p:cNvSpPr>
            <a:spLocks noChangeShapeType="1"/>
          </p:cNvSpPr>
          <p:nvPr/>
        </p:nvSpPr>
        <p:spPr bwMode="auto">
          <a:xfrm>
            <a:off x="323850" y="765175"/>
            <a:ext cx="8496300" cy="0"/>
          </a:xfrm>
          <a:prstGeom prst="line">
            <a:avLst/>
          </a:prstGeom>
          <a:noFill/>
          <a:ln w="38100" cmpd="dbl">
            <a:solidFill>
              <a:srgbClr val="00589C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279555" name="Line 3"/>
          <p:cNvSpPr>
            <a:spLocks noChangeShapeType="1"/>
          </p:cNvSpPr>
          <p:nvPr/>
        </p:nvSpPr>
        <p:spPr bwMode="auto">
          <a:xfrm>
            <a:off x="323850" y="6524625"/>
            <a:ext cx="8496300" cy="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279556" name="Text Box 4"/>
          <p:cNvSpPr txBox="1">
            <a:spLocks noChangeArrowheads="1"/>
          </p:cNvSpPr>
          <p:nvPr/>
        </p:nvSpPr>
        <p:spPr bwMode="auto">
          <a:xfrm>
            <a:off x="250825" y="6545263"/>
            <a:ext cx="1800225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de-DE" altLang="de-DE" sz="1200" b="0">
                <a:solidFill>
                  <a:schemeClr val="bg2"/>
                </a:solidFill>
              </a:rPr>
              <a:t>Gero Kube, DESY / MDI</a:t>
            </a:r>
            <a:endParaRPr lang="en-GB" altLang="de-DE" sz="1200" b="0">
              <a:solidFill>
                <a:schemeClr val="bg2"/>
              </a:solidFill>
            </a:endParaRPr>
          </a:p>
        </p:txBody>
      </p:sp>
      <p:sp>
        <p:nvSpPr>
          <p:cNvPr id="279557" name="Rectangle 5"/>
          <p:cNvSpPr>
            <a:spLocks noGrp="1" noChangeArrowheads="1"/>
          </p:cNvSpPr>
          <p:nvPr>
            <p:ph type="title"/>
          </p:nvPr>
        </p:nvSpPr>
        <p:spPr>
          <a:xfrm>
            <a:off x="395288" y="188913"/>
            <a:ext cx="7200900" cy="647700"/>
          </a:xfrm>
          <a:noFill/>
          <a:ln/>
        </p:spPr>
        <p:txBody>
          <a:bodyPr/>
          <a:lstStyle/>
          <a:p>
            <a:pPr algn="l"/>
            <a:r>
              <a:rPr lang="de-DE" altLang="de-DE" sz="3200" dirty="0">
                <a:solidFill>
                  <a:srgbClr val="003E6E"/>
                </a:solidFill>
                <a:latin typeface="Comic Sans MS" pitchFamily="66" charset="0"/>
              </a:rPr>
              <a:t>BPM </a:t>
            </a:r>
            <a:r>
              <a:rPr lang="de-DE" altLang="de-DE" sz="3200" dirty="0" smtClean="0">
                <a:solidFill>
                  <a:srgbClr val="003E6E"/>
                </a:solidFill>
                <a:latin typeface="Comic Sans MS" pitchFamily="66" charset="0"/>
              </a:rPr>
              <a:t>System </a:t>
            </a:r>
            <a:r>
              <a:rPr lang="de-DE" altLang="de-DE" sz="3200" dirty="0" err="1" smtClean="0">
                <a:solidFill>
                  <a:srgbClr val="003E6E"/>
                </a:solidFill>
                <a:latin typeface="Comic Sans MS" pitchFamily="66" charset="0"/>
              </a:rPr>
              <a:t>Overview</a:t>
            </a:r>
            <a:endParaRPr lang="en-GB" altLang="de-DE" sz="3200" dirty="0">
              <a:solidFill>
                <a:srgbClr val="003E6E"/>
              </a:solidFill>
              <a:latin typeface="Comic Sans MS" pitchFamily="66" charset="0"/>
            </a:endParaRPr>
          </a:p>
        </p:txBody>
      </p:sp>
      <p:sp>
        <p:nvSpPr>
          <p:cNvPr id="279558" name="Rectangle 6"/>
          <p:cNvSpPr>
            <a:spLocks noChangeArrowheads="1"/>
          </p:cNvSpPr>
          <p:nvPr/>
        </p:nvSpPr>
        <p:spPr bwMode="auto">
          <a:xfrm>
            <a:off x="323850" y="796925"/>
            <a:ext cx="6048375" cy="4778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609600" indent="-6096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990600" indent="-53340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371600" indent="-4572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752600" indent="-3810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209800" indent="-3810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667000" indent="-3810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3124200" indent="-3810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581400" indent="-3810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4038600" indent="-3810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endParaRPr lang="de-DE" altLang="de-DE" sz="2400" b="0">
              <a:latin typeface="Times New Roman" pitchFamily="18" charset="0"/>
            </a:endParaRPr>
          </a:p>
        </p:txBody>
      </p:sp>
      <p:pic>
        <p:nvPicPr>
          <p:cNvPr id="279559" name="Picture 7" descr="HG_LOGO_S_RGB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40650" y="585788"/>
            <a:ext cx="1008063" cy="39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79560" name="Picture 8" descr="DESY-Logo-cyan-RGB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029575" y="115888"/>
            <a:ext cx="563563" cy="5635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20" name="Text Box 22"/>
          <p:cNvSpPr txBox="1">
            <a:spLocks noChangeArrowheads="1"/>
          </p:cNvSpPr>
          <p:nvPr/>
        </p:nvSpPr>
        <p:spPr bwMode="auto">
          <a:xfrm>
            <a:off x="5148263" y="6524625"/>
            <a:ext cx="3744912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 eaLnBrk="0" hangingPunct="0"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 eaLnBrk="0" hangingPunct="0"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 eaLnBrk="0" hangingPunct="0"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 eaLnBrk="0" hangingPunct="0"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algn="r" eaLnBrk="1" hangingPunct="1"/>
            <a:r>
              <a:rPr lang="de-DE" sz="1200" dirty="0" smtClean="0">
                <a:solidFill>
                  <a:srgbClr val="808080"/>
                </a:solidFill>
              </a:rPr>
              <a:t>DEELS 2014 Workshop @ ESRF, 12.05.2014</a:t>
            </a:r>
            <a:endParaRPr lang="en-GB" sz="1200" dirty="0">
              <a:solidFill>
                <a:srgbClr val="808080"/>
              </a:solidFill>
            </a:endParaRPr>
          </a:p>
        </p:txBody>
      </p:sp>
      <p:pic>
        <p:nvPicPr>
          <p:cNvPr id="121" name="Picture 24" descr="BPM_7-8el_Detail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99470" y="3999275"/>
            <a:ext cx="1512290" cy="20163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5363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1560" y="1604503"/>
            <a:ext cx="1512168" cy="19057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4" name="Picture 4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43808" y="1448861"/>
            <a:ext cx="1619530" cy="1908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5" name="Text Box 11"/>
          <p:cNvSpPr txBox="1">
            <a:spLocks noChangeArrowheads="1"/>
          </p:cNvSpPr>
          <p:nvPr/>
        </p:nvSpPr>
        <p:spPr bwMode="auto">
          <a:xfrm>
            <a:off x="250825" y="931863"/>
            <a:ext cx="3817119" cy="307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 eaLnBrk="0" hangingPunct="0"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 eaLnBrk="0" hangingPunct="0"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 eaLnBrk="0" hangingPunct="0"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 eaLnBrk="0" hangingPunct="0"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eaLnBrk="1" hangingPunct="1">
              <a:buFontTx/>
              <a:buBlip>
                <a:blip r:embed="rId7"/>
              </a:buBlip>
            </a:pPr>
            <a:r>
              <a:rPr lang="de-DE" dirty="0">
                <a:solidFill>
                  <a:srgbClr val="0000FF"/>
                </a:solidFill>
              </a:rPr>
              <a:t>  </a:t>
            </a:r>
            <a:r>
              <a:rPr lang="de-DE" dirty="0" smtClean="0">
                <a:solidFill>
                  <a:srgbClr val="0000FF"/>
                </a:solidFill>
              </a:rPr>
              <a:t>BPM </a:t>
            </a:r>
            <a:r>
              <a:rPr lang="de-DE" dirty="0" err="1" smtClean="0">
                <a:solidFill>
                  <a:srgbClr val="0000FF"/>
                </a:solidFill>
              </a:rPr>
              <a:t>pickups</a:t>
            </a:r>
            <a:r>
              <a:rPr lang="de-DE" dirty="0" smtClean="0">
                <a:solidFill>
                  <a:srgbClr val="0000FF"/>
                </a:solidFill>
              </a:rPr>
              <a:t>:   </a:t>
            </a:r>
            <a:r>
              <a:rPr lang="de-DE" dirty="0">
                <a:solidFill>
                  <a:schemeClr val="tx1"/>
                </a:solidFill>
              </a:rPr>
              <a:t>8</a:t>
            </a:r>
            <a:r>
              <a:rPr lang="de-DE" dirty="0" smtClean="0">
                <a:solidFill>
                  <a:schemeClr val="tx1"/>
                </a:solidFill>
              </a:rPr>
              <a:t> different </a:t>
            </a:r>
            <a:r>
              <a:rPr lang="de-DE" dirty="0" err="1" smtClean="0">
                <a:solidFill>
                  <a:schemeClr val="tx1"/>
                </a:solidFill>
              </a:rPr>
              <a:t>pickup</a:t>
            </a:r>
            <a:r>
              <a:rPr lang="de-DE" dirty="0" smtClean="0">
                <a:solidFill>
                  <a:schemeClr val="tx1"/>
                </a:solidFill>
              </a:rPr>
              <a:t> </a:t>
            </a:r>
            <a:r>
              <a:rPr lang="de-DE" dirty="0" err="1" smtClean="0">
                <a:solidFill>
                  <a:schemeClr val="tx1"/>
                </a:solidFill>
              </a:rPr>
              <a:t>types</a:t>
            </a:r>
            <a:r>
              <a:rPr lang="de-DE" dirty="0" smtClean="0">
                <a:solidFill>
                  <a:schemeClr val="tx1"/>
                </a:solidFill>
              </a:rPr>
              <a:t> 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126" name="Text Box 12"/>
          <p:cNvSpPr txBox="1">
            <a:spLocks noChangeArrowheads="1"/>
          </p:cNvSpPr>
          <p:nvPr/>
        </p:nvSpPr>
        <p:spPr bwMode="auto">
          <a:xfrm>
            <a:off x="549091" y="1249015"/>
            <a:ext cx="1430621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 eaLnBrk="0" hangingPunct="0"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 eaLnBrk="0" hangingPunct="0"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 eaLnBrk="0" hangingPunct="0"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 eaLnBrk="0" hangingPunct="0"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eaLnBrk="1" hangingPunct="1">
              <a:buFontTx/>
              <a:buBlip>
                <a:blip r:embed="rId8"/>
              </a:buBlip>
            </a:pPr>
            <a:r>
              <a:rPr lang="de-DE" dirty="0">
                <a:solidFill>
                  <a:schemeClr val="accent2"/>
                </a:solidFill>
                <a:ea typeface="Arial Unicode MS" pitchFamily="34" charset="-128"/>
                <a:cs typeface="Arial Unicode MS" pitchFamily="34" charset="-128"/>
              </a:rPr>
              <a:t>  </a:t>
            </a:r>
            <a:r>
              <a:rPr lang="de-DE" dirty="0" err="1" smtClean="0">
                <a:solidFill>
                  <a:schemeClr val="accent2"/>
                </a:solidFill>
                <a:ea typeface="Arial Unicode MS" pitchFamily="34" charset="-128"/>
                <a:cs typeface="Arial Unicode MS" pitchFamily="34" charset="-128"/>
              </a:rPr>
              <a:t>new</a:t>
            </a:r>
            <a:r>
              <a:rPr lang="de-DE" dirty="0" smtClean="0">
                <a:solidFill>
                  <a:schemeClr val="accent2"/>
                </a:solidFill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de-DE" dirty="0" err="1" smtClean="0">
                <a:solidFill>
                  <a:schemeClr val="accent2"/>
                </a:solidFill>
                <a:ea typeface="Arial Unicode MS" pitchFamily="34" charset="-128"/>
                <a:cs typeface="Arial Unicode MS" pitchFamily="34" charset="-128"/>
              </a:rPr>
              <a:t>octant</a:t>
            </a:r>
            <a:endParaRPr lang="de-DE" dirty="0" smtClean="0">
              <a:solidFill>
                <a:schemeClr val="accent2"/>
              </a:solidFill>
            </a:endParaRPr>
          </a:p>
        </p:txBody>
      </p:sp>
      <p:pic>
        <p:nvPicPr>
          <p:cNvPr id="127" name="Picture 25" descr="BPM_Gerade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08643" y="3999587"/>
            <a:ext cx="1804021" cy="19442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28" name="Text Box 12"/>
          <p:cNvSpPr txBox="1">
            <a:spLocks noChangeArrowheads="1"/>
          </p:cNvSpPr>
          <p:nvPr/>
        </p:nvSpPr>
        <p:spPr bwMode="auto">
          <a:xfrm>
            <a:off x="701491" y="3645024"/>
            <a:ext cx="1430621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 eaLnBrk="0" hangingPunct="0"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 eaLnBrk="0" hangingPunct="0"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 eaLnBrk="0" hangingPunct="0"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 eaLnBrk="0" hangingPunct="0"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eaLnBrk="1" hangingPunct="1">
              <a:buFontTx/>
              <a:buBlip>
                <a:blip r:embed="rId8"/>
              </a:buBlip>
            </a:pPr>
            <a:r>
              <a:rPr lang="de-DE" dirty="0">
                <a:solidFill>
                  <a:schemeClr val="accent2"/>
                </a:solidFill>
                <a:ea typeface="Arial Unicode MS" pitchFamily="34" charset="-128"/>
                <a:cs typeface="Arial Unicode MS" pitchFamily="34" charset="-128"/>
              </a:rPr>
              <a:t>  </a:t>
            </a:r>
            <a:r>
              <a:rPr lang="de-DE" dirty="0" err="1" smtClean="0">
                <a:solidFill>
                  <a:schemeClr val="accent2"/>
                </a:solidFill>
                <a:ea typeface="Arial Unicode MS" pitchFamily="34" charset="-128"/>
                <a:cs typeface="Arial Unicode MS" pitchFamily="34" charset="-128"/>
              </a:rPr>
              <a:t>old</a:t>
            </a:r>
            <a:r>
              <a:rPr lang="de-DE" dirty="0" smtClean="0">
                <a:solidFill>
                  <a:schemeClr val="accent2"/>
                </a:solidFill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de-DE" dirty="0" err="1" smtClean="0">
                <a:solidFill>
                  <a:schemeClr val="accent2"/>
                </a:solidFill>
                <a:ea typeface="Arial Unicode MS" pitchFamily="34" charset="-128"/>
                <a:cs typeface="Arial Unicode MS" pitchFamily="34" charset="-128"/>
              </a:rPr>
              <a:t>octants</a:t>
            </a:r>
            <a:endParaRPr lang="de-DE" dirty="0" smtClean="0">
              <a:solidFill>
                <a:schemeClr val="accent2"/>
              </a:solidFill>
            </a:endParaRPr>
          </a:p>
        </p:txBody>
      </p:sp>
      <p:grpSp>
        <p:nvGrpSpPr>
          <p:cNvPr id="129" name="Group 128"/>
          <p:cNvGrpSpPr/>
          <p:nvPr/>
        </p:nvGrpSpPr>
        <p:grpSpPr>
          <a:xfrm>
            <a:off x="899592" y="6145559"/>
            <a:ext cx="2664827" cy="307777"/>
            <a:chOff x="899062" y="6073551"/>
            <a:chExt cx="2664827" cy="307777"/>
          </a:xfrm>
        </p:grpSpPr>
        <p:sp>
          <p:nvSpPr>
            <p:cNvPr id="130" name="Text Box 16"/>
            <p:cNvSpPr txBox="1">
              <a:spLocks noChangeArrowheads="1"/>
            </p:cNvSpPr>
            <p:nvPr/>
          </p:nvSpPr>
          <p:spPr bwMode="auto">
            <a:xfrm>
              <a:off x="1475265" y="6073551"/>
              <a:ext cx="2088624" cy="30777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140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defRPr>
              </a:lvl1pPr>
              <a:lvl2pPr marL="742950" indent="-285750" eaLnBrk="0" hangingPunct="0">
                <a:defRPr sz="140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defRPr>
              </a:lvl2pPr>
              <a:lvl3pPr marL="1143000" indent="-228600" eaLnBrk="0" hangingPunct="0">
                <a:defRPr sz="140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defRPr>
              </a:lvl3pPr>
              <a:lvl4pPr marL="1600200" indent="-228600" eaLnBrk="0" hangingPunct="0">
                <a:defRPr sz="140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defRPr>
              </a:lvl4pPr>
              <a:lvl5pPr marL="2057400" indent="-228600" eaLnBrk="0" hangingPunct="0">
                <a:defRPr sz="140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defRPr>
              </a:lvl5pPr>
              <a:lvl6pPr marL="25146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140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defRPr>
              </a:lvl6pPr>
              <a:lvl7pPr marL="29718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140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defRPr>
              </a:lvl7pPr>
              <a:lvl8pPr marL="34290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140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defRPr>
              </a:lvl8pPr>
              <a:lvl9pPr marL="38862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140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defRPr>
              </a:lvl9pPr>
            </a:lstStyle>
            <a:p>
              <a:pPr eaLnBrk="1" hangingPunct="1"/>
              <a:r>
                <a:rPr lang="de-DE" dirty="0" err="1">
                  <a:solidFill>
                    <a:schemeClr val="accent2"/>
                  </a:solidFill>
                </a:rPr>
                <a:t>n</a:t>
              </a:r>
              <a:r>
                <a:rPr lang="de-DE" dirty="0" err="1" smtClean="0">
                  <a:solidFill>
                    <a:schemeClr val="accent2"/>
                  </a:solidFill>
                </a:rPr>
                <a:t>umber</a:t>
              </a:r>
              <a:r>
                <a:rPr lang="de-DE" dirty="0" smtClean="0">
                  <a:solidFill>
                    <a:schemeClr val="accent2"/>
                  </a:solidFill>
                </a:rPr>
                <a:t> </a:t>
              </a:r>
              <a:r>
                <a:rPr lang="de-DE" dirty="0" err="1" smtClean="0">
                  <a:solidFill>
                    <a:schemeClr val="accent2"/>
                  </a:solidFill>
                </a:rPr>
                <a:t>increases</a:t>
              </a:r>
              <a:r>
                <a:rPr lang="de-DE" dirty="0" smtClean="0">
                  <a:solidFill>
                    <a:schemeClr val="accent2"/>
                  </a:solidFill>
                </a:rPr>
                <a:t> </a:t>
              </a:r>
              <a:r>
                <a:rPr lang="de-DE" dirty="0" err="1" smtClean="0">
                  <a:solidFill>
                    <a:schemeClr val="accent2"/>
                  </a:solidFill>
                </a:rPr>
                <a:t>for</a:t>
              </a:r>
              <a:r>
                <a:rPr lang="de-DE" dirty="0" smtClean="0">
                  <a:solidFill>
                    <a:schemeClr val="accent2"/>
                  </a:solidFill>
                </a:rPr>
                <a:t> P3X</a:t>
              </a:r>
              <a:endParaRPr lang="de-DE" dirty="0">
                <a:solidFill>
                  <a:schemeClr val="accent2"/>
                </a:solidFill>
              </a:endParaRPr>
            </a:p>
          </p:txBody>
        </p:sp>
        <p:sp>
          <p:nvSpPr>
            <p:cNvPr id="131" name="AutoShape 23"/>
            <p:cNvSpPr>
              <a:spLocks noChangeArrowheads="1"/>
            </p:cNvSpPr>
            <p:nvPr/>
          </p:nvSpPr>
          <p:spPr bwMode="auto">
            <a:xfrm flipH="1">
              <a:off x="899062" y="6123493"/>
              <a:ext cx="412873" cy="215954"/>
            </a:xfrm>
            <a:prstGeom prst="leftArrow">
              <a:avLst>
                <a:gd name="adj1" fmla="val 50000"/>
                <a:gd name="adj2" fmla="val 47796"/>
              </a:avLst>
            </a:prstGeom>
            <a:solidFill>
              <a:schemeClr val="accent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de-DE">
                <a:solidFill>
                  <a:schemeClr val="accent2"/>
                </a:solidFill>
              </a:endParaRPr>
            </a:p>
          </p:txBody>
        </p:sp>
      </p:grpSp>
      <p:grpSp>
        <p:nvGrpSpPr>
          <p:cNvPr id="2" name="Group 1"/>
          <p:cNvGrpSpPr/>
          <p:nvPr/>
        </p:nvGrpSpPr>
        <p:grpSpPr>
          <a:xfrm>
            <a:off x="4784373" y="925972"/>
            <a:ext cx="4252123" cy="4375236"/>
            <a:chOff x="4784373" y="925972"/>
            <a:chExt cx="4252123" cy="4375236"/>
          </a:xfrm>
        </p:grpSpPr>
        <p:pic>
          <p:nvPicPr>
            <p:cNvPr id="279566" name="Picture 14"/>
            <p:cNvPicPr>
              <a:picLocks noChangeAspect="1" noChangeArrowheads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84373" y="2924944"/>
              <a:ext cx="4252123" cy="232859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19050">
                  <a:solidFill>
                    <a:srgbClr val="CC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32" name="Text Box 11"/>
            <p:cNvSpPr txBox="1">
              <a:spLocks noChangeArrowheads="1"/>
            </p:cNvSpPr>
            <p:nvPr/>
          </p:nvSpPr>
          <p:spPr bwMode="auto">
            <a:xfrm>
              <a:off x="5147370" y="925972"/>
              <a:ext cx="3097312" cy="3079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140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defRPr>
              </a:lvl1pPr>
              <a:lvl2pPr marL="742950" indent="-285750" eaLnBrk="0" hangingPunct="0">
                <a:defRPr sz="140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defRPr>
              </a:lvl2pPr>
              <a:lvl3pPr marL="1143000" indent="-228600" eaLnBrk="0" hangingPunct="0">
                <a:defRPr sz="140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defRPr>
              </a:lvl3pPr>
              <a:lvl4pPr marL="1600200" indent="-228600" eaLnBrk="0" hangingPunct="0">
                <a:defRPr sz="140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defRPr>
              </a:lvl4pPr>
              <a:lvl5pPr marL="2057400" indent="-228600" eaLnBrk="0" hangingPunct="0">
                <a:defRPr sz="140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defRPr>
              </a:lvl5pPr>
              <a:lvl6pPr marL="25146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140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defRPr>
              </a:lvl6pPr>
              <a:lvl7pPr marL="29718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140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defRPr>
              </a:lvl7pPr>
              <a:lvl8pPr marL="34290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140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defRPr>
              </a:lvl8pPr>
              <a:lvl9pPr marL="38862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140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defRPr>
              </a:lvl9pPr>
            </a:lstStyle>
            <a:p>
              <a:pPr eaLnBrk="1" hangingPunct="1">
                <a:buFontTx/>
                <a:buBlip>
                  <a:blip r:embed="rId7"/>
                </a:buBlip>
              </a:pPr>
              <a:r>
                <a:rPr lang="de-DE" dirty="0">
                  <a:solidFill>
                    <a:srgbClr val="0000FF"/>
                  </a:solidFill>
                </a:rPr>
                <a:t>  </a:t>
              </a:r>
              <a:r>
                <a:rPr lang="de-DE" dirty="0" smtClean="0">
                  <a:solidFill>
                    <a:srgbClr val="0000FF"/>
                  </a:solidFill>
                </a:rPr>
                <a:t>BPM </a:t>
              </a:r>
              <a:r>
                <a:rPr lang="de-DE" dirty="0" err="1" smtClean="0">
                  <a:solidFill>
                    <a:srgbClr val="0000FF"/>
                  </a:solidFill>
                </a:rPr>
                <a:t>electronics</a:t>
              </a:r>
              <a:r>
                <a:rPr lang="de-DE" dirty="0" smtClean="0">
                  <a:solidFill>
                    <a:srgbClr val="0000FF"/>
                  </a:solidFill>
                </a:rPr>
                <a:t>:   </a:t>
              </a:r>
              <a:r>
                <a:rPr lang="de-DE" dirty="0" err="1" smtClean="0">
                  <a:solidFill>
                    <a:schemeClr val="tx1"/>
                  </a:solidFill>
                </a:rPr>
                <a:t>Libera</a:t>
              </a:r>
              <a:r>
                <a:rPr lang="de-DE" dirty="0" smtClean="0">
                  <a:solidFill>
                    <a:schemeClr val="tx1"/>
                  </a:solidFill>
                </a:rPr>
                <a:t> </a:t>
              </a:r>
              <a:r>
                <a:rPr lang="de-DE" dirty="0" err="1" smtClean="0">
                  <a:solidFill>
                    <a:schemeClr val="tx1"/>
                  </a:solidFill>
                </a:rPr>
                <a:t>Brilliance</a:t>
              </a:r>
              <a:r>
                <a:rPr lang="de-DE" dirty="0" smtClean="0">
                  <a:solidFill>
                    <a:schemeClr val="tx1"/>
                  </a:solidFill>
                </a:rPr>
                <a:t> </a:t>
              </a:r>
              <a:endParaRPr lang="en-GB" dirty="0">
                <a:solidFill>
                  <a:schemeClr val="tx1"/>
                </a:solidFill>
              </a:endParaRPr>
            </a:p>
          </p:txBody>
        </p:sp>
        <p:sp>
          <p:nvSpPr>
            <p:cNvPr id="133" name="Text Box 12"/>
            <p:cNvSpPr txBox="1">
              <a:spLocks noChangeArrowheads="1"/>
            </p:cNvSpPr>
            <p:nvPr/>
          </p:nvSpPr>
          <p:spPr bwMode="auto">
            <a:xfrm>
              <a:off x="5580112" y="1249015"/>
              <a:ext cx="1430621" cy="30777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140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defRPr>
              </a:lvl1pPr>
              <a:lvl2pPr marL="742950" indent="-285750" eaLnBrk="0" hangingPunct="0">
                <a:defRPr sz="140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defRPr>
              </a:lvl2pPr>
              <a:lvl3pPr marL="1143000" indent="-228600" eaLnBrk="0" hangingPunct="0">
                <a:defRPr sz="140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defRPr>
              </a:lvl3pPr>
              <a:lvl4pPr marL="1600200" indent="-228600" eaLnBrk="0" hangingPunct="0">
                <a:defRPr sz="140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defRPr>
              </a:lvl4pPr>
              <a:lvl5pPr marL="2057400" indent="-228600" eaLnBrk="0" hangingPunct="0">
                <a:defRPr sz="140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defRPr>
              </a:lvl5pPr>
              <a:lvl6pPr marL="25146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140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defRPr>
              </a:lvl6pPr>
              <a:lvl7pPr marL="29718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140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defRPr>
              </a:lvl7pPr>
              <a:lvl8pPr marL="34290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140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defRPr>
              </a:lvl8pPr>
              <a:lvl9pPr marL="38862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140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defRPr>
              </a:lvl9pPr>
            </a:lstStyle>
            <a:p>
              <a:pPr eaLnBrk="1" hangingPunct="1">
                <a:buFontTx/>
                <a:buBlip>
                  <a:blip r:embed="rId8"/>
                </a:buBlip>
              </a:pPr>
              <a:r>
                <a:rPr lang="de-DE" dirty="0">
                  <a:solidFill>
                    <a:schemeClr val="accent2"/>
                  </a:solidFill>
                  <a:ea typeface="Arial Unicode MS" pitchFamily="34" charset="-128"/>
                  <a:cs typeface="Arial Unicode MS" pitchFamily="34" charset="-128"/>
                </a:rPr>
                <a:t>  </a:t>
              </a:r>
              <a:r>
                <a:rPr lang="de-DE" dirty="0" smtClean="0">
                  <a:solidFill>
                    <a:schemeClr val="accent2"/>
                  </a:solidFill>
                  <a:ea typeface="Arial Unicode MS" pitchFamily="34" charset="-128"/>
                  <a:cs typeface="Arial Unicode MS" pitchFamily="34" charset="-128"/>
                </a:rPr>
                <a:t>P3 </a:t>
              </a:r>
              <a:r>
                <a:rPr lang="de-DE" dirty="0" err="1" smtClean="0">
                  <a:solidFill>
                    <a:schemeClr val="accent2"/>
                  </a:solidFill>
                  <a:ea typeface="Arial Unicode MS" pitchFamily="34" charset="-128"/>
                  <a:cs typeface="Arial Unicode MS" pitchFamily="34" charset="-128"/>
                </a:rPr>
                <a:t>setup</a:t>
              </a:r>
              <a:endParaRPr lang="de-DE" dirty="0" smtClean="0">
                <a:solidFill>
                  <a:schemeClr val="accent2"/>
                </a:solidFill>
              </a:endParaRPr>
            </a:p>
          </p:txBody>
        </p:sp>
        <p:pic>
          <p:nvPicPr>
            <p:cNvPr id="135" name="Picture 9" descr="P1010018"/>
            <p:cNvPicPr>
              <a:picLocks noChangeAspect="1" noChangeArrowheads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513982" y="1706358"/>
              <a:ext cx="2993502" cy="930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36" name="Text Box 17"/>
            <p:cNvSpPr txBox="1">
              <a:spLocks noChangeArrowheads="1"/>
            </p:cNvSpPr>
            <p:nvPr/>
          </p:nvSpPr>
          <p:spPr bwMode="auto">
            <a:xfrm>
              <a:off x="5291906" y="4962654"/>
              <a:ext cx="2520454" cy="3385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r>
                <a:rPr lang="de-DE" altLang="de-DE" sz="1600" b="0" dirty="0" smtClean="0">
                  <a:solidFill>
                    <a:schemeClr val="accent2"/>
                  </a:solidFill>
                  <a:cs typeface="Times New Roman" pitchFamily="18" charset="0"/>
                </a:rPr>
                <a:t>→ </a:t>
              </a:r>
              <a:r>
                <a:rPr lang="de-DE" altLang="de-DE" sz="1600" b="0" dirty="0" smtClean="0">
                  <a:solidFill>
                    <a:schemeClr val="accent2"/>
                  </a:solidFill>
                  <a:latin typeface="Comic Sans MS" pitchFamily="66" charset="0"/>
                </a:rPr>
                <a:t>  </a:t>
              </a:r>
              <a:r>
                <a:rPr lang="de-DE" altLang="de-DE" sz="1400" b="0" dirty="0" err="1" smtClean="0">
                  <a:solidFill>
                    <a:schemeClr val="accent2"/>
                  </a:solidFill>
                </a:rPr>
                <a:t>software</a:t>
              </a:r>
              <a:r>
                <a:rPr lang="de-DE" altLang="de-DE" sz="1400" b="0" dirty="0" smtClean="0">
                  <a:solidFill>
                    <a:schemeClr val="accent2"/>
                  </a:solidFill>
                </a:rPr>
                <a:t> </a:t>
              </a:r>
              <a:r>
                <a:rPr lang="de-DE" altLang="de-DE" sz="1400" b="0" dirty="0" err="1">
                  <a:solidFill>
                    <a:schemeClr val="accent2"/>
                  </a:solidFill>
                </a:rPr>
                <a:t>release</a:t>
              </a:r>
              <a:r>
                <a:rPr lang="de-DE" altLang="de-DE" sz="1400" b="0" dirty="0">
                  <a:solidFill>
                    <a:schemeClr val="accent2"/>
                  </a:solidFill>
                </a:rPr>
                <a:t> </a:t>
              </a:r>
              <a:r>
                <a:rPr lang="de-DE" altLang="de-DE" sz="1400" b="0" dirty="0" smtClean="0">
                  <a:solidFill>
                    <a:schemeClr val="accent2"/>
                  </a:solidFill>
                </a:rPr>
                <a:t>1.87</a:t>
              </a:r>
              <a:endParaRPr lang="en-GB" altLang="de-DE" sz="1400" b="0" dirty="0">
                <a:solidFill>
                  <a:schemeClr val="accent2"/>
                </a:solidFill>
              </a:endParaRPr>
            </a:p>
          </p:txBody>
        </p:sp>
      </p:grpSp>
      <p:grpSp>
        <p:nvGrpSpPr>
          <p:cNvPr id="137" name="Group 136"/>
          <p:cNvGrpSpPr/>
          <p:nvPr/>
        </p:nvGrpSpPr>
        <p:grpSpPr>
          <a:xfrm>
            <a:off x="5867613" y="5733256"/>
            <a:ext cx="2304787" cy="307777"/>
            <a:chOff x="899062" y="6073551"/>
            <a:chExt cx="2304787" cy="307777"/>
          </a:xfrm>
        </p:grpSpPr>
        <p:sp>
          <p:nvSpPr>
            <p:cNvPr id="138" name="Text Box 16"/>
            <p:cNvSpPr txBox="1">
              <a:spLocks noChangeArrowheads="1"/>
            </p:cNvSpPr>
            <p:nvPr/>
          </p:nvSpPr>
          <p:spPr bwMode="auto">
            <a:xfrm>
              <a:off x="1475265" y="6073551"/>
              <a:ext cx="1728584" cy="30777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140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defRPr>
              </a:lvl1pPr>
              <a:lvl2pPr marL="742950" indent="-285750" eaLnBrk="0" hangingPunct="0">
                <a:defRPr sz="140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defRPr>
              </a:lvl2pPr>
              <a:lvl3pPr marL="1143000" indent="-228600" eaLnBrk="0" hangingPunct="0">
                <a:defRPr sz="140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defRPr>
              </a:lvl3pPr>
              <a:lvl4pPr marL="1600200" indent="-228600" eaLnBrk="0" hangingPunct="0">
                <a:defRPr sz="140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defRPr>
              </a:lvl4pPr>
              <a:lvl5pPr marL="2057400" indent="-228600" eaLnBrk="0" hangingPunct="0">
                <a:defRPr sz="140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defRPr>
              </a:lvl5pPr>
              <a:lvl6pPr marL="25146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140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defRPr>
              </a:lvl6pPr>
              <a:lvl7pPr marL="29718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140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defRPr>
              </a:lvl7pPr>
              <a:lvl8pPr marL="34290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140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defRPr>
              </a:lvl8pPr>
              <a:lvl9pPr marL="38862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140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defRPr>
              </a:lvl9pPr>
            </a:lstStyle>
            <a:p>
              <a:pPr eaLnBrk="1" hangingPunct="1"/>
              <a:r>
                <a:rPr lang="de-DE" dirty="0" smtClean="0">
                  <a:solidFill>
                    <a:schemeClr val="accent2"/>
                  </a:solidFill>
                </a:rPr>
                <a:t>P3X: upgrade </a:t>
              </a:r>
              <a:r>
                <a:rPr lang="de-DE" dirty="0" err="1" smtClean="0">
                  <a:solidFill>
                    <a:schemeClr val="accent2"/>
                  </a:solidFill>
                </a:rPr>
                <a:t>to</a:t>
              </a:r>
              <a:r>
                <a:rPr lang="de-DE" dirty="0" smtClean="0">
                  <a:solidFill>
                    <a:schemeClr val="accent2"/>
                  </a:solidFill>
                </a:rPr>
                <a:t> 2.09</a:t>
              </a:r>
              <a:endParaRPr lang="de-DE" dirty="0">
                <a:solidFill>
                  <a:schemeClr val="accent2"/>
                </a:solidFill>
              </a:endParaRPr>
            </a:p>
          </p:txBody>
        </p:sp>
        <p:sp>
          <p:nvSpPr>
            <p:cNvPr id="139" name="AutoShape 23"/>
            <p:cNvSpPr>
              <a:spLocks noChangeArrowheads="1"/>
            </p:cNvSpPr>
            <p:nvPr/>
          </p:nvSpPr>
          <p:spPr bwMode="auto">
            <a:xfrm flipH="1">
              <a:off x="899062" y="6123493"/>
              <a:ext cx="412873" cy="215954"/>
            </a:xfrm>
            <a:prstGeom prst="leftArrow">
              <a:avLst>
                <a:gd name="adj1" fmla="val 50000"/>
                <a:gd name="adj2" fmla="val 47796"/>
              </a:avLst>
            </a:prstGeom>
            <a:solidFill>
              <a:schemeClr val="accent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de-DE">
                <a:solidFill>
                  <a:schemeClr val="accent2"/>
                </a:solidFill>
              </a:endParaRPr>
            </a:p>
          </p:txBody>
        </p:sp>
      </p:grpSp>
      <p:sp>
        <p:nvSpPr>
          <p:cNvPr id="141" name="Text Box 4"/>
          <p:cNvSpPr txBox="1">
            <a:spLocks noChangeArrowheads="1"/>
          </p:cNvSpPr>
          <p:nvPr/>
        </p:nvSpPr>
        <p:spPr bwMode="auto">
          <a:xfrm>
            <a:off x="4427289" y="6193589"/>
            <a:ext cx="4609207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 eaLnBrk="0" hangingPunct="0"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 eaLnBrk="0" hangingPunct="0"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 eaLnBrk="0" hangingPunct="0"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 eaLnBrk="0" hangingPunct="0"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eaLnBrk="1" hangingPunct="1"/>
            <a:r>
              <a:rPr lang="de-DE" sz="1200" dirty="0">
                <a:solidFill>
                  <a:schemeClr val="bg2"/>
                </a:solidFill>
              </a:rPr>
              <a:t>I</a:t>
            </a:r>
            <a:r>
              <a:rPr lang="de-DE" sz="1200" dirty="0" smtClean="0">
                <a:solidFill>
                  <a:schemeClr val="bg2"/>
                </a:solidFill>
              </a:rPr>
              <a:t>. </a:t>
            </a:r>
            <a:r>
              <a:rPr lang="de-DE" sz="1200" dirty="0" err="1" smtClean="0">
                <a:solidFill>
                  <a:schemeClr val="bg2"/>
                </a:solidFill>
              </a:rPr>
              <a:t>Krouptchenkov</a:t>
            </a:r>
            <a:r>
              <a:rPr lang="de-DE" sz="1200" dirty="0" smtClean="0">
                <a:solidFill>
                  <a:schemeClr val="bg2"/>
                </a:solidFill>
              </a:rPr>
              <a:t> et al., </a:t>
            </a:r>
            <a:r>
              <a:rPr lang="de-DE" sz="1200" dirty="0" err="1" smtClean="0">
                <a:solidFill>
                  <a:schemeClr val="bg2"/>
                </a:solidFill>
              </a:rPr>
              <a:t>Proc</a:t>
            </a:r>
            <a:r>
              <a:rPr lang="de-DE" sz="1200" dirty="0" smtClean="0">
                <a:solidFill>
                  <a:schemeClr val="bg2"/>
                </a:solidFill>
              </a:rPr>
              <a:t>. DIPAC 2009, Basel, TUPD03, p. 291</a:t>
            </a:r>
            <a:endParaRPr lang="en-GB" sz="1200" dirty="0">
              <a:solidFill>
                <a:schemeClr val="bg2"/>
              </a:solidFill>
            </a:endParaRPr>
          </a:p>
        </p:txBody>
      </p:sp>
      <p:pic>
        <p:nvPicPr>
          <p:cNvPr id="15366" name="Picture 6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051720" y="1916832"/>
            <a:ext cx="1152128" cy="17721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Line 2"/>
          <p:cNvSpPr>
            <a:spLocks noChangeShapeType="1"/>
          </p:cNvSpPr>
          <p:nvPr/>
        </p:nvSpPr>
        <p:spPr bwMode="auto">
          <a:xfrm>
            <a:off x="323850" y="765175"/>
            <a:ext cx="8496300" cy="0"/>
          </a:xfrm>
          <a:prstGeom prst="line">
            <a:avLst/>
          </a:prstGeom>
          <a:noFill/>
          <a:ln w="38100" cmpd="dbl">
            <a:solidFill>
              <a:srgbClr val="00589C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7172" name="Line 3"/>
          <p:cNvSpPr>
            <a:spLocks noChangeShapeType="1"/>
          </p:cNvSpPr>
          <p:nvPr/>
        </p:nvSpPr>
        <p:spPr bwMode="auto">
          <a:xfrm>
            <a:off x="323850" y="6524625"/>
            <a:ext cx="8496300" cy="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7173" name="Text Box 4"/>
          <p:cNvSpPr txBox="1">
            <a:spLocks noChangeArrowheads="1"/>
          </p:cNvSpPr>
          <p:nvPr/>
        </p:nvSpPr>
        <p:spPr bwMode="auto">
          <a:xfrm>
            <a:off x="250825" y="6545263"/>
            <a:ext cx="1800225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 eaLnBrk="0" hangingPunct="0"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 eaLnBrk="0" hangingPunct="0"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 eaLnBrk="0" hangingPunct="0"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 eaLnBrk="0" hangingPunct="0"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eaLnBrk="1" hangingPunct="1"/>
            <a:r>
              <a:rPr lang="de-DE" sz="1200">
                <a:solidFill>
                  <a:srgbClr val="808080"/>
                </a:solidFill>
                <a:ea typeface="Arial Unicode MS" pitchFamily="34" charset="-128"/>
                <a:cs typeface="Arial Unicode MS" pitchFamily="34" charset="-128"/>
              </a:rPr>
              <a:t>Gero Kube, DESY / MDI</a:t>
            </a:r>
            <a:endParaRPr lang="en-GB" sz="1200">
              <a:solidFill>
                <a:srgbClr val="808080"/>
              </a:solidFill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7174" name="Rectangle 5"/>
          <p:cNvSpPr>
            <a:spLocks noGrp="1" noChangeArrowheads="1"/>
          </p:cNvSpPr>
          <p:nvPr>
            <p:ph type="title"/>
          </p:nvPr>
        </p:nvSpPr>
        <p:spPr>
          <a:xfrm>
            <a:off x="395288" y="188913"/>
            <a:ext cx="7200900" cy="647700"/>
          </a:xfrm>
        </p:spPr>
        <p:txBody>
          <a:bodyPr/>
          <a:lstStyle/>
          <a:p>
            <a:pPr algn="l" eaLnBrk="1" hangingPunct="1"/>
            <a:r>
              <a:rPr lang="de-DE" sz="3200" dirty="0" smtClean="0">
                <a:solidFill>
                  <a:srgbClr val="003E6E"/>
                </a:solidFill>
                <a:latin typeface="Comic Sans MS" pitchFamily="66" charset="0"/>
              </a:rPr>
              <a:t>BPMs: Operational Experience (1)</a:t>
            </a:r>
            <a:endParaRPr lang="en-GB" sz="3200" dirty="0" smtClean="0">
              <a:solidFill>
                <a:srgbClr val="003E6E"/>
              </a:solidFill>
              <a:latin typeface="Comic Sans MS" pitchFamily="66" charset="0"/>
            </a:endParaRPr>
          </a:p>
        </p:txBody>
      </p:sp>
      <p:pic>
        <p:nvPicPr>
          <p:cNvPr id="7175" name="Picture 6" descr="HG_LOGO_S_RGB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40650" y="585788"/>
            <a:ext cx="1008063" cy="395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6" name="Picture 7" descr="DESY-Logo-cyan-RGB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029575" y="115888"/>
            <a:ext cx="563563" cy="563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7" name="Rectangle 8"/>
          <p:cNvSpPr>
            <a:spLocks noChangeArrowheads="1"/>
          </p:cNvSpPr>
          <p:nvPr/>
        </p:nvSpPr>
        <p:spPr bwMode="auto">
          <a:xfrm>
            <a:off x="395288" y="963960"/>
            <a:ext cx="4824412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0"/>
              </a:spcBef>
              <a:spcAft>
                <a:spcPts val="1200"/>
              </a:spcAft>
              <a:buFont typeface="Wingdings" pitchFamily="2" charset="2"/>
              <a:buBlip>
                <a:blip r:embed="rId5"/>
              </a:buBlip>
            </a:pPr>
            <a:r>
              <a:rPr lang="en-US" dirty="0">
                <a:solidFill>
                  <a:srgbClr val="0000FF"/>
                </a:solidFill>
              </a:rPr>
              <a:t>  </a:t>
            </a:r>
            <a:r>
              <a:rPr lang="en-US" dirty="0" smtClean="0">
                <a:solidFill>
                  <a:srgbClr val="0000FF"/>
                </a:solidFill>
              </a:rPr>
              <a:t>BPM pickups</a:t>
            </a:r>
            <a:endParaRPr lang="en-US" dirty="0">
              <a:solidFill>
                <a:srgbClr val="0000FF"/>
              </a:solidFill>
            </a:endParaRPr>
          </a:p>
        </p:txBody>
      </p:sp>
      <p:sp>
        <p:nvSpPr>
          <p:cNvPr id="29" name="Text Box 22"/>
          <p:cNvSpPr txBox="1">
            <a:spLocks noChangeArrowheads="1"/>
          </p:cNvSpPr>
          <p:nvPr/>
        </p:nvSpPr>
        <p:spPr bwMode="auto">
          <a:xfrm>
            <a:off x="5148263" y="6524625"/>
            <a:ext cx="3744912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 eaLnBrk="0" hangingPunct="0"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 eaLnBrk="0" hangingPunct="0"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 eaLnBrk="0" hangingPunct="0"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 eaLnBrk="0" hangingPunct="0"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algn="r" eaLnBrk="1" hangingPunct="1"/>
            <a:r>
              <a:rPr lang="de-DE" sz="1200" dirty="0" smtClean="0">
                <a:solidFill>
                  <a:srgbClr val="808080"/>
                </a:solidFill>
              </a:rPr>
              <a:t>DEELS 2014 Workshop @ ESRF, 12.05.2014</a:t>
            </a:r>
            <a:endParaRPr lang="en-GB" sz="1200" dirty="0">
              <a:solidFill>
                <a:srgbClr val="808080"/>
              </a:solidFill>
            </a:endParaRPr>
          </a:p>
        </p:txBody>
      </p:sp>
      <p:sp>
        <p:nvSpPr>
          <p:cNvPr id="30" name="Text Box 12"/>
          <p:cNvSpPr txBox="1">
            <a:spLocks noChangeArrowheads="1"/>
          </p:cNvSpPr>
          <p:nvPr/>
        </p:nvSpPr>
        <p:spPr bwMode="auto">
          <a:xfrm>
            <a:off x="549091" y="1321023"/>
            <a:ext cx="4814997" cy="12772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 eaLnBrk="0" hangingPunct="0"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 eaLnBrk="0" hangingPunct="0"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 eaLnBrk="0" hangingPunct="0"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 eaLnBrk="0" hangingPunct="0"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eaLnBrk="1" hangingPunct="1">
              <a:buFontTx/>
              <a:buBlip>
                <a:blip r:embed="rId6"/>
              </a:buBlip>
            </a:pPr>
            <a:r>
              <a:rPr lang="de-DE" dirty="0">
                <a:solidFill>
                  <a:schemeClr val="accent2"/>
                </a:solidFill>
                <a:ea typeface="Arial Unicode MS" pitchFamily="34" charset="-128"/>
                <a:cs typeface="Arial Unicode MS" pitchFamily="34" charset="-128"/>
              </a:rPr>
              <a:t>  </a:t>
            </a:r>
            <a:r>
              <a:rPr lang="de-DE" dirty="0" smtClean="0">
                <a:solidFill>
                  <a:schemeClr val="accent2"/>
                </a:solidFill>
                <a:ea typeface="Arial Unicode MS" pitchFamily="34" charset="-128"/>
                <a:cs typeface="Arial Unicode MS" pitchFamily="34" charset="-128"/>
              </a:rPr>
              <a:t>BPMs </a:t>
            </a:r>
            <a:r>
              <a:rPr lang="de-DE" dirty="0" err="1" smtClean="0">
                <a:solidFill>
                  <a:schemeClr val="accent2"/>
                </a:solidFill>
                <a:ea typeface="Arial Unicode MS" pitchFamily="34" charset="-128"/>
                <a:cs typeface="Arial Unicode MS" pitchFamily="34" charset="-128"/>
              </a:rPr>
              <a:t>between</a:t>
            </a:r>
            <a:r>
              <a:rPr lang="de-DE" dirty="0" smtClean="0">
                <a:solidFill>
                  <a:schemeClr val="accent2"/>
                </a:solidFill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de-DE" dirty="0" err="1" smtClean="0">
                <a:solidFill>
                  <a:schemeClr val="accent2"/>
                </a:solidFill>
                <a:ea typeface="Arial Unicode MS" pitchFamily="34" charset="-128"/>
                <a:cs typeface="Arial Unicode MS" pitchFamily="34" charset="-128"/>
              </a:rPr>
              <a:t>canted</a:t>
            </a:r>
            <a:r>
              <a:rPr lang="de-DE" dirty="0" smtClean="0">
                <a:solidFill>
                  <a:schemeClr val="accent2"/>
                </a:solidFill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de-DE" dirty="0" err="1" smtClean="0">
                <a:solidFill>
                  <a:schemeClr val="accent2"/>
                </a:solidFill>
                <a:ea typeface="Arial Unicode MS" pitchFamily="34" charset="-128"/>
                <a:cs typeface="Arial Unicode MS" pitchFamily="34" charset="-128"/>
              </a:rPr>
              <a:t>undulator</a:t>
            </a:r>
            <a:r>
              <a:rPr lang="de-DE" dirty="0" smtClean="0">
                <a:solidFill>
                  <a:schemeClr val="accent2"/>
                </a:solidFill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de-DE" dirty="0" err="1" smtClean="0">
                <a:solidFill>
                  <a:schemeClr val="accent2"/>
                </a:solidFill>
                <a:ea typeface="Arial Unicode MS" pitchFamily="34" charset="-128"/>
                <a:cs typeface="Arial Unicode MS" pitchFamily="34" charset="-128"/>
              </a:rPr>
              <a:t>cells</a:t>
            </a:r>
            <a:r>
              <a:rPr lang="de-DE" dirty="0" smtClean="0">
                <a:solidFill>
                  <a:schemeClr val="accent2"/>
                </a:solidFill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de-DE" dirty="0" err="1" smtClean="0">
                <a:solidFill>
                  <a:schemeClr val="accent2"/>
                </a:solidFill>
                <a:ea typeface="Arial Unicode MS" pitchFamily="34" charset="-128"/>
                <a:cs typeface="Arial Unicode MS" pitchFamily="34" charset="-128"/>
              </a:rPr>
              <a:t>never</a:t>
            </a:r>
            <a:r>
              <a:rPr lang="de-DE" dirty="0" smtClean="0">
                <a:solidFill>
                  <a:schemeClr val="accent2"/>
                </a:solidFill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de-DE" dirty="0" err="1" smtClean="0">
                <a:solidFill>
                  <a:schemeClr val="accent2"/>
                </a:solidFill>
                <a:ea typeface="Arial Unicode MS" pitchFamily="34" charset="-128"/>
                <a:cs typeface="Arial Unicode MS" pitchFamily="34" charset="-128"/>
              </a:rPr>
              <a:t>used</a:t>
            </a:r>
            <a:endParaRPr lang="de-DE" dirty="0" smtClean="0">
              <a:solidFill>
                <a:schemeClr val="accent2"/>
              </a:solidFill>
              <a:ea typeface="Arial Unicode MS" pitchFamily="34" charset="-128"/>
              <a:cs typeface="Arial Unicode MS" pitchFamily="34" charset="-128"/>
            </a:endParaRPr>
          </a:p>
          <a:p>
            <a:pPr eaLnBrk="1" hangingPunct="1"/>
            <a:r>
              <a:rPr lang="de-DE" dirty="0" smtClean="0">
                <a:solidFill>
                  <a:schemeClr val="accent2"/>
                </a:solidFill>
                <a:ea typeface="Arial Unicode MS" pitchFamily="34" charset="-128"/>
                <a:cs typeface="Arial Unicode MS" pitchFamily="34" charset="-128"/>
              </a:rPr>
              <a:t>     </a:t>
            </a:r>
            <a:r>
              <a:rPr lang="de-DE" dirty="0">
                <a:solidFill>
                  <a:schemeClr val="tx1"/>
                </a:solidFill>
              </a:rPr>
              <a:t>→   </a:t>
            </a:r>
            <a:r>
              <a:rPr lang="de-DE" dirty="0" err="1" smtClean="0">
                <a:solidFill>
                  <a:schemeClr val="tx1"/>
                </a:solidFill>
                <a:ea typeface="Arial Unicode MS" pitchFamily="34" charset="-128"/>
                <a:cs typeface="Arial Unicode MS" pitchFamily="34" charset="-128"/>
              </a:rPr>
              <a:t>requirement</a:t>
            </a:r>
            <a:r>
              <a:rPr lang="de-DE" dirty="0" smtClean="0">
                <a:solidFill>
                  <a:schemeClr val="tx1"/>
                </a:solidFill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de-DE" dirty="0" err="1" smtClean="0">
                <a:solidFill>
                  <a:schemeClr val="tx1"/>
                </a:solidFill>
                <a:ea typeface="Arial Unicode MS" pitchFamily="34" charset="-128"/>
                <a:cs typeface="Arial Unicode MS" pitchFamily="34" charset="-128"/>
              </a:rPr>
              <a:t>from</a:t>
            </a:r>
            <a:r>
              <a:rPr lang="de-DE" dirty="0" smtClean="0">
                <a:solidFill>
                  <a:schemeClr val="tx1"/>
                </a:solidFill>
                <a:ea typeface="Arial Unicode MS" pitchFamily="34" charset="-128"/>
                <a:cs typeface="Arial Unicode MS" pitchFamily="34" charset="-128"/>
              </a:rPr>
              <a:t> MAC</a:t>
            </a:r>
          </a:p>
          <a:p>
            <a:pPr eaLnBrk="1" hangingPunct="1"/>
            <a:r>
              <a:rPr lang="de-DE" dirty="0" smtClean="0">
                <a:solidFill>
                  <a:schemeClr val="tx1"/>
                </a:solidFill>
              </a:rPr>
              <a:t>     →   </a:t>
            </a:r>
            <a:r>
              <a:rPr lang="de-DE" dirty="0" smtClean="0">
                <a:solidFill>
                  <a:schemeClr val="tx1"/>
                </a:solidFill>
                <a:ea typeface="Arial Unicode MS" pitchFamily="34" charset="-128"/>
                <a:cs typeface="Arial Unicode MS" pitchFamily="34" charset="-128"/>
              </a:rPr>
              <a:t>design </a:t>
            </a:r>
            <a:r>
              <a:rPr lang="de-DE" dirty="0" err="1" smtClean="0">
                <a:solidFill>
                  <a:schemeClr val="tx1"/>
                </a:solidFill>
                <a:ea typeface="Arial Unicode MS" pitchFamily="34" charset="-128"/>
                <a:cs typeface="Arial Unicode MS" pitchFamily="34" charset="-128"/>
              </a:rPr>
              <a:t>adapted</a:t>
            </a:r>
            <a:r>
              <a:rPr lang="de-DE" dirty="0" smtClean="0">
                <a:solidFill>
                  <a:schemeClr val="tx1"/>
                </a:solidFill>
                <a:ea typeface="Arial Unicode MS" pitchFamily="34" charset="-128"/>
                <a:cs typeface="Arial Unicode MS" pitchFamily="34" charset="-128"/>
              </a:rPr>
              <a:t> on </a:t>
            </a:r>
            <a:r>
              <a:rPr lang="de-DE" dirty="0" err="1" smtClean="0">
                <a:solidFill>
                  <a:schemeClr val="tx1"/>
                </a:solidFill>
                <a:ea typeface="Arial Unicode MS" pitchFamily="34" charset="-128"/>
                <a:cs typeface="Arial Unicode MS" pitchFamily="34" charset="-128"/>
              </a:rPr>
              <a:t>the</a:t>
            </a:r>
            <a:r>
              <a:rPr lang="de-DE" dirty="0" smtClean="0">
                <a:solidFill>
                  <a:schemeClr val="tx1"/>
                </a:solidFill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de-DE" dirty="0" err="1" smtClean="0">
                <a:solidFill>
                  <a:schemeClr val="tx1"/>
                </a:solidFill>
                <a:ea typeface="Arial Unicode MS" pitchFamily="34" charset="-128"/>
                <a:cs typeface="Arial Unicode MS" pitchFamily="34" charset="-128"/>
              </a:rPr>
              <a:t>rush</a:t>
            </a:r>
            <a:r>
              <a:rPr lang="de-DE" dirty="0" smtClean="0">
                <a:solidFill>
                  <a:schemeClr val="tx1"/>
                </a:solidFill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de-DE" dirty="0" err="1" smtClean="0">
                <a:solidFill>
                  <a:schemeClr val="tx1"/>
                </a:solidFill>
                <a:ea typeface="Arial Unicode MS" pitchFamily="34" charset="-128"/>
                <a:cs typeface="Arial Unicode MS" pitchFamily="34" charset="-128"/>
              </a:rPr>
              <a:t>from</a:t>
            </a:r>
            <a:r>
              <a:rPr lang="de-DE" dirty="0" smtClean="0">
                <a:solidFill>
                  <a:schemeClr val="tx1"/>
                </a:solidFill>
                <a:ea typeface="Arial Unicode MS" pitchFamily="34" charset="-128"/>
                <a:cs typeface="Arial Unicode MS" pitchFamily="34" charset="-128"/>
              </a:rPr>
              <a:t> APS</a:t>
            </a:r>
          </a:p>
          <a:p>
            <a:pPr eaLnBrk="1" hangingPunct="1"/>
            <a:r>
              <a:rPr lang="de-DE" dirty="0" smtClean="0">
                <a:solidFill>
                  <a:schemeClr val="tx1"/>
                </a:solidFill>
              </a:rPr>
              <a:t>     →   </a:t>
            </a:r>
            <a:r>
              <a:rPr lang="de-DE" dirty="0" smtClean="0">
                <a:solidFill>
                  <a:schemeClr val="tx1"/>
                </a:solidFill>
                <a:ea typeface="Arial Unicode MS" pitchFamily="34" charset="-128"/>
                <a:cs typeface="Arial Unicode MS" pitchFamily="34" charset="-128"/>
              </a:rPr>
              <a:t>strong non-</a:t>
            </a:r>
            <a:r>
              <a:rPr lang="de-DE" dirty="0" err="1" smtClean="0">
                <a:solidFill>
                  <a:schemeClr val="tx1"/>
                </a:solidFill>
                <a:ea typeface="Arial Unicode MS" pitchFamily="34" charset="-128"/>
                <a:cs typeface="Arial Unicode MS" pitchFamily="34" charset="-128"/>
              </a:rPr>
              <a:t>linearities</a:t>
            </a:r>
            <a:endParaRPr lang="de-DE" dirty="0" smtClean="0">
              <a:solidFill>
                <a:schemeClr val="accent2"/>
              </a:solidFill>
            </a:endParaRPr>
          </a:p>
        </p:txBody>
      </p:sp>
      <p:pic>
        <p:nvPicPr>
          <p:cNvPr id="31" name="Picture 6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652120" y="1103419"/>
            <a:ext cx="1584176" cy="24367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" name="Group 1"/>
          <p:cNvGrpSpPr/>
          <p:nvPr/>
        </p:nvGrpSpPr>
        <p:grpSpPr>
          <a:xfrm>
            <a:off x="3782313" y="1484784"/>
            <a:ext cx="5516337" cy="2200279"/>
            <a:chOff x="619961" y="3748493"/>
            <a:chExt cx="5516337" cy="2200279"/>
          </a:xfrm>
        </p:grpSpPr>
        <p:pic>
          <p:nvPicPr>
            <p:cNvPr id="32" name="Picture 9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19961" y="3748497"/>
              <a:ext cx="2933700" cy="22002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33" name="Picture 10"/>
            <p:cNvPicPr>
              <a:picLocks noChangeAspect="1" noChangeArrowheads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02598" y="3748493"/>
              <a:ext cx="2933700" cy="22002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34" name="Text Box 3"/>
            <p:cNvSpPr txBox="1">
              <a:spLocks noChangeArrowheads="1"/>
            </p:cNvSpPr>
            <p:nvPr/>
          </p:nvSpPr>
          <p:spPr bwMode="auto">
            <a:xfrm>
              <a:off x="1386396" y="5013176"/>
              <a:ext cx="1656184" cy="58477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de-DE" altLang="de-DE" sz="800" b="1" dirty="0" smtClean="0">
                  <a:solidFill>
                    <a:schemeClr val="tx1"/>
                  </a:solidFill>
                </a:rPr>
                <a:t>quasi </a:t>
              </a:r>
              <a:r>
                <a:rPr lang="de-DE" altLang="de-DE" sz="800" b="1" dirty="0" err="1" smtClean="0">
                  <a:solidFill>
                    <a:schemeClr val="tx1"/>
                  </a:solidFill>
                </a:rPr>
                <a:t>elliptical</a:t>
              </a:r>
              <a:r>
                <a:rPr lang="de-DE" altLang="de-DE" sz="800" b="1" dirty="0" smtClean="0">
                  <a:solidFill>
                    <a:schemeClr val="tx1"/>
                  </a:solidFill>
                </a:rPr>
                <a:t> </a:t>
              </a:r>
              <a:r>
                <a:rPr lang="de-DE" altLang="de-DE" sz="800" b="1" dirty="0" err="1" smtClean="0">
                  <a:solidFill>
                    <a:schemeClr val="tx1"/>
                  </a:solidFill>
                </a:rPr>
                <a:t>shape</a:t>
              </a:r>
              <a:r>
                <a:rPr lang="de-DE" altLang="de-DE" sz="800" b="1" dirty="0" smtClean="0">
                  <a:solidFill>
                    <a:schemeClr val="tx1"/>
                  </a:solidFill>
                </a:rPr>
                <a:t>:  </a:t>
              </a:r>
              <a:r>
                <a:rPr lang="en-US" altLang="de-DE" sz="800" b="1" dirty="0">
                  <a:solidFill>
                    <a:schemeClr val="tx1"/>
                  </a:solidFill>
                </a:rPr>
                <a:t>57x7 </a:t>
              </a:r>
              <a:r>
                <a:rPr lang="de-DE" altLang="de-DE" sz="800" b="1" dirty="0">
                  <a:solidFill>
                    <a:schemeClr val="tx1"/>
                  </a:solidFill>
                </a:rPr>
                <a:t>mm </a:t>
              </a:r>
            </a:p>
            <a:p>
              <a:pPr>
                <a:spcBef>
                  <a:spcPct val="50000"/>
                </a:spcBef>
              </a:pPr>
              <a:r>
                <a:rPr lang="de-DE" altLang="de-DE" sz="800" b="1" dirty="0" err="1" smtClean="0">
                  <a:solidFill>
                    <a:schemeClr val="tx1"/>
                  </a:solidFill>
                </a:rPr>
                <a:t>button</a:t>
              </a:r>
              <a:r>
                <a:rPr lang="de-DE" altLang="de-DE" sz="800" b="1" dirty="0" smtClean="0">
                  <a:solidFill>
                    <a:schemeClr val="tx1"/>
                  </a:solidFill>
                </a:rPr>
                <a:t> </a:t>
              </a:r>
              <a:r>
                <a:rPr lang="de-DE" altLang="de-DE" sz="800" b="1" dirty="0" err="1" smtClean="0">
                  <a:solidFill>
                    <a:schemeClr val="tx1"/>
                  </a:solidFill>
                </a:rPr>
                <a:t>distance</a:t>
              </a:r>
              <a:r>
                <a:rPr lang="de-DE" altLang="de-DE" sz="800" b="1" dirty="0" smtClean="0">
                  <a:solidFill>
                    <a:schemeClr val="tx1"/>
                  </a:solidFill>
                </a:rPr>
                <a:t>:  </a:t>
              </a:r>
              <a:r>
                <a:rPr lang="de-DE" altLang="de-DE" sz="800" b="1" dirty="0">
                  <a:solidFill>
                    <a:schemeClr val="tx1"/>
                  </a:solidFill>
                </a:rPr>
                <a:t>9.652 mm</a:t>
              </a:r>
            </a:p>
            <a:p>
              <a:pPr>
                <a:spcBef>
                  <a:spcPct val="50000"/>
                </a:spcBef>
              </a:pPr>
              <a:r>
                <a:rPr lang="de-DE" altLang="de-DE" sz="800" b="1" dirty="0" err="1" smtClean="0">
                  <a:solidFill>
                    <a:schemeClr val="tx1"/>
                  </a:solidFill>
                </a:rPr>
                <a:t>button</a:t>
              </a:r>
              <a:r>
                <a:rPr lang="de-DE" altLang="de-DE" sz="800" b="1" dirty="0" smtClean="0">
                  <a:solidFill>
                    <a:schemeClr val="tx1"/>
                  </a:solidFill>
                </a:rPr>
                <a:t> </a:t>
              </a:r>
              <a:r>
                <a:rPr lang="de-DE" altLang="de-DE" sz="800" b="1" dirty="0" err="1" smtClean="0">
                  <a:solidFill>
                    <a:schemeClr val="tx1"/>
                  </a:solidFill>
                </a:rPr>
                <a:t>diameter</a:t>
              </a:r>
              <a:r>
                <a:rPr lang="de-DE" altLang="de-DE" sz="800" b="1" baseline="30000" dirty="0" smtClean="0">
                  <a:solidFill>
                    <a:schemeClr val="tx1"/>
                  </a:solidFill>
                </a:rPr>
                <a:t> </a:t>
              </a:r>
              <a:r>
                <a:rPr lang="de-DE" altLang="de-DE" sz="800" b="1" dirty="0">
                  <a:solidFill>
                    <a:schemeClr val="tx1"/>
                  </a:solidFill>
                </a:rPr>
                <a:t>3.9878 </a:t>
              </a:r>
              <a:r>
                <a:rPr lang="de-DE" altLang="de-DE" sz="800" b="1" dirty="0" smtClean="0">
                  <a:solidFill>
                    <a:schemeClr val="tx1"/>
                  </a:solidFill>
                </a:rPr>
                <a:t>mm</a:t>
              </a:r>
              <a:endParaRPr lang="de-DE" altLang="de-DE" sz="800" b="1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3" name="Group 2"/>
          <p:cNvGrpSpPr/>
          <p:nvPr/>
        </p:nvGrpSpPr>
        <p:grpSpPr>
          <a:xfrm>
            <a:off x="548178" y="2871807"/>
            <a:ext cx="6798354" cy="3642553"/>
            <a:chOff x="548178" y="2871807"/>
            <a:chExt cx="6798354" cy="3642553"/>
          </a:xfrm>
        </p:grpSpPr>
        <p:pic>
          <p:nvPicPr>
            <p:cNvPr id="35" name="Picture 6"/>
            <p:cNvPicPr>
              <a:picLocks noChangeAspect="1" noChangeArrowheads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59632" y="4223523"/>
              <a:ext cx="3060130" cy="229083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36" name="Picture 7"/>
            <p:cNvPicPr>
              <a:picLocks noChangeAspect="1" noChangeArrowheads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83968" y="4221088"/>
              <a:ext cx="3062564" cy="229327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37" name="Text Box 12"/>
            <p:cNvSpPr txBox="1">
              <a:spLocks noChangeArrowheads="1"/>
            </p:cNvSpPr>
            <p:nvPr/>
          </p:nvSpPr>
          <p:spPr bwMode="auto">
            <a:xfrm>
              <a:off x="548178" y="2871807"/>
              <a:ext cx="6328077" cy="127727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140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defRPr>
              </a:lvl1pPr>
              <a:lvl2pPr marL="742950" indent="-285750" eaLnBrk="0" hangingPunct="0">
                <a:defRPr sz="140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defRPr>
              </a:lvl2pPr>
              <a:lvl3pPr marL="1143000" indent="-228600" eaLnBrk="0" hangingPunct="0">
                <a:defRPr sz="140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defRPr>
              </a:lvl3pPr>
              <a:lvl4pPr marL="1600200" indent="-228600" eaLnBrk="0" hangingPunct="0">
                <a:defRPr sz="140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defRPr>
              </a:lvl4pPr>
              <a:lvl5pPr marL="2057400" indent="-228600" eaLnBrk="0" hangingPunct="0">
                <a:defRPr sz="140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defRPr>
              </a:lvl5pPr>
              <a:lvl6pPr marL="25146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140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defRPr>
              </a:lvl6pPr>
              <a:lvl7pPr marL="29718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140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defRPr>
              </a:lvl7pPr>
              <a:lvl8pPr marL="34290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140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defRPr>
              </a:lvl8pPr>
              <a:lvl9pPr marL="38862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140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defRPr>
              </a:lvl9pPr>
            </a:lstStyle>
            <a:p>
              <a:pPr eaLnBrk="1" hangingPunct="1">
                <a:buFontTx/>
                <a:buBlip>
                  <a:blip r:embed="rId6"/>
                </a:buBlip>
              </a:pPr>
              <a:r>
                <a:rPr lang="de-DE" dirty="0">
                  <a:solidFill>
                    <a:schemeClr val="accent2"/>
                  </a:solidFill>
                  <a:ea typeface="Arial Unicode MS" pitchFamily="34" charset="-128"/>
                  <a:cs typeface="Arial Unicode MS" pitchFamily="34" charset="-128"/>
                </a:rPr>
                <a:t>  </a:t>
              </a:r>
              <a:r>
                <a:rPr lang="de-DE" dirty="0" err="1" smtClean="0">
                  <a:solidFill>
                    <a:schemeClr val="accent2"/>
                  </a:solidFill>
                  <a:ea typeface="Arial Unicode MS" pitchFamily="34" charset="-128"/>
                  <a:cs typeface="Arial Unicode MS" pitchFamily="34" charset="-128"/>
                </a:rPr>
                <a:t>unphysical</a:t>
              </a:r>
              <a:r>
                <a:rPr lang="de-DE" dirty="0" smtClean="0">
                  <a:solidFill>
                    <a:schemeClr val="accent2"/>
                  </a:solidFill>
                  <a:ea typeface="Arial Unicode MS" pitchFamily="34" charset="-128"/>
                  <a:cs typeface="Arial Unicode MS" pitchFamily="34" charset="-128"/>
                </a:rPr>
                <a:t> </a:t>
              </a:r>
              <a:r>
                <a:rPr lang="de-DE" dirty="0" err="1" smtClean="0">
                  <a:solidFill>
                    <a:schemeClr val="accent2"/>
                  </a:solidFill>
                  <a:ea typeface="Arial Unicode MS" pitchFamily="34" charset="-128"/>
                  <a:cs typeface="Arial Unicode MS" pitchFamily="34" charset="-128"/>
                </a:rPr>
                <a:t>behaviour</a:t>
              </a:r>
              <a:r>
                <a:rPr lang="de-DE" dirty="0" smtClean="0">
                  <a:solidFill>
                    <a:schemeClr val="accent2"/>
                  </a:solidFill>
                  <a:ea typeface="Arial Unicode MS" pitchFamily="34" charset="-128"/>
                  <a:cs typeface="Arial Unicode MS" pitchFamily="34" charset="-128"/>
                </a:rPr>
                <a:t> </a:t>
              </a:r>
              <a:r>
                <a:rPr lang="de-DE" dirty="0" err="1" smtClean="0">
                  <a:solidFill>
                    <a:schemeClr val="accent2"/>
                  </a:solidFill>
                  <a:ea typeface="Arial Unicode MS" pitchFamily="34" charset="-128"/>
                  <a:cs typeface="Arial Unicode MS" pitchFamily="34" charset="-128"/>
                </a:rPr>
                <a:t>from</a:t>
              </a:r>
              <a:r>
                <a:rPr lang="de-DE" dirty="0" smtClean="0">
                  <a:solidFill>
                    <a:schemeClr val="accent2"/>
                  </a:solidFill>
                  <a:ea typeface="Arial Unicode MS" pitchFamily="34" charset="-128"/>
                  <a:cs typeface="Arial Unicode MS" pitchFamily="34" charset="-128"/>
                </a:rPr>
                <a:t> </a:t>
              </a:r>
              <a:r>
                <a:rPr lang="de-DE" dirty="0" err="1" smtClean="0">
                  <a:solidFill>
                    <a:schemeClr val="accent2"/>
                  </a:solidFill>
                  <a:ea typeface="Arial Unicode MS" pitchFamily="34" charset="-128"/>
                  <a:cs typeface="Arial Unicode MS" pitchFamily="34" charset="-128"/>
                </a:rPr>
                <a:t>single</a:t>
              </a:r>
              <a:r>
                <a:rPr lang="de-DE" dirty="0" smtClean="0">
                  <a:solidFill>
                    <a:schemeClr val="accent2"/>
                  </a:solidFill>
                  <a:ea typeface="Arial Unicode MS" pitchFamily="34" charset="-128"/>
                  <a:cs typeface="Arial Unicode MS" pitchFamily="34" charset="-128"/>
                </a:rPr>
                <a:t> BPM </a:t>
              </a:r>
            </a:p>
            <a:p>
              <a:pPr eaLnBrk="1" hangingPunct="1"/>
              <a:r>
                <a:rPr lang="de-DE" dirty="0" smtClean="0">
                  <a:solidFill>
                    <a:schemeClr val="accent2"/>
                  </a:solidFill>
                  <a:ea typeface="Arial Unicode MS" pitchFamily="34" charset="-128"/>
                  <a:cs typeface="Arial Unicode MS" pitchFamily="34" charset="-128"/>
                </a:rPr>
                <a:t>     </a:t>
              </a:r>
              <a:r>
                <a:rPr lang="de-DE" dirty="0">
                  <a:solidFill>
                    <a:schemeClr val="tx1"/>
                  </a:solidFill>
                </a:rPr>
                <a:t>→   </a:t>
              </a:r>
              <a:r>
                <a:rPr lang="de-DE" dirty="0" err="1" smtClean="0">
                  <a:solidFill>
                    <a:schemeClr val="tx1"/>
                  </a:solidFill>
                  <a:ea typeface="Arial Unicode MS" pitchFamily="34" charset="-128"/>
                  <a:cs typeface="Arial Unicode MS" pitchFamily="34" charset="-128"/>
                </a:rPr>
                <a:t>vertical</a:t>
              </a:r>
              <a:r>
                <a:rPr lang="de-DE" dirty="0" smtClean="0">
                  <a:solidFill>
                    <a:schemeClr val="tx1"/>
                  </a:solidFill>
                  <a:ea typeface="Arial Unicode MS" pitchFamily="34" charset="-128"/>
                  <a:cs typeface="Arial Unicode MS" pitchFamily="34" charset="-128"/>
                </a:rPr>
                <a:t> </a:t>
              </a:r>
              <a:r>
                <a:rPr lang="de-DE" dirty="0" err="1" smtClean="0">
                  <a:solidFill>
                    <a:schemeClr val="tx1"/>
                  </a:solidFill>
                  <a:ea typeface="Arial Unicode MS" pitchFamily="34" charset="-128"/>
                  <a:cs typeface="Arial Unicode MS" pitchFamily="34" charset="-128"/>
                </a:rPr>
                <a:t>reading</a:t>
              </a:r>
              <a:r>
                <a:rPr lang="de-DE" dirty="0" smtClean="0">
                  <a:solidFill>
                    <a:schemeClr val="tx1"/>
                  </a:solidFill>
                  <a:ea typeface="Arial Unicode MS" pitchFamily="34" charset="-128"/>
                  <a:cs typeface="Arial Unicode MS" pitchFamily="34" charset="-128"/>
                </a:rPr>
                <a:t> not </a:t>
              </a:r>
              <a:r>
                <a:rPr lang="de-DE" dirty="0" err="1" smtClean="0">
                  <a:solidFill>
                    <a:schemeClr val="tx1"/>
                  </a:solidFill>
                  <a:ea typeface="Arial Unicode MS" pitchFamily="34" charset="-128"/>
                  <a:cs typeface="Arial Unicode MS" pitchFamily="34" charset="-128"/>
                </a:rPr>
                <a:t>usable</a:t>
              </a:r>
              <a:endParaRPr lang="de-DE" dirty="0" smtClean="0">
                <a:solidFill>
                  <a:schemeClr val="tx1"/>
                </a:solidFill>
                <a:ea typeface="Arial Unicode MS" pitchFamily="34" charset="-128"/>
                <a:cs typeface="Arial Unicode MS" pitchFamily="34" charset="-128"/>
              </a:endParaRPr>
            </a:p>
            <a:p>
              <a:pPr eaLnBrk="1" hangingPunct="1"/>
              <a:r>
                <a:rPr lang="de-DE" dirty="0" smtClean="0">
                  <a:solidFill>
                    <a:schemeClr val="tx1"/>
                  </a:solidFill>
                </a:rPr>
                <a:t>     →   </a:t>
              </a:r>
              <a:r>
                <a:rPr lang="de-DE" dirty="0" err="1" smtClean="0">
                  <a:solidFill>
                    <a:schemeClr val="tx1"/>
                  </a:solidFill>
                  <a:ea typeface="Arial Unicode MS" pitchFamily="34" charset="-128"/>
                  <a:cs typeface="Arial Unicode MS" pitchFamily="34" charset="-128"/>
                </a:rPr>
                <a:t>threshold</a:t>
              </a:r>
              <a:r>
                <a:rPr lang="de-DE" dirty="0" smtClean="0">
                  <a:solidFill>
                    <a:schemeClr val="tx1"/>
                  </a:solidFill>
                  <a:ea typeface="Arial Unicode MS" pitchFamily="34" charset="-128"/>
                  <a:cs typeface="Arial Unicode MS" pitchFamily="34" charset="-128"/>
                </a:rPr>
                <a:t> </a:t>
              </a:r>
              <a:r>
                <a:rPr lang="de-DE" dirty="0" err="1" smtClean="0">
                  <a:solidFill>
                    <a:schemeClr val="tx1"/>
                  </a:solidFill>
                  <a:ea typeface="Arial Unicode MS" pitchFamily="34" charset="-128"/>
                  <a:cs typeface="Arial Unicode MS" pitchFamily="34" charset="-128"/>
                </a:rPr>
                <a:t>behaviour</a:t>
              </a:r>
              <a:r>
                <a:rPr lang="de-DE" dirty="0" smtClean="0">
                  <a:solidFill>
                    <a:schemeClr val="tx1"/>
                  </a:solidFill>
                  <a:ea typeface="Arial Unicode MS" pitchFamily="34" charset="-128"/>
                  <a:cs typeface="Arial Unicode MS" pitchFamily="34" charset="-128"/>
                </a:rPr>
                <a:t> (</a:t>
              </a:r>
              <a:r>
                <a:rPr lang="de-DE" dirty="0" err="1" smtClean="0">
                  <a:solidFill>
                    <a:schemeClr val="tx1"/>
                  </a:solidFill>
                  <a:ea typeface="Arial Unicode MS" pitchFamily="34" charset="-128"/>
                  <a:cs typeface="Arial Unicode MS" pitchFamily="34" charset="-128"/>
                </a:rPr>
                <a:t>single</a:t>
              </a:r>
              <a:r>
                <a:rPr lang="de-DE" dirty="0" smtClean="0">
                  <a:solidFill>
                    <a:schemeClr val="tx1"/>
                  </a:solidFill>
                  <a:ea typeface="Arial Unicode MS" pitchFamily="34" charset="-128"/>
                  <a:cs typeface="Arial Unicode MS" pitchFamily="34" charset="-128"/>
                </a:rPr>
                <a:t> </a:t>
              </a:r>
              <a:r>
                <a:rPr lang="de-DE" dirty="0" err="1" smtClean="0">
                  <a:solidFill>
                    <a:schemeClr val="tx1"/>
                  </a:solidFill>
                  <a:ea typeface="Arial Unicode MS" pitchFamily="34" charset="-128"/>
                  <a:cs typeface="Arial Unicode MS" pitchFamily="34" charset="-128"/>
                </a:rPr>
                <a:t>bunch</a:t>
              </a:r>
              <a:r>
                <a:rPr lang="de-DE" dirty="0" smtClean="0">
                  <a:solidFill>
                    <a:schemeClr val="tx1"/>
                  </a:solidFill>
                  <a:ea typeface="Arial Unicode MS" pitchFamily="34" charset="-128"/>
                  <a:cs typeface="Arial Unicode MS" pitchFamily="34" charset="-128"/>
                </a:rPr>
                <a:t> </a:t>
              </a:r>
              <a:r>
                <a:rPr lang="de-DE" dirty="0" err="1" smtClean="0">
                  <a:solidFill>
                    <a:schemeClr val="tx1"/>
                  </a:solidFill>
                  <a:ea typeface="Arial Unicode MS" pitchFamily="34" charset="-128"/>
                  <a:cs typeface="Arial Unicode MS" pitchFamily="34" charset="-128"/>
                </a:rPr>
                <a:t>current</a:t>
              </a:r>
              <a:r>
                <a:rPr lang="de-DE" dirty="0" smtClean="0">
                  <a:solidFill>
                    <a:schemeClr val="tx1"/>
                  </a:solidFill>
                  <a:ea typeface="Arial Unicode MS" pitchFamily="34" charset="-128"/>
                  <a:cs typeface="Arial Unicode MS" pitchFamily="34" charset="-128"/>
                </a:rPr>
                <a:t>)</a:t>
              </a:r>
            </a:p>
            <a:p>
              <a:pPr eaLnBrk="1" hangingPunct="1"/>
              <a:r>
                <a:rPr lang="de-DE" dirty="0" smtClean="0">
                  <a:solidFill>
                    <a:schemeClr val="tx1"/>
                  </a:solidFill>
                </a:rPr>
                <a:t>     →   </a:t>
              </a:r>
              <a:r>
                <a:rPr lang="de-DE" dirty="0" smtClean="0">
                  <a:solidFill>
                    <a:schemeClr val="tx1"/>
                  </a:solidFill>
                  <a:ea typeface="Arial Unicode MS" pitchFamily="34" charset="-128"/>
                  <a:cs typeface="Arial Unicode MS" pitchFamily="34" charset="-128"/>
                </a:rPr>
                <a:t>BPM </a:t>
              </a:r>
              <a:r>
                <a:rPr lang="de-DE" dirty="0" err="1" smtClean="0">
                  <a:solidFill>
                    <a:schemeClr val="tx1"/>
                  </a:solidFill>
                  <a:ea typeface="Arial Unicode MS" pitchFamily="34" charset="-128"/>
                  <a:cs typeface="Arial Unicode MS" pitchFamily="34" charset="-128"/>
                </a:rPr>
                <a:t>switched</a:t>
              </a:r>
              <a:r>
                <a:rPr lang="de-DE" dirty="0" smtClean="0">
                  <a:solidFill>
                    <a:schemeClr val="tx1"/>
                  </a:solidFill>
                  <a:ea typeface="Arial Unicode MS" pitchFamily="34" charset="-128"/>
                  <a:cs typeface="Arial Unicode MS" pitchFamily="34" charset="-128"/>
                </a:rPr>
                <a:t> off </a:t>
              </a:r>
              <a:r>
                <a:rPr lang="de-DE" dirty="0" err="1" smtClean="0">
                  <a:solidFill>
                    <a:schemeClr val="tx1"/>
                  </a:solidFill>
                  <a:ea typeface="Arial Unicode MS" pitchFamily="34" charset="-128"/>
                  <a:cs typeface="Arial Unicode MS" pitchFamily="34" charset="-128"/>
                </a:rPr>
                <a:t>from</a:t>
              </a:r>
              <a:r>
                <a:rPr lang="de-DE" dirty="0" smtClean="0">
                  <a:solidFill>
                    <a:schemeClr val="tx1"/>
                  </a:solidFill>
                  <a:ea typeface="Arial Unicode MS" pitchFamily="34" charset="-128"/>
                  <a:cs typeface="Arial Unicode MS" pitchFamily="34" charset="-128"/>
                </a:rPr>
                <a:t> </a:t>
              </a:r>
              <a:r>
                <a:rPr lang="de-DE" dirty="0" err="1" smtClean="0">
                  <a:solidFill>
                    <a:schemeClr val="tx1"/>
                  </a:solidFill>
                  <a:ea typeface="Arial Unicode MS" pitchFamily="34" charset="-128"/>
                  <a:cs typeface="Arial Unicode MS" pitchFamily="34" charset="-128"/>
                </a:rPr>
                <a:t>orbit</a:t>
              </a:r>
              <a:r>
                <a:rPr lang="de-DE" dirty="0" smtClean="0">
                  <a:solidFill>
                    <a:schemeClr val="tx1"/>
                  </a:solidFill>
                  <a:ea typeface="Arial Unicode MS" pitchFamily="34" charset="-128"/>
                  <a:cs typeface="Arial Unicode MS" pitchFamily="34" charset="-128"/>
                </a:rPr>
                <a:t> </a:t>
              </a:r>
              <a:r>
                <a:rPr lang="de-DE" dirty="0" err="1" smtClean="0">
                  <a:solidFill>
                    <a:schemeClr val="tx1"/>
                  </a:solidFill>
                  <a:ea typeface="Arial Unicode MS" pitchFamily="34" charset="-128"/>
                  <a:cs typeface="Arial Unicode MS" pitchFamily="34" charset="-128"/>
                </a:rPr>
                <a:t>control</a:t>
              </a:r>
              <a:endParaRPr lang="de-DE" dirty="0" smtClean="0">
                <a:solidFill>
                  <a:schemeClr val="accent2"/>
                </a:solidFill>
              </a:endParaRPr>
            </a:p>
          </p:txBody>
        </p:sp>
      </p:grpSp>
      <p:sp>
        <p:nvSpPr>
          <p:cNvPr id="38" name="Text Box 16"/>
          <p:cNvSpPr txBox="1">
            <a:spLocks noChangeArrowheads="1"/>
          </p:cNvSpPr>
          <p:nvPr/>
        </p:nvSpPr>
        <p:spPr bwMode="auto">
          <a:xfrm rot="1376098">
            <a:off x="7670802" y="5216586"/>
            <a:ext cx="1134545" cy="307777"/>
          </a:xfrm>
          <a:prstGeom prst="rect">
            <a:avLst/>
          </a:prstGeom>
          <a:solidFill>
            <a:srgbClr val="FFFF00">
              <a:alpha val="30000"/>
            </a:srgbClr>
          </a:solidFill>
          <a:ln w="19050">
            <a:solidFill>
              <a:srgbClr val="C00000"/>
            </a:solidFill>
          </a:ln>
          <a:effectLst/>
          <a:extLst/>
        </p:spPr>
        <p:txBody>
          <a:bodyPr wrap="square">
            <a:spAutoFit/>
          </a:bodyPr>
          <a:lstStyle>
            <a:lvl1pPr eaLnBrk="0" hangingPunct="0"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 eaLnBrk="0" hangingPunct="0"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 eaLnBrk="0" hangingPunct="0"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 eaLnBrk="0" hangingPunct="0"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 eaLnBrk="0" hangingPunct="0"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algn="ctr" eaLnBrk="1" hangingPunct="1"/>
            <a:r>
              <a:rPr lang="de-DE" dirty="0" smtClean="0">
                <a:solidFill>
                  <a:schemeClr val="accent2"/>
                </a:solidFill>
              </a:rPr>
              <a:t>HOMs ???</a:t>
            </a:r>
            <a:endParaRPr lang="de-DE" dirty="0">
              <a:solidFill>
                <a:schemeClr val="accent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Line 2"/>
          <p:cNvSpPr>
            <a:spLocks noChangeShapeType="1"/>
          </p:cNvSpPr>
          <p:nvPr/>
        </p:nvSpPr>
        <p:spPr bwMode="auto">
          <a:xfrm>
            <a:off x="323850" y="765175"/>
            <a:ext cx="8496300" cy="0"/>
          </a:xfrm>
          <a:prstGeom prst="line">
            <a:avLst/>
          </a:prstGeom>
          <a:noFill/>
          <a:ln w="38100" cmpd="dbl">
            <a:solidFill>
              <a:srgbClr val="00589C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8195" name="Line 3"/>
          <p:cNvSpPr>
            <a:spLocks noChangeShapeType="1"/>
          </p:cNvSpPr>
          <p:nvPr/>
        </p:nvSpPr>
        <p:spPr bwMode="auto">
          <a:xfrm>
            <a:off x="323850" y="6524625"/>
            <a:ext cx="8496300" cy="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8196" name="Text Box 4"/>
          <p:cNvSpPr txBox="1">
            <a:spLocks noChangeArrowheads="1"/>
          </p:cNvSpPr>
          <p:nvPr/>
        </p:nvSpPr>
        <p:spPr bwMode="auto">
          <a:xfrm>
            <a:off x="250825" y="6545263"/>
            <a:ext cx="1800225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 eaLnBrk="0" hangingPunct="0"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 eaLnBrk="0" hangingPunct="0"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 eaLnBrk="0" hangingPunct="0"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 eaLnBrk="0" hangingPunct="0"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eaLnBrk="1" hangingPunct="1"/>
            <a:r>
              <a:rPr lang="de-DE" sz="1200">
                <a:solidFill>
                  <a:srgbClr val="808080"/>
                </a:solidFill>
              </a:rPr>
              <a:t>Gero Kube, DESY / MDI</a:t>
            </a:r>
            <a:endParaRPr lang="en-GB" sz="1200">
              <a:solidFill>
                <a:srgbClr val="808080"/>
              </a:solidFill>
            </a:endParaRPr>
          </a:p>
        </p:txBody>
      </p:sp>
      <p:sp>
        <p:nvSpPr>
          <p:cNvPr id="8197" name="Rectangle 5"/>
          <p:cNvSpPr>
            <a:spLocks noGrp="1" noChangeArrowheads="1"/>
          </p:cNvSpPr>
          <p:nvPr>
            <p:ph type="title"/>
          </p:nvPr>
        </p:nvSpPr>
        <p:spPr>
          <a:xfrm>
            <a:off x="395288" y="188913"/>
            <a:ext cx="7200900" cy="647700"/>
          </a:xfrm>
        </p:spPr>
        <p:txBody>
          <a:bodyPr/>
          <a:lstStyle/>
          <a:p>
            <a:pPr algn="l"/>
            <a:r>
              <a:rPr lang="de-DE" sz="3200" dirty="0" smtClean="0">
                <a:solidFill>
                  <a:srgbClr val="003E6E"/>
                </a:solidFill>
                <a:latin typeface="Comic Sans MS" pitchFamily="66" charset="0"/>
              </a:rPr>
              <a:t>BPMs</a:t>
            </a:r>
            <a:r>
              <a:rPr lang="de-DE" sz="3200" dirty="0">
                <a:solidFill>
                  <a:srgbClr val="003E6E"/>
                </a:solidFill>
                <a:latin typeface="Comic Sans MS" pitchFamily="66" charset="0"/>
              </a:rPr>
              <a:t>: Operational Experience </a:t>
            </a:r>
            <a:r>
              <a:rPr lang="de-DE" sz="3200" dirty="0" smtClean="0">
                <a:solidFill>
                  <a:srgbClr val="003E6E"/>
                </a:solidFill>
                <a:latin typeface="Comic Sans MS" pitchFamily="66" charset="0"/>
              </a:rPr>
              <a:t>(2) </a:t>
            </a:r>
            <a:endParaRPr lang="en-GB" sz="3200" dirty="0" smtClean="0">
              <a:solidFill>
                <a:srgbClr val="003E6E"/>
              </a:solidFill>
              <a:latin typeface="Comic Sans MS" pitchFamily="66" charset="0"/>
            </a:endParaRPr>
          </a:p>
        </p:txBody>
      </p:sp>
      <p:pic>
        <p:nvPicPr>
          <p:cNvPr id="8198" name="Picture 6" descr="HG_LOGO_S_RGB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40650" y="585788"/>
            <a:ext cx="1008063" cy="395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9" name="Picture 7" descr="DESY-Logo-cyan-RGB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029575" y="115888"/>
            <a:ext cx="563563" cy="563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" name="Text Box 22"/>
          <p:cNvSpPr txBox="1">
            <a:spLocks noChangeArrowheads="1"/>
          </p:cNvSpPr>
          <p:nvPr/>
        </p:nvSpPr>
        <p:spPr bwMode="auto">
          <a:xfrm>
            <a:off x="5148263" y="6524625"/>
            <a:ext cx="3744912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 eaLnBrk="0" hangingPunct="0"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 eaLnBrk="0" hangingPunct="0"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 eaLnBrk="0" hangingPunct="0"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 eaLnBrk="0" hangingPunct="0"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algn="r" eaLnBrk="1" hangingPunct="1"/>
            <a:r>
              <a:rPr lang="de-DE" sz="1200" dirty="0" smtClean="0">
                <a:solidFill>
                  <a:srgbClr val="808080"/>
                </a:solidFill>
              </a:rPr>
              <a:t>DEELS 2014 Workshop @ ESRF, 12.05.2014</a:t>
            </a:r>
            <a:endParaRPr lang="en-GB" sz="1200" dirty="0">
              <a:solidFill>
                <a:srgbClr val="808080"/>
              </a:solidFill>
            </a:endParaRPr>
          </a:p>
        </p:txBody>
      </p:sp>
      <p:sp>
        <p:nvSpPr>
          <p:cNvPr id="31" name="Rectangle 8"/>
          <p:cNvSpPr>
            <a:spLocks noChangeArrowheads="1"/>
          </p:cNvSpPr>
          <p:nvPr/>
        </p:nvSpPr>
        <p:spPr bwMode="auto">
          <a:xfrm>
            <a:off x="395288" y="963960"/>
            <a:ext cx="4824412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0"/>
              </a:spcBef>
              <a:spcAft>
                <a:spcPts val="1200"/>
              </a:spcAft>
              <a:buFont typeface="Wingdings" pitchFamily="2" charset="2"/>
              <a:buBlip>
                <a:blip r:embed="rId5"/>
              </a:buBlip>
            </a:pPr>
            <a:r>
              <a:rPr lang="en-US" dirty="0">
                <a:solidFill>
                  <a:srgbClr val="0000FF"/>
                </a:solidFill>
              </a:rPr>
              <a:t>  </a:t>
            </a:r>
            <a:r>
              <a:rPr lang="en-US" dirty="0" smtClean="0">
                <a:solidFill>
                  <a:srgbClr val="0000FF"/>
                </a:solidFill>
              </a:rPr>
              <a:t>BPM electronics</a:t>
            </a:r>
            <a:endParaRPr lang="en-US" dirty="0">
              <a:solidFill>
                <a:srgbClr val="0000FF"/>
              </a:solidFill>
            </a:endParaRPr>
          </a:p>
        </p:txBody>
      </p:sp>
      <p:sp>
        <p:nvSpPr>
          <p:cNvPr id="32" name="Text Box 12"/>
          <p:cNvSpPr txBox="1">
            <a:spLocks noChangeArrowheads="1"/>
          </p:cNvSpPr>
          <p:nvPr/>
        </p:nvSpPr>
        <p:spPr bwMode="auto">
          <a:xfrm>
            <a:off x="549091" y="1321023"/>
            <a:ext cx="7911341" cy="1600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 eaLnBrk="0" hangingPunct="0"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 eaLnBrk="0" hangingPunct="0"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 eaLnBrk="0" hangingPunct="0"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 eaLnBrk="0" hangingPunct="0"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eaLnBrk="1" hangingPunct="1">
              <a:buFontTx/>
              <a:buBlip>
                <a:blip r:embed="rId6"/>
              </a:buBlip>
            </a:pPr>
            <a:r>
              <a:rPr lang="de-DE" dirty="0">
                <a:solidFill>
                  <a:schemeClr val="accent2"/>
                </a:solidFill>
                <a:ea typeface="Arial Unicode MS" pitchFamily="34" charset="-128"/>
                <a:cs typeface="Arial Unicode MS" pitchFamily="34" charset="-128"/>
              </a:rPr>
              <a:t>  </a:t>
            </a:r>
            <a:r>
              <a:rPr lang="de-DE" dirty="0" smtClean="0">
                <a:solidFill>
                  <a:schemeClr val="accent2"/>
                </a:solidFill>
                <a:ea typeface="Arial Unicode MS" pitchFamily="34" charset="-128"/>
                <a:cs typeface="Arial Unicode MS" pitchFamily="34" charset="-128"/>
              </a:rPr>
              <a:t>in </a:t>
            </a:r>
            <a:r>
              <a:rPr lang="de-DE" dirty="0" err="1" smtClean="0">
                <a:solidFill>
                  <a:schemeClr val="accent2"/>
                </a:solidFill>
                <a:ea typeface="Arial Unicode MS" pitchFamily="34" charset="-128"/>
                <a:cs typeface="Arial Unicode MS" pitchFamily="34" charset="-128"/>
              </a:rPr>
              <a:t>principle</a:t>
            </a:r>
            <a:r>
              <a:rPr lang="de-DE" dirty="0">
                <a:solidFill>
                  <a:schemeClr val="accent2"/>
                </a:solidFill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de-DE" dirty="0" err="1" smtClean="0">
                <a:solidFill>
                  <a:schemeClr val="accent2"/>
                </a:solidFill>
                <a:ea typeface="Arial Unicode MS" pitchFamily="34" charset="-128"/>
                <a:cs typeface="Arial Unicode MS" pitchFamily="34" charset="-128"/>
              </a:rPr>
              <a:t>Libera</a:t>
            </a:r>
            <a:r>
              <a:rPr lang="de-DE" dirty="0" smtClean="0">
                <a:solidFill>
                  <a:schemeClr val="accent2"/>
                </a:solidFill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de-DE" dirty="0" err="1" smtClean="0">
                <a:solidFill>
                  <a:schemeClr val="accent2"/>
                </a:solidFill>
                <a:ea typeface="Arial Unicode MS" pitchFamily="34" charset="-128"/>
                <a:cs typeface="Arial Unicode MS" pitchFamily="34" charset="-128"/>
              </a:rPr>
              <a:t>Brilliance</a:t>
            </a:r>
            <a:r>
              <a:rPr lang="de-DE" dirty="0" smtClean="0">
                <a:solidFill>
                  <a:schemeClr val="accent2"/>
                </a:solidFill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de-DE" dirty="0" err="1" smtClean="0">
                <a:solidFill>
                  <a:schemeClr val="accent2"/>
                </a:solidFill>
                <a:ea typeface="Arial Unicode MS" pitchFamily="34" charset="-128"/>
                <a:cs typeface="Arial Unicode MS" pitchFamily="34" charset="-128"/>
              </a:rPr>
              <a:t>works</a:t>
            </a:r>
            <a:r>
              <a:rPr lang="de-DE" dirty="0" smtClean="0">
                <a:solidFill>
                  <a:schemeClr val="accent2"/>
                </a:solidFill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de-DE" dirty="0" err="1" smtClean="0">
                <a:solidFill>
                  <a:schemeClr val="accent2"/>
                </a:solidFill>
                <a:ea typeface="Arial Unicode MS" pitchFamily="34" charset="-128"/>
                <a:cs typeface="Arial Unicode MS" pitchFamily="34" charset="-128"/>
              </a:rPr>
              <a:t>fine</a:t>
            </a:r>
            <a:r>
              <a:rPr lang="de-DE" dirty="0" smtClean="0">
                <a:solidFill>
                  <a:schemeClr val="accent2"/>
                </a:solidFill>
                <a:ea typeface="Arial Unicode MS" pitchFamily="34" charset="-128"/>
                <a:cs typeface="Arial Unicode MS" pitchFamily="34" charset="-128"/>
              </a:rPr>
              <a:t>, but </a:t>
            </a:r>
            <a:r>
              <a:rPr lang="de-DE" dirty="0" err="1" smtClean="0">
                <a:solidFill>
                  <a:schemeClr val="accent2"/>
                </a:solidFill>
                <a:ea typeface="Arial Unicode MS" pitchFamily="34" charset="-128"/>
                <a:cs typeface="Arial Unicode MS" pitchFamily="34" charset="-128"/>
              </a:rPr>
              <a:t>requires</a:t>
            </a:r>
            <a:r>
              <a:rPr lang="de-DE" dirty="0" smtClean="0">
                <a:solidFill>
                  <a:schemeClr val="accent2"/>
                </a:solidFill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de-DE" dirty="0" err="1" smtClean="0">
                <a:solidFill>
                  <a:schemeClr val="accent2"/>
                </a:solidFill>
                <a:ea typeface="Arial Unicode MS" pitchFamily="34" charset="-128"/>
                <a:cs typeface="Arial Unicode MS" pitchFamily="34" charset="-128"/>
              </a:rPr>
              <a:t>some</a:t>
            </a:r>
            <a:r>
              <a:rPr lang="de-DE" dirty="0" smtClean="0">
                <a:solidFill>
                  <a:schemeClr val="accent2"/>
                </a:solidFill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de-DE" dirty="0" err="1" smtClean="0">
                <a:solidFill>
                  <a:schemeClr val="accent2"/>
                </a:solidFill>
                <a:ea typeface="Arial Unicode MS" pitchFamily="34" charset="-128"/>
                <a:cs typeface="Arial Unicode MS" pitchFamily="34" charset="-128"/>
              </a:rPr>
              <a:t>work-arounds</a:t>
            </a:r>
            <a:endParaRPr lang="de-DE" dirty="0" smtClean="0">
              <a:solidFill>
                <a:schemeClr val="accent2"/>
              </a:solidFill>
              <a:ea typeface="Arial Unicode MS" pitchFamily="34" charset="-128"/>
              <a:cs typeface="Arial Unicode MS" pitchFamily="34" charset="-128"/>
            </a:endParaRPr>
          </a:p>
          <a:p>
            <a:pPr eaLnBrk="1" hangingPunct="1">
              <a:buFontTx/>
              <a:buBlip>
                <a:blip r:embed="rId6"/>
              </a:buBlip>
            </a:pPr>
            <a:r>
              <a:rPr lang="de-DE" dirty="0">
                <a:solidFill>
                  <a:schemeClr val="accent2"/>
                </a:solidFill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de-DE" dirty="0" smtClean="0">
                <a:solidFill>
                  <a:schemeClr val="accent2"/>
                </a:solidFill>
                <a:ea typeface="Arial Unicode MS" pitchFamily="34" charset="-128"/>
                <a:cs typeface="Arial Unicode MS" pitchFamily="34" charset="-128"/>
              </a:rPr>
              <a:t> digital </a:t>
            </a:r>
            <a:r>
              <a:rPr lang="de-DE" dirty="0" err="1" smtClean="0">
                <a:solidFill>
                  <a:schemeClr val="accent2"/>
                </a:solidFill>
                <a:ea typeface="Arial Unicode MS" pitchFamily="34" charset="-128"/>
                <a:cs typeface="Arial Unicode MS" pitchFamily="34" charset="-128"/>
              </a:rPr>
              <a:t>signal</a:t>
            </a:r>
            <a:r>
              <a:rPr lang="de-DE" dirty="0" smtClean="0">
                <a:solidFill>
                  <a:schemeClr val="accent2"/>
                </a:solidFill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de-DE" dirty="0" err="1" smtClean="0">
                <a:solidFill>
                  <a:schemeClr val="accent2"/>
                </a:solidFill>
                <a:ea typeface="Arial Unicode MS" pitchFamily="34" charset="-128"/>
                <a:cs typeface="Arial Unicode MS" pitchFamily="34" charset="-128"/>
              </a:rPr>
              <a:t>conditioning</a:t>
            </a:r>
            <a:r>
              <a:rPr lang="de-DE" dirty="0" smtClean="0">
                <a:solidFill>
                  <a:schemeClr val="accent2"/>
                </a:solidFill>
                <a:ea typeface="Arial Unicode MS" pitchFamily="34" charset="-128"/>
                <a:cs typeface="Arial Unicode MS" pitchFamily="34" charset="-128"/>
              </a:rPr>
              <a:t> (DSC) </a:t>
            </a:r>
            <a:r>
              <a:rPr lang="de-DE" dirty="0" err="1" smtClean="0">
                <a:solidFill>
                  <a:schemeClr val="accent2"/>
                </a:solidFill>
                <a:ea typeface="Arial Unicode MS" pitchFamily="34" charset="-128"/>
                <a:cs typeface="Arial Unicode MS" pitchFamily="34" charset="-128"/>
              </a:rPr>
              <a:t>algorithm</a:t>
            </a:r>
            <a:r>
              <a:rPr lang="de-DE" dirty="0" smtClean="0">
                <a:solidFill>
                  <a:schemeClr val="accent2"/>
                </a:solidFill>
                <a:ea typeface="Arial Unicode MS" pitchFamily="34" charset="-128"/>
                <a:cs typeface="Arial Unicode MS" pitchFamily="34" charset="-128"/>
              </a:rPr>
              <a:t> </a:t>
            </a:r>
          </a:p>
          <a:p>
            <a:pPr eaLnBrk="1" hangingPunct="1"/>
            <a:r>
              <a:rPr lang="de-DE" dirty="0" smtClean="0">
                <a:solidFill>
                  <a:schemeClr val="accent2"/>
                </a:solidFill>
                <a:ea typeface="Arial Unicode MS" pitchFamily="34" charset="-128"/>
                <a:cs typeface="Arial Unicode MS" pitchFamily="34" charset="-128"/>
              </a:rPr>
              <a:t>     </a:t>
            </a:r>
            <a:r>
              <a:rPr lang="de-DE" dirty="0">
                <a:solidFill>
                  <a:schemeClr val="tx1"/>
                </a:solidFill>
              </a:rPr>
              <a:t>→   </a:t>
            </a:r>
            <a:r>
              <a:rPr lang="de-DE" dirty="0" err="1" smtClean="0">
                <a:solidFill>
                  <a:schemeClr val="tx1"/>
                </a:solidFill>
                <a:ea typeface="Arial Unicode MS" pitchFamily="34" charset="-128"/>
                <a:cs typeface="Arial Unicode MS" pitchFamily="34" charset="-128"/>
              </a:rPr>
              <a:t>switching</a:t>
            </a:r>
            <a:r>
              <a:rPr lang="de-DE" dirty="0" smtClean="0">
                <a:solidFill>
                  <a:schemeClr val="tx1"/>
                </a:solidFill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de-DE" dirty="0" err="1" smtClean="0">
                <a:solidFill>
                  <a:schemeClr val="tx1"/>
                </a:solidFill>
                <a:ea typeface="Arial Unicode MS" pitchFamily="34" charset="-128"/>
                <a:cs typeface="Arial Unicode MS" pitchFamily="34" charset="-128"/>
              </a:rPr>
              <a:t>artefacts</a:t>
            </a:r>
            <a:r>
              <a:rPr lang="de-DE" dirty="0" smtClean="0">
                <a:solidFill>
                  <a:schemeClr val="tx1"/>
                </a:solidFill>
                <a:ea typeface="Arial Unicode MS" pitchFamily="34" charset="-128"/>
                <a:cs typeface="Arial Unicode MS" pitchFamily="34" charset="-128"/>
              </a:rPr>
              <a:t> in </a:t>
            </a:r>
            <a:r>
              <a:rPr lang="de-DE" dirty="0" err="1" smtClean="0">
                <a:solidFill>
                  <a:schemeClr val="tx1"/>
                </a:solidFill>
                <a:ea typeface="Arial Unicode MS" pitchFamily="34" charset="-128"/>
                <a:cs typeface="Arial Unicode MS" pitchFamily="34" charset="-128"/>
              </a:rPr>
              <a:t>TbT</a:t>
            </a:r>
            <a:r>
              <a:rPr lang="de-DE" dirty="0" smtClean="0">
                <a:solidFill>
                  <a:schemeClr val="tx1"/>
                </a:solidFill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de-DE" dirty="0" err="1" smtClean="0">
                <a:solidFill>
                  <a:schemeClr val="tx1"/>
                </a:solidFill>
                <a:ea typeface="Arial Unicode MS" pitchFamily="34" charset="-128"/>
                <a:cs typeface="Arial Unicode MS" pitchFamily="34" charset="-128"/>
              </a:rPr>
              <a:t>data</a:t>
            </a:r>
            <a:endParaRPr lang="de-DE" dirty="0" smtClean="0">
              <a:solidFill>
                <a:schemeClr val="tx1"/>
              </a:solidFill>
              <a:ea typeface="Arial Unicode MS" pitchFamily="34" charset="-128"/>
              <a:cs typeface="Arial Unicode MS" pitchFamily="34" charset="-128"/>
            </a:endParaRPr>
          </a:p>
          <a:p>
            <a:pPr eaLnBrk="1" hangingPunct="1"/>
            <a:r>
              <a:rPr lang="de-DE" dirty="0" smtClean="0">
                <a:solidFill>
                  <a:schemeClr val="tx1"/>
                </a:solidFill>
              </a:rPr>
              <a:t>     →   </a:t>
            </a:r>
            <a:r>
              <a:rPr lang="de-DE" dirty="0" err="1" smtClean="0">
                <a:solidFill>
                  <a:schemeClr val="tx1"/>
                </a:solidFill>
                <a:ea typeface="Arial Unicode MS" pitchFamily="34" charset="-128"/>
                <a:cs typeface="Arial Unicode MS" pitchFamily="34" charset="-128"/>
              </a:rPr>
              <a:t>sometimes</a:t>
            </a:r>
            <a:r>
              <a:rPr lang="de-DE" dirty="0" smtClean="0">
                <a:solidFill>
                  <a:schemeClr val="tx1"/>
                </a:solidFill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de-DE" dirty="0" err="1" smtClean="0">
                <a:solidFill>
                  <a:schemeClr val="tx1"/>
                </a:solidFill>
                <a:ea typeface="Arial Unicode MS" pitchFamily="34" charset="-128"/>
                <a:cs typeface="Arial Unicode MS" pitchFamily="34" charset="-128"/>
              </a:rPr>
              <a:t>blocked</a:t>
            </a:r>
            <a:r>
              <a:rPr lang="de-DE" dirty="0" smtClean="0">
                <a:solidFill>
                  <a:schemeClr val="tx1"/>
                </a:solidFill>
                <a:ea typeface="Arial Unicode MS" pitchFamily="34" charset="-128"/>
                <a:cs typeface="Arial Unicode MS" pitchFamily="34" charset="-128"/>
              </a:rPr>
              <a:t> DSC </a:t>
            </a:r>
            <a:r>
              <a:rPr lang="de-DE" dirty="0" err="1" smtClean="0">
                <a:solidFill>
                  <a:schemeClr val="tx1"/>
                </a:solidFill>
                <a:ea typeface="Arial Unicode MS" pitchFamily="34" charset="-128"/>
                <a:cs typeface="Arial Unicode MS" pitchFamily="34" charset="-128"/>
              </a:rPr>
              <a:t>coefficients</a:t>
            </a:r>
            <a:endParaRPr lang="de-DE" dirty="0" smtClean="0">
              <a:solidFill>
                <a:schemeClr val="tx1"/>
              </a:solidFill>
              <a:ea typeface="Arial Unicode MS" pitchFamily="34" charset="-128"/>
              <a:cs typeface="Arial Unicode MS" pitchFamily="34" charset="-128"/>
            </a:endParaRPr>
          </a:p>
          <a:p>
            <a:pPr eaLnBrk="1" hangingPunct="1"/>
            <a:r>
              <a:rPr lang="de-DE" dirty="0" smtClean="0">
                <a:solidFill>
                  <a:schemeClr val="tx1"/>
                </a:solidFill>
              </a:rPr>
              <a:t>     →   </a:t>
            </a:r>
            <a:r>
              <a:rPr lang="de-DE" dirty="0" err="1" smtClean="0">
                <a:solidFill>
                  <a:schemeClr val="tx1"/>
                </a:solidFill>
                <a:ea typeface="Arial Unicode MS" pitchFamily="34" charset="-128"/>
                <a:cs typeface="Arial Unicode MS" pitchFamily="34" charset="-128"/>
              </a:rPr>
              <a:t>learning</a:t>
            </a:r>
            <a:r>
              <a:rPr lang="de-DE" dirty="0">
                <a:solidFill>
                  <a:schemeClr val="tx1"/>
                </a:solidFill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de-DE" dirty="0" err="1" smtClean="0">
                <a:solidFill>
                  <a:schemeClr val="tx1"/>
                </a:solidFill>
                <a:ea typeface="Arial Unicode MS" pitchFamily="34" charset="-128"/>
                <a:cs typeface="Arial Unicode MS" pitchFamily="34" charset="-128"/>
              </a:rPr>
              <a:t>during</a:t>
            </a:r>
            <a:r>
              <a:rPr lang="de-DE" dirty="0" smtClean="0">
                <a:solidFill>
                  <a:schemeClr val="tx1"/>
                </a:solidFill>
                <a:ea typeface="Arial Unicode MS" pitchFamily="34" charset="-128"/>
                <a:cs typeface="Arial Unicode MS" pitchFamily="34" charset="-128"/>
              </a:rPr>
              <a:t> strong </a:t>
            </a:r>
            <a:r>
              <a:rPr lang="de-DE" dirty="0" err="1" smtClean="0">
                <a:solidFill>
                  <a:schemeClr val="tx1"/>
                </a:solidFill>
                <a:ea typeface="Arial Unicode MS" pitchFamily="34" charset="-128"/>
                <a:cs typeface="Arial Unicode MS" pitchFamily="34" charset="-128"/>
              </a:rPr>
              <a:t>signal</a:t>
            </a:r>
            <a:r>
              <a:rPr lang="de-DE" dirty="0" smtClean="0">
                <a:solidFill>
                  <a:schemeClr val="tx1"/>
                </a:solidFill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de-DE" dirty="0" err="1" smtClean="0">
                <a:solidFill>
                  <a:schemeClr val="tx1"/>
                </a:solidFill>
                <a:ea typeface="Arial Unicode MS" pitchFamily="34" charset="-128"/>
                <a:cs typeface="Arial Unicode MS" pitchFamily="34" charset="-128"/>
              </a:rPr>
              <a:t>level</a:t>
            </a:r>
            <a:r>
              <a:rPr lang="de-DE" dirty="0" smtClean="0">
                <a:solidFill>
                  <a:schemeClr val="tx1"/>
                </a:solidFill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de-DE" dirty="0" err="1" smtClean="0">
                <a:solidFill>
                  <a:schemeClr val="tx1"/>
                </a:solidFill>
                <a:ea typeface="Arial Unicode MS" pitchFamily="34" charset="-128"/>
                <a:cs typeface="Arial Unicode MS" pitchFamily="34" charset="-128"/>
              </a:rPr>
              <a:t>changes</a:t>
            </a:r>
            <a:r>
              <a:rPr lang="de-DE" dirty="0" smtClean="0">
                <a:solidFill>
                  <a:schemeClr val="tx1"/>
                </a:solidFill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de-DE" dirty="0" err="1" smtClean="0">
                <a:solidFill>
                  <a:schemeClr val="tx1"/>
                </a:solidFill>
                <a:ea typeface="Arial Unicode MS" pitchFamily="34" charset="-128"/>
                <a:cs typeface="Arial Unicode MS" pitchFamily="34" charset="-128"/>
              </a:rPr>
              <a:t>may</a:t>
            </a:r>
            <a:r>
              <a:rPr lang="de-DE" dirty="0" smtClean="0">
                <a:solidFill>
                  <a:schemeClr val="tx1"/>
                </a:solidFill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de-DE" dirty="0" err="1" smtClean="0">
                <a:solidFill>
                  <a:schemeClr val="tx1"/>
                </a:solidFill>
                <a:ea typeface="Arial Unicode MS" pitchFamily="34" charset="-128"/>
                <a:cs typeface="Arial Unicode MS" pitchFamily="34" charset="-128"/>
              </a:rPr>
              <a:t>corrupt</a:t>
            </a:r>
            <a:r>
              <a:rPr lang="de-DE" dirty="0" smtClean="0">
                <a:solidFill>
                  <a:schemeClr val="tx1"/>
                </a:solidFill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de-DE" dirty="0" err="1" smtClean="0">
                <a:solidFill>
                  <a:schemeClr val="tx1"/>
                </a:solidFill>
                <a:ea typeface="Arial Unicode MS" pitchFamily="34" charset="-128"/>
                <a:cs typeface="Arial Unicode MS" pitchFamily="34" charset="-128"/>
              </a:rPr>
              <a:t>coefficients</a:t>
            </a:r>
            <a:endParaRPr lang="de-DE" dirty="0" smtClean="0">
              <a:solidFill>
                <a:schemeClr val="accent2"/>
              </a:solidFill>
            </a:endParaRPr>
          </a:p>
        </p:txBody>
      </p:sp>
      <p:sp>
        <p:nvSpPr>
          <p:cNvPr id="33" name="Text Box 4"/>
          <p:cNvSpPr txBox="1">
            <a:spLocks noChangeArrowheads="1"/>
          </p:cNvSpPr>
          <p:nvPr/>
        </p:nvSpPr>
        <p:spPr bwMode="auto">
          <a:xfrm>
            <a:off x="5796136" y="1650866"/>
            <a:ext cx="3168352" cy="5539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 eaLnBrk="0" hangingPunct="0"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 eaLnBrk="0" hangingPunct="0"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 eaLnBrk="0" hangingPunct="0"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 eaLnBrk="0" hangingPunct="0"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eaLnBrk="1" hangingPunct="1"/>
            <a:r>
              <a:rPr lang="de-DE" sz="1200" dirty="0" smtClean="0">
                <a:solidFill>
                  <a:schemeClr val="bg2"/>
                </a:solidFill>
              </a:rPr>
              <a:t>F. Schmidt-Föhre et al., </a:t>
            </a:r>
          </a:p>
          <a:p>
            <a:pPr eaLnBrk="1" hangingPunct="1"/>
            <a:r>
              <a:rPr lang="de-DE" sz="1200" dirty="0" err="1" smtClean="0">
                <a:solidFill>
                  <a:schemeClr val="bg2"/>
                </a:solidFill>
              </a:rPr>
              <a:t>Proc</a:t>
            </a:r>
            <a:r>
              <a:rPr lang="de-DE" sz="1200" dirty="0" smtClean="0">
                <a:solidFill>
                  <a:schemeClr val="bg2"/>
                </a:solidFill>
              </a:rPr>
              <a:t>. DIPAC 2011, Hamburg, TUPD21, p. 350</a:t>
            </a:r>
            <a:endParaRPr lang="en-GB" sz="1200" dirty="0">
              <a:solidFill>
                <a:schemeClr val="bg2"/>
              </a:solidFill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1189810" y="2971073"/>
            <a:ext cx="6766566" cy="3410255"/>
            <a:chOff x="1201560" y="2996952"/>
            <a:chExt cx="6606989" cy="3191675"/>
          </a:xfrm>
        </p:grpSpPr>
        <p:pic>
          <p:nvPicPr>
            <p:cNvPr id="16386" name="Picture 2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01560" y="3429000"/>
              <a:ext cx="6606989" cy="27596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38" name="Group 37"/>
            <p:cNvGrpSpPr/>
            <p:nvPr/>
          </p:nvGrpSpPr>
          <p:grpSpPr>
            <a:xfrm>
              <a:off x="1547664" y="2996952"/>
              <a:ext cx="4464496" cy="307777"/>
              <a:chOff x="899062" y="6073551"/>
              <a:chExt cx="4464496" cy="307777"/>
            </a:xfrm>
          </p:grpSpPr>
          <p:sp>
            <p:nvSpPr>
              <p:cNvPr id="39" name="Text Box 16"/>
              <p:cNvSpPr txBox="1">
                <a:spLocks noChangeArrowheads="1"/>
              </p:cNvSpPr>
              <p:nvPr/>
            </p:nvSpPr>
            <p:spPr bwMode="auto">
              <a:xfrm>
                <a:off x="1475263" y="6073551"/>
                <a:ext cx="3888295" cy="307777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 sz="140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defRPr>
                </a:lvl1pPr>
                <a:lvl2pPr marL="742950" indent="-285750" eaLnBrk="0" hangingPunct="0">
                  <a:defRPr sz="140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defRPr>
                </a:lvl2pPr>
                <a:lvl3pPr marL="1143000" indent="-228600" eaLnBrk="0" hangingPunct="0">
                  <a:defRPr sz="140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defRPr>
                </a:lvl3pPr>
                <a:lvl4pPr marL="1600200" indent="-228600" eaLnBrk="0" hangingPunct="0">
                  <a:defRPr sz="140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defRPr>
                </a:lvl4pPr>
                <a:lvl5pPr marL="2057400" indent="-228600" eaLnBrk="0" hangingPunct="0">
                  <a:defRPr sz="140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defRPr>
                </a:lvl5pPr>
                <a:lvl6pPr marL="25146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140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defRPr>
                </a:lvl6pPr>
                <a:lvl7pPr marL="29718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140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defRPr>
                </a:lvl7pPr>
                <a:lvl8pPr marL="34290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140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defRPr>
                </a:lvl8pPr>
                <a:lvl9pPr marL="38862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140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defRPr>
                </a:lvl9pPr>
              </a:lstStyle>
              <a:p>
                <a:pPr eaLnBrk="1" hangingPunct="1"/>
                <a:r>
                  <a:rPr lang="de-DE" dirty="0" err="1" smtClean="0">
                    <a:solidFill>
                      <a:schemeClr val="accent2"/>
                    </a:solidFill>
                  </a:rPr>
                  <a:t>work-around</a:t>
                </a:r>
                <a:r>
                  <a:rPr lang="de-DE" dirty="0" smtClean="0">
                    <a:solidFill>
                      <a:schemeClr val="accent2"/>
                    </a:solidFill>
                  </a:rPr>
                  <a:t>: </a:t>
                </a:r>
                <a:r>
                  <a:rPr lang="de-DE" dirty="0" err="1" smtClean="0">
                    <a:solidFill>
                      <a:schemeClr val="accent2"/>
                    </a:solidFill>
                  </a:rPr>
                  <a:t>from</a:t>
                </a:r>
                <a:r>
                  <a:rPr lang="de-DE" dirty="0" smtClean="0">
                    <a:solidFill>
                      <a:schemeClr val="accent2"/>
                    </a:solidFill>
                  </a:rPr>
                  <a:t> time </a:t>
                </a:r>
                <a:r>
                  <a:rPr lang="de-DE" dirty="0" err="1" smtClean="0">
                    <a:solidFill>
                      <a:schemeClr val="accent2"/>
                    </a:solidFill>
                  </a:rPr>
                  <a:t>to</a:t>
                </a:r>
                <a:r>
                  <a:rPr lang="de-DE" dirty="0" smtClean="0">
                    <a:solidFill>
                      <a:schemeClr val="accent2"/>
                    </a:solidFill>
                  </a:rPr>
                  <a:t> </a:t>
                </a:r>
                <a:r>
                  <a:rPr lang="de-DE" dirty="0">
                    <a:solidFill>
                      <a:schemeClr val="accent2"/>
                    </a:solidFill>
                  </a:rPr>
                  <a:t>time DSC auto-</a:t>
                </a:r>
                <a:r>
                  <a:rPr lang="de-DE" dirty="0" err="1">
                    <a:solidFill>
                      <a:schemeClr val="accent2"/>
                    </a:solidFill>
                  </a:rPr>
                  <a:t>learning</a:t>
                </a:r>
                <a:r>
                  <a:rPr lang="de-DE" dirty="0">
                    <a:solidFill>
                      <a:schemeClr val="accent2"/>
                    </a:solidFill>
                  </a:rPr>
                  <a:t> </a:t>
                </a:r>
              </a:p>
            </p:txBody>
          </p:sp>
          <p:sp>
            <p:nvSpPr>
              <p:cNvPr id="40" name="AutoShape 23"/>
              <p:cNvSpPr>
                <a:spLocks noChangeArrowheads="1"/>
              </p:cNvSpPr>
              <p:nvPr/>
            </p:nvSpPr>
            <p:spPr bwMode="auto">
              <a:xfrm flipH="1">
                <a:off x="899062" y="6123493"/>
                <a:ext cx="412873" cy="215954"/>
              </a:xfrm>
              <a:prstGeom prst="leftArrow">
                <a:avLst>
                  <a:gd name="adj1" fmla="val 50000"/>
                  <a:gd name="adj2" fmla="val 47796"/>
                </a:avLst>
              </a:prstGeom>
              <a:solidFill>
                <a:schemeClr val="accent2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de-DE">
                  <a:solidFill>
                    <a:schemeClr val="accent2"/>
                  </a:solidFill>
                </a:endParaRP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Line 2"/>
          <p:cNvSpPr>
            <a:spLocks noChangeShapeType="1"/>
          </p:cNvSpPr>
          <p:nvPr/>
        </p:nvSpPr>
        <p:spPr bwMode="auto">
          <a:xfrm>
            <a:off x="323850" y="765175"/>
            <a:ext cx="8496300" cy="0"/>
          </a:xfrm>
          <a:prstGeom prst="line">
            <a:avLst/>
          </a:prstGeom>
          <a:noFill/>
          <a:ln w="38100" cmpd="dbl">
            <a:solidFill>
              <a:srgbClr val="00589C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8195" name="Line 3"/>
          <p:cNvSpPr>
            <a:spLocks noChangeShapeType="1"/>
          </p:cNvSpPr>
          <p:nvPr/>
        </p:nvSpPr>
        <p:spPr bwMode="auto">
          <a:xfrm>
            <a:off x="323850" y="6524625"/>
            <a:ext cx="8496300" cy="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8196" name="Text Box 4"/>
          <p:cNvSpPr txBox="1">
            <a:spLocks noChangeArrowheads="1"/>
          </p:cNvSpPr>
          <p:nvPr/>
        </p:nvSpPr>
        <p:spPr bwMode="auto">
          <a:xfrm>
            <a:off x="250825" y="6545263"/>
            <a:ext cx="1800225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 eaLnBrk="0" hangingPunct="0"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 eaLnBrk="0" hangingPunct="0"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 eaLnBrk="0" hangingPunct="0"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 eaLnBrk="0" hangingPunct="0"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eaLnBrk="1" hangingPunct="1"/>
            <a:r>
              <a:rPr lang="de-DE" sz="1200">
                <a:solidFill>
                  <a:srgbClr val="808080"/>
                </a:solidFill>
              </a:rPr>
              <a:t>Gero Kube, DESY / MDI</a:t>
            </a:r>
            <a:endParaRPr lang="en-GB" sz="1200">
              <a:solidFill>
                <a:srgbClr val="808080"/>
              </a:solidFill>
            </a:endParaRPr>
          </a:p>
        </p:txBody>
      </p:sp>
      <p:sp>
        <p:nvSpPr>
          <p:cNvPr id="8197" name="Rectangle 5"/>
          <p:cNvSpPr>
            <a:spLocks noGrp="1" noChangeArrowheads="1"/>
          </p:cNvSpPr>
          <p:nvPr>
            <p:ph type="title"/>
          </p:nvPr>
        </p:nvSpPr>
        <p:spPr>
          <a:xfrm>
            <a:off x="395288" y="188913"/>
            <a:ext cx="7200900" cy="647700"/>
          </a:xfrm>
        </p:spPr>
        <p:txBody>
          <a:bodyPr/>
          <a:lstStyle/>
          <a:p>
            <a:pPr algn="l"/>
            <a:r>
              <a:rPr lang="de-DE" sz="3200" dirty="0" smtClean="0">
                <a:solidFill>
                  <a:srgbClr val="003E6E"/>
                </a:solidFill>
                <a:latin typeface="Comic Sans MS" pitchFamily="66" charset="0"/>
              </a:rPr>
              <a:t>BPMs</a:t>
            </a:r>
            <a:r>
              <a:rPr lang="de-DE" sz="3200" dirty="0">
                <a:solidFill>
                  <a:srgbClr val="003E6E"/>
                </a:solidFill>
                <a:latin typeface="Comic Sans MS" pitchFamily="66" charset="0"/>
              </a:rPr>
              <a:t>: Operational Experience </a:t>
            </a:r>
            <a:r>
              <a:rPr lang="de-DE" sz="3200" dirty="0" smtClean="0">
                <a:solidFill>
                  <a:srgbClr val="003E6E"/>
                </a:solidFill>
                <a:latin typeface="Comic Sans MS" pitchFamily="66" charset="0"/>
              </a:rPr>
              <a:t>(3) </a:t>
            </a:r>
            <a:endParaRPr lang="en-GB" sz="3200" dirty="0" smtClean="0">
              <a:solidFill>
                <a:srgbClr val="003E6E"/>
              </a:solidFill>
              <a:latin typeface="Comic Sans MS" pitchFamily="66" charset="0"/>
            </a:endParaRPr>
          </a:p>
        </p:txBody>
      </p:sp>
      <p:pic>
        <p:nvPicPr>
          <p:cNvPr id="8198" name="Picture 6" descr="HG_LOGO_S_RGB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40650" y="585788"/>
            <a:ext cx="1008063" cy="395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9" name="Picture 7" descr="DESY-Logo-cyan-RGB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029575" y="115888"/>
            <a:ext cx="563563" cy="563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" name="Text Box 22"/>
          <p:cNvSpPr txBox="1">
            <a:spLocks noChangeArrowheads="1"/>
          </p:cNvSpPr>
          <p:nvPr/>
        </p:nvSpPr>
        <p:spPr bwMode="auto">
          <a:xfrm>
            <a:off x="5148263" y="6524625"/>
            <a:ext cx="3744912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 eaLnBrk="0" hangingPunct="0"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 eaLnBrk="0" hangingPunct="0"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 eaLnBrk="0" hangingPunct="0"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 eaLnBrk="0" hangingPunct="0"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algn="r" eaLnBrk="1" hangingPunct="1"/>
            <a:r>
              <a:rPr lang="de-DE" sz="1200" dirty="0" smtClean="0">
                <a:solidFill>
                  <a:srgbClr val="808080"/>
                </a:solidFill>
              </a:rPr>
              <a:t>DEELS 2014 Workshop @ ESRF, 12.05.2014</a:t>
            </a:r>
            <a:endParaRPr lang="en-GB" sz="1200" dirty="0">
              <a:solidFill>
                <a:srgbClr val="808080"/>
              </a:solidFill>
            </a:endParaRPr>
          </a:p>
        </p:txBody>
      </p:sp>
      <p:sp>
        <p:nvSpPr>
          <p:cNvPr id="31" name="Rectangle 8"/>
          <p:cNvSpPr>
            <a:spLocks noChangeArrowheads="1"/>
          </p:cNvSpPr>
          <p:nvPr/>
        </p:nvSpPr>
        <p:spPr bwMode="auto">
          <a:xfrm>
            <a:off x="395288" y="963960"/>
            <a:ext cx="4824412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0"/>
              </a:spcBef>
              <a:spcAft>
                <a:spcPts val="1200"/>
              </a:spcAft>
              <a:buFont typeface="Wingdings" pitchFamily="2" charset="2"/>
              <a:buBlip>
                <a:blip r:embed="rId5"/>
              </a:buBlip>
            </a:pPr>
            <a:r>
              <a:rPr lang="en-US" dirty="0">
                <a:solidFill>
                  <a:srgbClr val="0000FF"/>
                </a:solidFill>
              </a:rPr>
              <a:t>  </a:t>
            </a:r>
            <a:r>
              <a:rPr lang="en-US" dirty="0" smtClean="0">
                <a:solidFill>
                  <a:srgbClr val="0000FF"/>
                </a:solidFill>
              </a:rPr>
              <a:t>BPM electronics (cont.)</a:t>
            </a:r>
            <a:endParaRPr lang="en-US" dirty="0">
              <a:solidFill>
                <a:srgbClr val="0000FF"/>
              </a:solidFill>
            </a:endParaRPr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83968" y="1268760"/>
            <a:ext cx="4752528" cy="34755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4" name="Group 13"/>
          <p:cNvGrpSpPr/>
          <p:nvPr/>
        </p:nvGrpSpPr>
        <p:grpSpPr>
          <a:xfrm>
            <a:off x="899592" y="2852936"/>
            <a:ext cx="3007084" cy="630942"/>
            <a:chOff x="1547664" y="6119681"/>
            <a:chExt cx="3007084" cy="630942"/>
          </a:xfrm>
        </p:grpSpPr>
        <p:sp>
          <p:nvSpPr>
            <p:cNvPr id="15" name="Text Box 16"/>
            <p:cNvSpPr txBox="1">
              <a:spLocks noChangeArrowheads="1"/>
            </p:cNvSpPr>
            <p:nvPr/>
          </p:nvSpPr>
          <p:spPr bwMode="auto">
            <a:xfrm>
              <a:off x="2047581" y="6119681"/>
              <a:ext cx="2507167" cy="63094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140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defRPr>
              </a:lvl1pPr>
              <a:lvl2pPr marL="742950" indent="-285750" eaLnBrk="0" hangingPunct="0">
                <a:defRPr sz="140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defRPr>
              </a:lvl2pPr>
              <a:lvl3pPr marL="1143000" indent="-228600" eaLnBrk="0" hangingPunct="0">
                <a:defRPr sz="140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defRPr>
              </a:lvl3pPr>
              <a:lvl4pPr marL="1600200" indent="-228600" eaLnBrk="0" hangingPunct="0">
                <a:defRPr sz="140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defRPr>
              </a:lvl4pPr>
              <a:lvl5pPr marL="2057400" indent="-228600" eaLnBrk="0" hangingPunct="0">
                <a:defRPr sz="140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defRPr>
              </a:lvl5pPr>
              <a:lvl6pPr marL="25146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140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defRPr>
              </a:lvl6pPr>
              <a:lvl7pPr marL="29718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140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defRPr>
              </a:lvl7pPr>
              <a:lvl8pPr marL="34290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140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defRPr>
              </a:lvl8pPr>
              <a:lvl9pPr marL="38862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140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defRPr>
              </a:lvl9pPr>
            </a:lstStyle>
            <a:p>
              <a:pPr eaLnBrk="1" hangingPunct="1"/>
              <a:r>
                <a:rPr lang="de-DE" dirty="0" smtClean="0">
                  <a:solidFill>
                    <a:srgbClr val="009900"/>
                  </a:solidFill>
                </a:rPr>
                <a:t>P3X:  </a:t>
              </a:r>
              <a:r>
                <a:rPr lang="de-DE" dirty="0" err="1" smtClean="0">
                  <a:solidFill>
                    <a:srgbClr val="009900"/>
                  </a:solidFill>
                </a:rPr>
                <a:t>improved</a:t>
              </a:r>
              <a:r>
                <a:rPr lang="de-DE" dirty="0" smtClean="0">
                  <a:solidFill>
                    <a:srgbClr val="009900"/>
                  </a:solidFill>
                </a:rPr>
                <a:t> DSC </a:t>
              </a:r>
            </a:p>
            <a:p>
              <a:pPr eaLnBrk="1" hangingPunct="1"/>
              <a:r>
                <a:rPr lang="de-DE" dirty="0" err="1" smtClean="0">
                  <a:solidFill>
                    <a:srgbClr val="009900"/>
                  </a:solidFill>
                </a:rPr>
                <a:t>algorithm</a:t>
              </a:r>
              <a:r>
                <a:rPr lang="de-DE" dirty="0" smtClean="0">
                  <a:solidFill>
                    <a:srgbClr val="009900"/>
                  </a:solidFill>
                </a:rPr>
                <a:t> </a:t>
              </a:r>
              <a:r>
                <a:rPr lang="de-DE" dirty="0" err="1" smtClean="0">
                  <a:solidFill>
                    <a:srgbClr val="009900"/>
                  </a:solidFill>
                </a:rPr>
                <a:t>with</a:t>
              </a:r>
              <a:r>
                <a:rPr lang="de-DE" dirty="0" smtClean="0">
                  <a:solidFill>
                    <a:srgbClr val="009900"/>
                  </a:solidFill>
                </a:rPr>
                <a:t> 2.09 upgrade </a:t>
              </a:r>
            </a:p>
          </p:txBody>
        </p:sp>
        <p:sp>
          <p:nvSpPr>
            <p:cNvPr id="16" name="AutoShape 23"/>
            <p:cNvSpPr>
              <a:spLocks noChangeArrowheads="1"/>
            </p:cNvSpPr>
            <p:nvPr/>
          </p:nvSpPr>
          <p:spPr bwMode="auto">
            <a:xfrm flipH="1">
              <a:off x="1547664" y="6347863"/>
              <a:ext cx="412800" cy="216039"/>
            </a:xfrm>
            <a:prstGeom prst="leftArrow">
              <a:avLst>
                <a:gd name="adj1" fmla="val 50000"/>
                <a:gd name="adj2" fmla="val 47796"/>
              </a:avLst>
            </a:prstGeom>
            <a:solidFill>
              <a:srgbClr val="0099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de-DE"/>
            </a:p>
          </p:txBody>
        </p:sp>
      </p:grpSp>
      <p:sp>
        <p:nvSpPr>
          <p:cNvPr id="17" name="Rectangle 16"/>
          <p:cNvSpPr/>
          <p:nvPr/>
        </p:nvSpPr>
        <p:spPr>
          <a:xfrm>
            <a:off x="827584" y="3717032"/>
            <a:ext cx="3384376" cy="630942"/>
          </a:xfrm>
          <a:prstGeom prst="rect">
            <a:avLst/>
          </a:prstGeom>
          <a:solidFill>
            <a:srgbClr val="FFFF00">
              <a:alpha val="30000"/>
            </a:srgbClr>
          </a:solidFill>
          <a:ln w="19050"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r>
              <a:rPr lang="en-US" dirty="0" smtClean="0">
                <a:solidFill>
                  <a:srgbClr val="0000FF"/>
                </a:solidFill>
              </a:rPr>
              <a:t>I-Tech: “Angel </a:t>
            </a:r>
            <a:r>
              <a:rPr lang="en-US" dirty="0">
                <a:solidFill>
                  <a:srgbClr val="0000FF"/>
                </a:solidFill>
              </a:rPr>
              <a:t>confirmed that the </a:t>
            </a:r>
            <a:endParaRPr lang="en-US" dirty="0" smtClean="0">
              <a:solidFill>
                <a:srgbClr val="0000FF"/>
              </a:solidFill>
            </a:endParaRPr>
          </a:p>
          <a:p>
            <a:r>
              <a:rPr lang="en-US" dirty="0">
                <a:solidFill>
                  <a:srgbClr val="0000FF"/>
                </a:solidFill>
              </a:rPr>
              <a:t> </a:t>
            </a:r>
            <a:r>
              <a:rPr lang="en-US" dirty="0" smtClean="0">
                <a:solidFill>
                  <a:srgbClr val="0000FF"/>
                </a:solidFill>
              </a:rPr>
              <a:t>            DSC </a:t>
            </a:r>
            <a:r>
              <a:rPr lang="en-US" dirty="0">
                <a:solidFill>
                  <a:srgbClr val="0000FF"/>
                </a:solidFill>
              </a:rPr>
              <a:t>now works OK at Alba</a:t>
            </a:r>
            <a:r>
              <a:rPr lang="en-US" dirty="0" smtClean="0">
                <a:solidFill>
                  <a:srgbClr val="0000FF"/>
                </a:solidFill>
              </a:rPr>
              <a:t>.”</a:t>
            </a:r>
            <a:endParaRPr lang="de-DE" dirty="0">
              <a:solidFill>
                <a:srgbClr val="0000FF"/>
              </a:solidFill>
            </a:endParaRPr>
          </a:p>
        </p:txBody>
      </p:sp>
      <p:sp>
        <p:nvSpPr>
          <p:cNvPr id="18" name="Text Box 12"/>
          <p:cNvSpPr txBox="1">
            <a:spLocks noChangeArrowheads="1"/>
          </p:cNvSpPr>
          <p:nvPr/>
        </p:nvSpPr>
        <p:spPr bwMode="auto">
          <a:xfrm>
            <a:off x="549091" y="1321023"/>
            <a:ext cx="4166925" cy="12772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 eaLnBrk="0" hangingPunct="0"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 eaLnBrk="0" hangingPunct="0"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 eaLnBrk="0" hangingPunct="0"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 eaLnBrk="0" hangingPunct="0"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eaLnBrk="1" hangingPunct="1">
              <a:buFontTx/>
              <a:buBlip>
                <a:blip r:embed="rId7"/>
              </a:buBlip>
            </a:pPr>
            <a:r>
              <a:rPr lang="de-DE" dirty="0" smtClean="0">
                <a:solidFill>
                  <a:schemeClr val="accent2"/>
                </a:solidFill>
                <a:ea typeface="Arial Unicode MS" pitchFamily="34" charset="-128"/>
                <a:cs typeface="Arial Unicode MS" pitchFamily="34" charset="-128"/>
              </a:rPr>
              <a:t> fast </a:t>
            </a:r>
            <a:r>
              <a:rPr lang="de-DE" dirty="0" err="1" smtClean="0">
                <a:solidFill>
                  <a:schemeClr val="accent2"/>
                </a:solidFill>
                <a:ea typeface="Arial Unicode MS" pitchFamily="34" charset="-128"/>
                <a:cs typeface="Arial Unicode MS" pitchFamily="34" charset="-128"/>
              </a:rPr>
              <a:t>lifetime</a:t>
            </a:r>
            <a:r>
              <a:rPr lang="de-DE" dirty="0" smtClean="0">
                <a:solidFill>
                  <a:schemeClr val="accent2"/>
                </a:solidFill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de-DE" dirty="0" err="1" smtClean="0">
                <a:solidFill>
                  <a:schemeClr val="accent2"/>
                </a:solidFill>
                <a:ea typeface="Arial Unicode MS" pitchFamily="34" charset="-128"/>
                <a:cs typeface="Arial Unicode MS" pitchFamily="34" charset="-128"/>
              </a:rPr>
              <a:t>measurement</a:t>
            </a:r>
            <a:r>
              <a:rPr lang="de-DE" dirty="0" smtClean="0">
                <a:solidFill>
                  <a:schemeClr val="accent2"/>
                </a:solidFill>
                <a:ea typeface="Arial Unicode MS" pitchFamily="34" charset="-128"/>
                <a:cs typeface="Arial Unicode MS" pitchFamily="34" charset="-128"/>
              </a:rPr>
              <a:t> via BPM </a:t>
            </a:r>
            <a:r>
              <a:rPr lang="de-DE" dirty="0" err="1" smtClean="0">
                <a:solidFill>
                  <a:schemeClr val="accent2"/>
                </a:solidFill>
                <a:ea typeface="Arial Unicode MS" pitchFamily="34" charset="-128"/>
                <a:cs typeface="Arial Unicode MS" pitchFamily="34" charset="-128"/>
              </a:rPr>
              <a:t>sum</a:t>
            </a:r>
            <a:r>
              <a:rPr lang="de-DE" dirty="0" smtClean="0">
                <a:solidFill>
                  <a:schemeClr val="accent2"/>
                </a:solidFill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de-DE" dirty="0" err="1" smtClean="0">
                <a:solidFill>
                  <a:schemeClr val="accent2"/>
                </a:solidFill>
                <a:ea typeface="Arial Unicode MS" pitchFamily="34" charset="-128"/>
                <a:cs typeface="Arial Unicode MS" pitchFamily="34" charset="-128"/>
              </a:rPr>
              <a:t>signal</a:t>
            </a:r>
            <a:r>
              <a:rPr lang="de-DE" dirty="0" smtClean="0">
                <a:solidFill>
                  <a:schemeClr val="accent2"/>
                </a:solidFill>
                <a:ea typeface="Arial Unicode MS" pitchFamily="34" charset="-128"/>
                <a:cs typeface="Arial Unicode MS" pitchFamily="34" charset="-128"/>
              </a:rPr>
              <a:t> </a:t>
            </a:r>
          </a:p>
          <a:p>
            <a:pPr eaLnBrk="1" hangingPunct="1"/>
            <a:r>
              <a:rPr lang="de-DE" dirty="0" smtClean="0">
                <a:solidFill>
                  <a:schemeClr val="accent2"/>
                </a:solidFill>
                <a:ea typeface="Arial Unicode MS" pitchFamily="34" charset="-128"/>
                <a:cs typeface="Arial Unicode MS" pitchFamily="34" charset="-128"/>
              </a:rPr>
              <a:t>     </a:t>
            </a:r>
            <a:r>
              <a:rPr lang="de-DE" dirty="0">
                <a:solidFill>
                  <a:schemeClr val="tx1"/>
                </a:solidFill>
              </a:rPr>
              <a:t>→   </a:t>
            </a:r>
            <a:r>
              <a:rPr lang="de-DE" dirty="0" err="1" smtClean="0">
                <a:solidFill>
                  <a:schemeClr val="tx1"/>
                </a:solidFill>
                <a:ea typeface="Arial Unicode MS" pitchFamily="34" charset="-128"/>
                <a:cs typeface="Arial Unicode MS" pitchFamily="34" charset="-128"/>
              </a:rPr>
              <a:t>several</a:t>
            </a:r>
            <a:r>
              <a:rPr lang="de-DE" dirty="0" smtClean="0">
                <a:solidFill>
                  <a:schemeClr val="tx1"/>
                </a:solidFill>
                <a:ea typeface="Arial Unicode MS" pitchFamily="34" charset="-128"/>
                <a:cs typeface="Arial Unicode MS" pitchFamily="34" charset="-128"/>
              </a:rPr>
              <a:t> BPMs </a:t>
            </a:r>
            <a:r>
              <a:rPr lang="de-DE" dirty="0" err="1" smtClean="0">
                <a:solidFill>
                  <a:schemeClr val="tx1"/>
                </a:solidFill>
                <a:ea typeface="Arial Unicode MS" pitchFamily="34" charset="-128"/>
                <a:cs typeface="Arial Unicode MS" pitchFamily="34" charset="-128"/>
              </a:rPr>
              <a:t>show</a:t>
            </a:r>
            <a:r>
              <a:rPr lang="de-DE" dirty="0" smtClean="0">
                <a:solidFill>
                  <a:schemeClr val="tx1"/>
                </a:solidFill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de-DE" dirty="0" err="1" smtClean="0">
                <a:solidFill>
                  <a:schemeClr val="tx1"/>
                </a:solidFill>
                <a:ea typeface="Arial Unicode MS" pitchFamily="34" charset="-128"/>
                <a:cs typeface="Arial Unicode MS" pitchFamily="34" charset="-128"/>
              </a:rPr>
              <a:t>unstable</a:t>
            </a:r>
            <a:r>
              <a:rPr lang="de-DE" dirty="0" smtClean="0">
                <a:solidFill>
                  <a:schemeClr val="tx1"/>
                </a:solidFill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de-DE" dirty="0" err="1" smtClean="0">
                <a:solidFill>
                  <a:schemeClr val="tx1"/>
                </a:solidFill>
                <a:ea typeface="Arial Unicode MS" pitchFamily="34" charset="-128"/>
                <a:cs typeface="Arial Unicode MS" pitchFamily="34" charset="-128"/>
              </a:rPr>
              <a:t>sum</a:t>
            </a:r>
            <a:r>
              <a:rPr lang="de-DE" dirty="0" smtClean="0">
                <a:solidFill>
                  <a:schemeClr val="tx1"/>
                </a:solidFill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de-DE" dirty="0" err="1" smtClean="0">
                <a:solidFill>
                  <a:schemeClr val="tx1"/>
                </a:solidFill>
                <a:ea typeface="Arial Unicode MS" pitchFamily="34" charset="-128"/>
                <a:cs typeface="Arial Unicode MS" pitchFamily="34" charset="-128"/>
              </a:rPr>
              <a:t>signal</a:t>
            </a:r>
            <a:endParaRPr lang="de-DE" dirty="0" smtClean="0">
              <a:solidFill>
                <a:schemeClr val="tx1"/>
              </a:solidFill>
              <a:ea typeface="Arial Unicode MS" pitchFamily="34" charset="-128"/>
              <a:cs typeface="Arial Unicode MS" pitchFamily="34" charset="-128"/>
            </a:endParaRPr>
          </a:p>
          <a:p>
            <a:pPr eaLnBrk="1" hangingPunct="1"/>
            <a:r>
              <a:rPr lang="de-DE" dirty="0" smtClean="0">
                <a:solidFill>
                  <a:schemeClr val="tx1"/>
                </a:solidFill>
              </a:rPr>
              <a:t>     →   </a:t>
            </a:r>
            <a:r>
              <a:rPr lang="de-DE" dirty="0" smtClean="0">
                <a:solidFill>
                  <a:schemeClr val="tx1"/>
                </a:solidFill>
                <a:ea typeface="Arial Unicode MS" pitchFamily="34" charset="-128"/>
                <a:cs typeface="Arial Unicode MS" pitchFamily="34" charset="-128"/>
              </a:rPr>
              <a:t>ESRF: </a:t>
            </a:r>
            <a:r>
              <a:rPr lang="de-DE" dirty="0" err="1" smtClean="0">
                <a:solidFill>
                  <a:schemeClr val="tx1"/>
                </a:solidFill>
                <a:ea typeface="Arial Unicode MS" pitchFamily="34" charset="-128"/>
                <a:cs typeface="Arial Unicode MS" pitchFamily="34" charset="-128"/>
              </a:rPr>
              <a:t>temperature</a:t>
            </a:r>
            <a:r>
              <a:rPr lang="de-DE" dirty="0" smtClean="0">
                <a:solidFill>
                  <a:schemeClr val="tx1"/>
                </a:solidFill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de-DE" dirty="0" err="1" smtClean="0">
                <a:solidFill>
                  <a:schemeClr val="tx1"/>
                </a:solidFill>
                <a:ea typeface="Arial Unicode MS" pitchFamily="34" charset="-128"/>
                <a:cs typeface="Arial Unicode MS" pitchFamily="34" charset="-128"/>
              </a:rPr>
              <a:t>and</a:t>
            </a:r>
            <a:r>
              <a:rPr lang="de-DE" dirty="0" smtClean="0">
                <a:solidFill>
                  <a:schemeClr val="tx1"/>
                </a:solidFill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de-DE" dirty="0" err="1" smtClean="0">
                <a:solidFill>
                  <a:schemeClr val="tx1"/>
                </a:solidFill>
                <a:ea typeface="Arial Unicode MS" pitchFamily="34" charset="-128"/>
                <a:cs typeface="Arial Unicode MS" pitchFamily="34" charset="-128"/>
              </a:rPr>
              <a:t>position</a:t>
            </a:r>
            <a:r>
              <a:rPr lang="de-DE" dirty="0" smtClean="0">
                <a:solidFill>
                  <a:schemeClr val="tx1"/>
                </a:solidFill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de-DE" dirty="0" err="1" smtClean="0">
                <a:solidFill>
                  <a:schemeClr val="tx1"/>
                </a:solidFill>
                <a:ea typeface="Arial Unicode MS" pitchFamily="34" charset="-128"/>
                <a:cs typeface="Arial Unicode MS" pitchFamily="34" charset="-128"/>
              </a:rPr>
              <a:t>influence</a:t>
            </a:r>
            <a:endParaRPr lang="de-DE" dirty="0" smtClean="0">
              <a:solidFill>
                <a:schemeClr val="tx1"/>
              </a:solidFill>
              <a:ea typeface="Arial Unicode MS" pitchFamily="34" charset="-128"/>
              <a:cs typeface="Arial Unicode MS" pitchFamily="34" charset="-128"/>
            </a:endParaRPr>
          </a:p>
          <a:p>
            <a:pPr eaLnBrk="1" hangingPunct="1"/>
            <a:r>
              <a:rPr lang="de-DE" dirty="0" smtClean="0">
                <a:solidFill>
                  <a:schemeClr val="tx1"/>
                </a:solidFill>
              </a:rPr>
              <a:t>     →   </a:t>
            </a:r>
            <a:r>
              <a:rPr lang="de-DE" dirty="0" err="1" smtClean="0">
                <a:solidFill>
                  <a:schemeClr val="tx1"/>
                </a:solidFill>
                <a:ea typeface="Arial Unicode MS" pitchFamily="34" charset="-128"/>
                <a:cs typeface="Arial Unicode MS" pitchFamily="34" charset="-128"/>
              </a:rPr>
              <a:t>unstable</a:t>
            </a:r>
            <a:r>
              <a:rPr lang="de-DE" dirty="0" smtClean="0">
                <a:solidFill>
                  <a:schemeClr val="tx1"/>
                </a:solidFill>
                <a:ea typeface="Arial Unicode MS" pitchFamily="34" charset="-128"/>
                <a:cs typeface="Arial Unicode MS" pitchFamily="34" charset="-128"/>
              </a:rPr>
              <a:t> DSC</a:t>
            </a:r>
            <a:endParaRPr lang="de-DE" dirty="0" smtClean="0">
              <a:solidFill>
                <a:schemeClr val="accent2"/>
              </a:solidFill>
            </a:endParaRPr>
          </a:p>
        </p:txBody>
      </p:sp>
      <p:sp>
        <p:nvSpPr>
          <p:cNvPr id="19" name="Text Box 12"/>
          <p:cNvSpPr txBox="1">
            <a:spLocks noChangeArrowheads="1"/>
          </p:cNvSpPr>
          <p:nvPr/>
        </p:nvSpPr>
        <p:spPr bwMode="auto">
          <a:xfrm>
            <a:off x="549091" y="4725144"/>
            <a:ext cx="6183149" cy="6309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 eaLnBrk="0" hangingPunct="0"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 eaLnBrk="0" hangingPunct="0"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 eaLnBrk="0" hangingPunct="0"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 eaLnBrk="0" hangingPunct="0"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eaLnBrk="1" hangingPunct="1">
              <a:buFontTx/>
              <a:buBlip>
                <a:blip r:embed="rId7"/>
              </a:buBlip>
            </a:pPr>
            <a:r>
              <a:rPr lang="de-DE" dirty="0">
                <a:solidFill>
                  <a:schemeClr val="accent2"/>
                </a:solidFill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de-DE" dirty="0" smtClean="0">
                <a:solidFill>
                  <a:schemeClr val="accent2"/>
                </a:solidFill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de-DE" dirty="0" err="1" smtClean="0">
                <a:solidFill>
                  <a:schemeClr val="accent2"/>
                </a:solidFill>
                <a:ea typeface="Arial Unicode MS" pitchFamily="34" charset="-128"/>
                <a:cs typeface="Arial Unicode MS" pitchFamily="34" charset="-128"/>
              </a:rPr>
              <a:t>failure</a:t>
            </a:r>
            <a:r>
              <a:rPr lang="de-DE" dirty="0" smtClean="0">
                <a:solidFill>
                  <a:schemeClr val="accent2"/>
                </a:solidFill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de-DE" dirty="0" err="1" smtClean="0">
                <a:solidFill>
                  <a:schemeClr val="accent2"/>
                </a:solidFill>
                <a:ea typeface="Arial Unicode MS" pitchFamily="34" charset="-128"/>
                <a:cs typeface="Arial Unicode MS" pitchFamily="34" charset="-128"/>
              </a:rPr>
              <a:t>of</a:t>
            </a:r>
            <a:r>
              <a:rPr lang="de-DE" dirty="0" smtClean="0">
                <a:solidFill>
                  <a:schemeClr val="accent2"/>
                </a:solidFill>
                <a:ea typeface="Arial Unicode MS" pitchFamily="34" charset="-128"/>
                <a:cs typeface="Arial Unicode MS" pitchFamily="34" charset="-128"/>
              </a:rPr>
              <a:t> 12 V </a:t>
            </a:r>
            <a:r>
              <a:rPr lang="de-DE" dirty="0" err="1" smtClean="0">
                <a:solidFill>
                  <a:schemeClr val="accent2"/>
                </a:solidFill>
                <a:ea typeface="Arial Unicode MS" pitchFamily="34" charset="-128"/>
                <a:cs typeface="Arial Unicode MS" pitchFamily="34" charset="-128"/>
              </a:rPr>
              <a:t>supply</a:t>
            </a:r>
            <a:r>
              <a:rPr lang="de-DE" dirty="0" smtClean="0">
                <a:solidFill>
                  <a:schemeClr val="accent2"/>
                </a:solidFill>
                <a:ea typeface="Arial Unicode MS" pitchFamily="34" charset="-128"/>
                <a:cs typeface="Arial Unicode MS" pitchFamily="34" charset="-128"/>
              </a:rPr>
              <a:t> power</a:t>
            </a:r>
          </a:p>
          <a:p>
            <a:pPr eaLnBrk="1" hangingPunct="1"/>
            <a:r>
              <a:rPr lang="de-DE" dirty="0" smtClean="0">
                <a:solidFill>
                  <a:schemeClr val="accent2"/>
                </a:solidFill>
                <a:ea typeface="Arial Unicode MS" pitchFamily="34" charset="-128"/>
                <a:cs typeface="Arial Unicode MS" pitchFamily="34" charset="-128"/>
              </a:rPr>
              <a:t>     </a:t>
            </a:r>
            <a:r>
              <a:rPr lang="de-DE" dirty="0">
                <a:solidFill>
                  <a:schemeClr val="tx1"/>
                </a:solidFill>
              </a:rPr>
              <a:t>→   </a:t>
            </a:r>
            <a:r>
              <a:rPr lang="de-DE" dirty="0" err="1" smtClean="0">
                <a:solidFill>
                  <a:schemeClr val="tx1"/>
                </a:solidFill>
                <a:ea typeface="Arial Unicode MS" pitchFamily="34" charset="-128"/>
                <a:cs typeface="Arial Unicode MS" pitchFamily="34" charset="-128"/>
              </a:rPr>
              <a:t>about</a:t>
            </a:r>
            <a:r>
              <a:rPr lang="de-DE" dirty="0" smtClean="0">
                <a:solidFill>
                  <a:schemeClr val="tx1"/>
                </a:solidFill>
                <a:ea typeface="Arial Unicode MS" pitchFamily="34" charset="-128"/>
                <a:cs typeface="Arial Unicode MS" pitchFamily="34" charset="-128"/>
              </a:rPr>
              <a:t> 10 </a:t>
            </a:r>
            <a:r>
              <a:rPr lang="de-DE" dirty="0" err="1" smtClean="0">
                <a:solidFill>
                  <a:schemeClr val="tx1"/>
                </a:solidFill>
                <a:ea typeface="Arial Unicode MS" pitchFamily="34" charset="-128"/>
                <a:cs typeface="Arial Unicode MS" pitchFamily="34" charset="-128"/>
              </a:rPr>
              <a:t>times</a:t>
            </a:r>
            <a:r>
              <a:rPr lang="de-DE" dirty="0" smtClean="0">
                <a:solidFill>
                  <a:schemeClr val="tx1"/>
                </a:solidFill>
                <a:ea typeface="Arial Unicode MS" pitchFamily="34" charset="-128"/>
                <a:cs typeface="Arial Unicode MS" pitchFamily="34" charset="-128"/>
              </a:rPr>
              <a:t> in 5 </a:t>
            </a:r>
            <a:r>
              <a:rPr lang="de-DE" dirty="0" err="1" smtClean="0">
                <a:solidFill>
                  <a:schemeClr val="tx1"/>
                </a:solidFill>
                <a:ea typeface="Arial Unicode MS" pitchFamily="34" charset="-128"/>
                <a:cs typeface="Arial Unicode MS" pitchFamily="34" charset="-128"/>
              </a:rPr>
              <a:t>years</a:t>
            </a:r>
            <a:r>
              <a:rPr lang="de-DE" dirty="0" smtClean="0">
                <a:solidFill>
                  <a:schemeClr val="tx1"/>
                </a:solidFill>
                <a:ea typeface="Arial Unicode MS" pitchFamily="34" charset="-128"/>
                <a:cs typeface="Arial Unicode MS" pitchFamily="34" charset="-128"/>
              </a:rPr>
              <a:t>, </a:t>
            </a:r>
            <a:r>
              <a:rPr lang="de-DE" dirty="0" err="1" smtClean="0">
                <a:solidFill>
                  <a:schemeClr val="tx1"/>
                </a:solidFill>
                <a:ea typeface="Arial Unicode MS" pitchFamily="34" charset="-128"/>
                <a:cs typeface="Arial Unicode MS" pitchFamily="34" charset="-128"/>
              </a:rPr>
              <a:t>reason</a:t>
            </a:r>
            <a:r>
              <a:rPr lang="de-DE" dirty="0" smtClean="0">
                <a:solidFill>
                  <a:schemeClr val="tx1"/>
                </a:solidFill>
                <a:ea typeface="Arial Unicode MS" pitchFamily="34" charset="-128"/>
                <a:cs typeface="Arial Unicode MS" pitchFamily="34" charset="-128"/>
              </a:rPr>
              <a:t> not </a:t>
            </a:r>
            <a:r>
              <a:rPr lang="de-DE" dirty="0" err="1" smtClean="0">
                <a:solidFill>
                  <a:schemeClr val="tx1"/>
                </a:solidFill>
                <a:ea typeface="Arial Unicode MS" pitchFamily="34" charset="-128"/>
                <a:cs typeface="Arial Unicode MS" pitchFamily="34" charset="-128"/>
              </a:rPr>
              <a:t>yet</a:t>
            </a:r>
            <a:r>
              <a:rPr lang="de-DE" dirty="0" smtClean="0">
                <a:solidFill>
                  <a:schemeClr val="tx1"/>
                </a:solidFill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de-DE" dirty="0" err="1" smtClean="0">
                <a:solidFill>
                  <a:schemeClr val="tx1"/>
                </a:solidFill>
                <a:ea typeface="Arial Unicode MS" pitchFamily="34" charset="-128"/>
                <a:cs typeface="Arial Unicode MS" pitchFamily="34" charset="-128"/>
              </a:rPr>
              <a:t>understood</a:t>
            </a:r>
            <a:r>
              <a:rPr lang="de-DE" dirty="0" smtClean="0">
                <a:solidFill>
                  <a:schemeClr val="tx1"/>
                </a:solidFill>
                <a:ea typeface="Arial Unicode MS" pitchFamily="34" charset="-128"/>
                <a:cs typeface="Arial Unicode MS" pitchFamily="34" charset="-128"/>
              </a:rPr>
              <a:t> (</a:t>
            </a:r>
            <a:r>
              <a:rPr lang="de-DE" dirty="0" err="1" smtClean="0">
                <a:solidFill>
                  <a:schemeClr val="tx1"/>
                </a:solidFill>
                <a:ea typeface="Arial Unicode MS" pitchFamily="34" charset="-128"/>
                <a:cs typeface="Arial Unicode MS" pitchFamily="34" charset="-128"/>
              </a:rPr>
              <a:t>and</a:t>
            </a:r>
            <a:r>
              <a:rPr lang="de-DE" dirty="0" smtClean="0">
                <a:solidFill>
                  <a:schemeClr val="tx1"/>
                </a:solidFill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de-DE" dirty="0" err="1" smtClean="0">
                <a:solidFill>
                  <a:schemeClr val="tx1"/>
                </a:solidFill>
                <a:ea typeface="Arial Unicode MS" pitchFamily="34" charset="-128"/>
                <a:cs typeface="Arial Unicode MS" pitchFamily="34" charset="-128"/>
              </a:rPr>
              <a:t>investigated</a:t>
            </a:r>
            <a:r>
              <a:rPr lang="de-DE" dirty="0" smtClean="0">
                <a:solidFill>
                  <a:schemeClr val="tx1"/>
                </a:solidFill>
                <a:ea typeface="Arial Unicode MS" pitchFamily="34" charset="-128"/>
                <a:cs typeface="Arial Unicode MS" pitchFamily="34" charset="-128"/>
              </a:rPr>
              <a:t>) </a:t>
            </a:r>
          </a:p>
        </p:txBody>
      </p:sp>
      <p:sp>
        <p:nvSpPr>
          <p:cNvPr id="20" name="Text Box 12"/>
          <p:cNvSpPr txBox="1">
            <a:spLocks noChangeArrowheads="1"/>
          </p:cNvSpPr>
          <p:nvPr/>
        </p:nvSpPr>
        <p:spPr bwMode="auto">
          <a:xfrm>
            <a:off x="548178" y="5445224"/>
            <a:ext cx="8271972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 eaLnBrk="0" hangingPunct="0"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 eaLnBrk="0" hangingPunct="0"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 eaLnBrk="0" hangingPunct="0"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 eaLnBrk="0" hangingPunct="0"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eaLnBrk="1" hangingPunct="1">
              <a:buFontTx/>
              <a:buBlip>
                <a:blip r:embed="rId7"/>
              </a:buBlip>
            </a:pPr>
            <a:r>
              <a:rPr lang="de-DE" dirty="0">
                <a:solidFill>
                  <a:schemeClr val="accent2"/>
                </a:solidFill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de-DE" dirty="0" smtClean="0">
                <a:solidFill>
                  <a:schemeClr val="accent2"/>
                </a:solidFill>
                <a:ea typeface="Arial Unicode MS" pitchFamily="34" charset="-128"/>
                <a:cs typeface="Arial Unicode MS" pitchFamily="34" charset="-128"/>
              </a:rPr>
              <a:t> pile-</a:t>
            </a:r>
            <a:r>
              <a:rPr lang="de-DE" dirty="0" err="1" smtClean="0">
                <a:solidFill>
                  <a:schemeClr val="accent2"/>
                </a:solidFill>
                <a:ea typeface="Arial Unicode MS" pitchFamily="34" charset="-128"/>
                <a:cs typeface="Arial Unicode MS" pitchFamily="34" charset="-128"/>
              </a:rPr>
              <a:t>up</a:t>
            </a:r>
            <a:r>
              <a:rPr lang="de-DE" dirty="0" smtClean="0">
                <a:solidFill>
                  <a:schemeClr val="accent2"/>
                </a:solidFill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de-DE" dirty="0" err="1" smtClean="0">
                <a:solidFill>
                  <a:schemeClr val="accent2"/>
                </a:solidFill>
                <a:ea typeface="Arial Unicode MS" pitchFamily="34" charset="-128"/>
                <a:cs typeface="Arial Unicode MS" pitchFamily="34" charset="-128"/>
              </a:rPr>
              <a:t>from</a:t>
            </a:r>
            <a:r>
              <a:rPr lang="de-DE" dirty="0" smtClean="0">
                <a:solidFill>
                  <a:schemeClr val="accent2"/>
                </a:solidFill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de-DE" dirty="0" err="1" smtClean="0">
                <a:solidFill>
                  <a:schemeClr val="accent2"/>
                </a:solidFill>
                <a:ea typeface="Arial Unicode MS" pitchFamily="34" charset="-128"/>
                <a:cs typeface="Arial Unicode MS" pitchFamily="34" charset="-128"/>
              </a:rPr>
              <a:t>task</a:t>
            </a:r>
            <a:r>
              <a:rPr lang="de-DE" dirty="0" smtClean="0">
                <a:solidFill>
                  <a:schemeClr val="accent2"/>
                </a:solidFill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de-DE" dirty="0" err="1" smtClean="0">
                <a:solidFill>
                  <a:schemeClr val="accent2"/>
                </a:solidFill>
                <a:ea typeface="Arial Unicode MS" pitchFamily="34" charset="-128"/>
                <a:cs typeface="Arial Unicode MS" pitchFamily="34" charset="-128"/>
              </a:rPr>
              <a:t>system</a:t>
            </a:r>
            <a:endParaRPr lang="de-DE" dirty="0" smtClean="0">
              <a:solidFill>
                <a:schemeClr val="accent2"/>
              </a:solidFill>
              <a:ea typeface="Arial Unicode MS" pitchFamily="34" charset="-128"/>
              <a:cs typeface="Arial Unicode MS" pitchFamily="34" charset="-128"/>
            </a:endParaRPr>
          </a:p>
          <a:p>
            <a:pPr eaLnBrk="1" hangingPunct="1"/>
            <a:r>
              <a:rPr lang="de-DE" dirty="0" smtClean="0">
                <a:solidFill>
                  <a:schemeClr val="accent2"/>
                </a:solidFill>
                <a:ea typeface="Arial Unicode MS" pitchFamily="34" charset="-128"/>
                <a:cs typeface="Arial Unicode MS" pitchFamily="34" charset="-128"/>
              </a:rPr>
              <a:t>     </a:t>
            </a:r>
            <a:r>
              <a:rPr lang="de-DE" dirty="0">
                <a:solidFill>
                  <a:schemeClr val="tx1"/>
                </a:solidFill>
              </a:rPr>
              <a:t>→   </a:t>
            </a:r>
            <a:r>
              <a:rPr lang="de-DE" dirty="0" err="1" smtClean="0">
                <a:solidFill>
                  <a:schemeClr val="tx1"/>
                </a:solidFill>
              </a:rPr>
              <a:t>useless</a:t>
            </a:r>
            <a:r>
              <a:rPr lang="de-DE" dirty="0" smtClean="0">
                <a:solidFill>
                  <a:schemeClr val="tx1"/>
                </a:solidFill>
              </a:rPr>
              <a:t> </a:t>
            </a:r>
            <a:r>
              <a:rPr lang="de-DE" dirty="0" err="1" smtClean="0">
                <a:solidFill>
                  <a:schemeClr val="tx1"/>
                </a:solidFill>
              </a:rPr>
              <a:t>c</a:t>
            </a:r>
            <a:r>
              <a:rPr lang="de-DE" dirty="0" err="1" smtClean="0">
                <a:solidFill>
                  <a:schemeClr val="tx1"/>
                </a:solidFill>
                <a:ea typeface="Arial Unicode MS" pitchFamily="34" charset="-128"/>
                <a:cs typeface="Arial Unicode MS" pitchFamily="34" charset="-128"/>
              </a:rPr>
              <a:t>ronjob</a:t>
            </a:r>
            <a:r>
              <a:rPr lang="de-DE" dirty="0" smtClean="0">
                <a:solidFill>
                  <a:schemeClr val="tx1"/>
                </a:solidFill>
                <a:ea typeface="Arial Unicode MS" pitchFamily="34" charset="-128"/>
                <a:cs typeface="Arial Unicode MS" pitchFamily="34" charset="-128"/>
              </a:rPr>
              <a:t>, </a:t>
            </a:r>
            <a:r>
              <a:rPr lang="de-DE" dirty="0" err="1" smtClean="0">
                <a:solidFill>
                  <a:schemeClr val="tx1"/>
                </a:solidFill>
                <a:ea typeface="Arial Unicode MS" pitchFamily="34" charset="-128"/>
                <a:cs typeface="Arial Unicode MS" pitchFamily="34" charset="-128"/>
              </a:rPr>
              <a:t>compromising</a:t>
            </a:r>
            <a:r>
              <a:rPr lang="de-DE" dirty="0" smtClean="0">
                <a:solidFill>
                  <a:schemeClr val="tx1"/>
                </a:solidFill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de-DE" dirty="0" err="1" smtClean="0">
                <a:solidFill>
                  <a:schemeClr val="tx1"/>
                </a:solidFill>
                <a:ea typeface="Arial Unicode MS" pitchFamily="34" charset="-128"/>
                <a:cs typeface="Arial Unicode MS" pitchFamily="34" charset="-128"/>
              </a:rPr>
              <a:t>the</a:t>
            </a:r>
            <a:r>
              <a:rPr lang="de-DE" dirty="0" smtClean="0">
                <a:solidFill>
                  <a:schemeClr val="tx1"/>
                </a:solidFill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de-DE" dirty="0" err="1" smtClean="0">
                <a:solidFill>
                  <a:schemeClr val="tx1"/>
                </a:solidFill>
                <a:ea typeface="Arial Unicode MS" pitchFamily="34" charset="-128"/>
                <a:cs typeface="Arial Unicode MS" pitchFamily="34" charset="-128"/>
              </a:rPr>
              <a:t>performance</a:t>
            </a:r>
            <a:r>
              <a:rPr lang="de-DE" dirty="0" smtClean="0">
                <a:solidFill>
                  <a:schemeClr val="tx1"/>
                </a:solidFill>
                <a:ea typeface="Arial Unicode MS" pitchFamily="34" charset="-128"/>
                <a:cs typeface="Arial Unicode MS" pitchFamily="34" charset="-128"/>
              </a:rPr>
              <a:t>   (</a:t>
            </a:r>
            <a:r>
              <a:rPr lang="de-DE" dirty="0" err="1" smtClean="0">
                <a:solidFill>
                  <a:schemeClr val="tx1"/>
                </a:solidFill>
                <a:ea typeface="Arial Unicode MS" pitchFamily="34" charset="-128"/>
                <a:cs typeface="Arial Unicode MS" pitchFamily="34" charset="-128"/>
              </a:rPr>
              <a:t>work-around</a:t>
            </a:r>
            <a:r>
              <a:rPr lang="de-DE" dirty="0" smtClean="0">
                <a:solidFill>
                  <a:schemeClr val="tx1"/>
                </a:solidFill>
                <a:ea typeface="Arial Unicode MS" pitchFamily="34" charset="-128"/>
                <a:cs typeface="Arial Unicode MS" pitchFamily="34" charset="-128"/>
              </a:rPr>
              <a:t>: </a:t>
            </a:r>
            <a:r>
              <a:rPr lang="de-DE" dirty="0" err="1" smtClean="0">
                <a:solidFill>
                  <a:schemeClr val="tx1"/>
                </a:solidFill>
                <a:ea typeface="Arial Unicode MS" pitchFamily="34" charset="-128"/>
                <a:cs typeface="Arial Unicode MS" pitchFamily="34" charset="-128"/>
              </a:rPr>
              <a:t>scanning</a:t>
            </a:r>
            <a:r>
              <a:rPr lang="de-DE" dirty="0" smtClean="0">
                <a:solidFill>
                  <a:schemeClr val="tx1"/>
                </a:solidFill>
                <a:ea typeface="Arial Unicode MS" pitchFamily="34" charset="-128"/>
                <a:cs typeface="Arial Unicode MS" pitchFamily="34" charset="-128"/>
              </a:rPr>
              <a:t> all </a:t>
            </a:r>
            <a:r>
              <a:rPr lang="de-DE" dirty="0" err="1" smtClean="0">
                <a:solidFill>
                  <a:schemeClr val="tx1"/>
                </a:solidFill>
                <a:ea typeface="Arial Unicode MS" pitchFamily="34" charset="-128"/>
                <a:cs typeface="Arial Unicode MS" pitchFamily="34" charset="-128"/>
              </a:rPr>
              <a:t>Liberas</a:t>
            </a:r>
            <a:r>
              <a:rPr lang="de-DE" dirty="0" smtClean="0">
                <a:solidFill>
                  <a:schemeClr val="tx1"/>
                </a:solidFill>
                <a:ea typeface="Arial Unicode MS" pitchFamily="34" charset="-128"/>
                <a:cs typeface="Arial Unicode MS" pitchFamily="34" charset="-128"/>
              </a:rPr>
              <a:t>, </a:t>
            </a:r>
            <a:r>
              <a:rPr lang="de-DE" dirty="0" err="1" smtClean="0">
                <a:solidFill>
                  <a:schemeClr val="tx1"/>
                </a:solidFill>
                <a:ea typeface="Arial Unicode MS" pitchFamily="34" charset="-128"/>
                <a:cs typeface="Arial Unicode MS" pitchFamily="34" charset="-128"/>
              </a:rPr>
              <a:t>removing</a:t>
            </a:r>
            <a:r>
              <a:rPr lang="de-DE" dirty="0" smtClean="0">
                <a:solidFill>
                  <a:schemeClr val="tx1"/>
                </a:solidFill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de-DE" dirty="0" err="1" smtClean="0">
                <a:solidFill>
                  <a:schemeClr val="tx1"/>
                </a:solidFill>
                <a:ea typeface="Arial Unicode MS" pitchFamily="34" charset="-128"/>
                <a:cs typeface="Arial Unicode MS" pitchFamily="34" charset="-128"/>
              </a:rPr>
              <a:t>by</a:t>
            </a:r>
            <a:r>
              <a:rPr lang="de-DE" dirty="0" smtClean="0">
                <a:solidFill>
                  <a:schemeClr val="tx1"/>
                </a:solidFill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de-DE" dirty="0" err="1" smtClean="0">
                <a:solidFill>
                  <a:schemeClr val="tx1"/>
                </a:solidFill>
                <a:ea typeface="Arial Unicode MS" pitchFamily="34" charset="-128"/>
                <a:cs typeface="Arial Unicode MS" pitchFamily="34" charset="-128"/>
              </a:rPr>
              <a:t>hand</a:t>
            </a:r>
            <a:r>
              <a:rPr lang="de-DE" dirty="0" smtClean="0">
                <a:solidFill>
                  <a:schemeClr val="tx1"/>
                </a:solidFill>
                <a:ea typeface="Arial Unicode MS" pitchFamily="34" charset="-128"/>
                <a:cs typeface="Arial Unicode MS" pitchFamily="34" charset="-128"/>
              </a:rPr>
              <a:t>)</a:t>
            </a:r>
          </a:p>
          <a:p>
            <a:pPr eaLnBrk="1" hangingPunct="1"/>
            <a:r>
              <a:rPr lang="de-DE" dirty="0">
                <a:solidFill>
                  <a:schemeClr val="accent2"/>
                </a:solidFill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de-DE" dirty="0" smtClean="0">
                <a:solidFill>
                  <a:schemeClr val="accent2"/>
                </a:solidFill>
                <a:ea typeface="Arial Unicode MS" pitchFamily="34" charset="-128"/>
                <a:cs typeface="Arial Unicode MS" pitchFamily="34" charset="-128"/>
              </a:rPr>
              <a:t>    </a:t>
            </a:r>
            <a:r>
              <a:rPr lang="de-DE" dirty="0" smtClean="0">
                <a:solidFill>
                  <a:schemeClr val="tx1"/>
                </a:solidFill>
              </a:rPr>
              <a:t>→   </a:t>
            </a:r>
            <a:r>
              <a:rPr lang="de-DE" dirty="0" err="1" smtClean="0">
                <a:solidFill>
                  <a:schemeClr val="tx1"/>
                </a:solidFill>
              </a:rPr>
              <a:t>problem</a:t>
            </a:r>
            <a:r>
              <a:rPr lang="de-DE" dirty="0" smtClean="0">
                <a:solidFill>
                  <a:schemeClr val="tx1"/>
                </a:solidFill>
              </a:rPr>
              <a:t> </a:t>
            </a:r>
            <a:r>
              <a:rPr lang="de-DE" dirty="0" err="1" smtClean="0">
                <a:solidFill>
                  <a:schemeClr val="tx1"/>
                </a:solidFill>
              </a:rPr>
              <a:t>seems</a:t>
            </a:r>
            <a:r>
              <a:rPr lang="de-DE" dirty="0" smtClean="0">
                <a:solidFill>
                  <a:schemeClr val="tx1"/>
                </a:solidFill>
              </a:rPr>
              <a:t> </a:t>
            </a:r>
            <a:r>
              <a:rPr lang="de-DE" dirty="0" err="1" smtClean="0">
                <a:solidFill>
                  <a:schemeClr val="tx1"/>
                </a:solidFill>
              </a:rPr>
              <a:t>to</a:t>
            </a:r>
            <a:r>
              <a:rPr lang="de-DE" dirty="0" smtClean="0">
                <a:solidFill>
                  <a:schemeClr val="tx1"/>
                </a:solidFill>
              </a:rPr>
              <a:t> </a:t>
            </a:r>
            <a:r>
              <a:rPr lang="de-DE" dirty="0" err="1" smtClean="0">
                <a:solidFill>
                  <a:schemeClr val="tx1"/>
                </a:solidFill>
              </a:rPr>
              <a:t>be</a:t>
            </a:r>
            <a:r>
              <a:rPr lang="de-DE" dirty="0" smtClean="0">
                <a:solidFill>
                  <a:schemeClr val="tx1"/>
                </a:solidFill>
              </a:rPr>
              <a:t> </a:t>
            </a:r>
            <a:r>
              <a:rPr lang="de-DE" dirty="0" err="1" smtClean="0">
                <a:solidFill>
                  <a:schemeClr val="tx1"/>
                </a:solidFill>
              </a:rPr>
              <a:t>solved</a:t>
            </a:r>
            <a:r>
              <a:rPr lang="de-DE" dirty="0" smtClean="0">
                <a:solidFill>
                  <a:schemeClr val="tx1"/>
                </a:solidFill>
              </a:rPr>
              <a:t> </a:t>
            </a:r>
            <a:r>
              <a:rPr lang="de-DE" dirty="0" err="1" smtClean="0">
                <a:solidFill>
                  <a:schemeClr val="tx1"/>
                </a:solidFill>
              </a:rPr>
              <a:t>by</a:t>
            </a:r>
            <a:r>
              <a:rPr lang="de-DE" dirty="0" smtClean="0">
                <a:solidFill>
                  <a:schemeClr val="tx1"/>
                </a:solidFill>
              </a:rPr>
              <a:t> </a:t>
            </a:r>
            <a:r>
              <a:rPr lang="de-DE" dirty="0" err="1" smtClean="0">
                <a:solidFill>
                  <a:schemeClr val="tx1"/>
                </a:solidFill>
              </a:rPr>
              <a:t>software</a:t>
            </a:r>
            <a:r>
              <a:rPr lang="de-DE" dirty="0" smtClean="0">
                <a:solidFill>
                  <a:schemeClr val="tx1"/>
                </a:solidFill>
              </a:rPr>
              <a:t> </a:t>
            </a:r>
            <a:r>
              <a:rPr lang="de-DE" dirty="0" err="1" smtClean="0">
                <a:solidFill>
                  <a:schemeClr val="tx1"/>
                </a:solidFill>
              </a:rPr>
              <a:t>updates</a:t>
            </a:r>
            <a:endParaRPr lang="de-DE" dirty="0" smtClean="0">
              <a:solidFill>
                <a:schemeClr val="tx1"/>
              </a:solidFill>
              <a:ea typeface="Arial Unicode MS" pitchFamily="34" charset="-128"/>
              <a:cs typeface="Arial Unicode MS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04875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9" grpId="0"/>
      <p:bldP spid="20" grpId="0"/>
    </p:bldLst>
  </p:timing>
</p:sld>
</file>

<file path=ppt/theme/theme1.xml><?xml version="1.0" encoding="utf-8"?>
<a:theme xmlns:a="http://schemas.openxmlformats.org/drawingml/2006/main" name="DESY1">
  <a:themeElements>
    <a:clrScheme name="DESY1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SY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1400" b="0" i="0" u="none" strike="noStrike" cap="none" normalizeH="0" baseline="0" smtClean="0">
            <a:ln>
              <a:noFill/>
            </a:ln>
            <a:solidFill>
              <a:srgbClr val="FF0000"/>
            </a:solidFill>
            <a:effectLst/>
            <a:latin typeface="Times New Roman" pitchFamily="18" charset="0"/>
            <a:cs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1400" b="0" i="0" u="none" strike="noStrike" cap="none" normalizeH="0" baseline="0" smtClean="0">
            <a:ln>
              <a:noFill/>
            </a:ln>
            <a:solidFill>
              <a:srgbClr val="FF0000"/>
            </a:solidFill>
            <a:effectLst/>
            <a:latin typeface="Times New Roman" pitchFamily="18" charset="0"/>
            <a:cs typeface="Times New Roman" pitchFamily="18" charset="0"/>
          </a:defRPr>
        </a:defPPr>
      </a:lstStyle>
    </a:lnDef>
  </a:objectDefaults>
  <a:extraClrSchemeLst>
    <a:extraClrScheme>
      <a:clrScheme name="DESY1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SY1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SY1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SY1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SY1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SY1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SY1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SY1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SY1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SY1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SY1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SY1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DESY1">
  <a:themeElements>
    <a:clrScheme name="DESY1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SY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1400" b="0" i="0" u="none" strike="noStrike" cap="none" normalizeH="0" baseline="0" smtClean="0">
            <a:ln>
              <a:noFill/>
            </a:ln>
            <a:solidFill>
              <a:srgbClr val="FF0000"/>
            </a:solidFill>
            <a:effectLst/>
            <a:latin typeface="Times New Roman" pitchFamily="18" charset="0"/>
            <a:cs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1400" b="0" i="0" u="none" strike="noStrike" cap="none" normalizeH="0" baseline="0" smtClean="0">
            <a:ln>
              <a:noFill/>
            </a:ln>
            <a:solidFill>
              <a:srgbClr val="FF0000"/>
            </a:solidFill>
            <a:effectLst/>
            <a:latin typeface="Times New Roman" pitchFamily="18" charset="0"/>
            <a:cs typeface="Times New Roman" pitchFamily="18" charset="0"/>
          </a:defRPr>
        </a:defPPr>
      </a:lstStyle>
    </a:lnDef>
  </a:objectDefaults>
  <a:extraClrSchemeLst>
    <a:extraClrScheme>
      <a:clrScheme name="DESY1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SY1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SY1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SY1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SY1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SY1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SY1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SY1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SY1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SY1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SY1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SY1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2_DESY1">
  <a:themeElements>
    <a:clrScheme name="DESY1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SY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1400" b="0" i="0" u="none" strike="noStrike" cap="none" normalizeH="0" baseline="0" smtClean="0">
            <a:ln>
              <a:noFill/>
            </a:ln>
            <a:solidFill>
              <a:srgbClr val="FF0000"/>
            </a:solidFill>
            <a:effectLst/>
            <a:latin typeface="Times New Roman" pitchFamily="18" charset="0"/>
            <a:cs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1400" b="0" i="0" u="none" strike="noStrike" cap="none" normalizeH="0" baseline="0" smtClean="0">
            <a:ln>
              <a:noFill/>
            </a:ln>
            <a:solidFill>
              <a:srgbClr val="FF0000"/>
            </a:solidFill>
            <a:effectLst/>
            <a:latin typeface="Times New Roman" pitchFamily="18" charset="0"/>
            <a:cs typeface="Times New Roman" pitchFamily="18" charset="0"/>
          </a:defRPr>
        </a:defPPr>
      </a:lstStyle>
    </a:lnDef>
  </a:objectDefaults>
  <a:extraClrSchemeLst>
    <a:extraClrScheme>
      <a:clrScheme name="DESY1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SY1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SY1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SY1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SY1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SY1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SY1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SY1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SY1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SY1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SY1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SY1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3_DESY1">
  <a:themeElements>
    <a:clrScheme name="DESY1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SY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1400" b="0" i="0" u="none" strike="noStrike" cap="none" normalizeH="0" baseline="0" smtClean="0">
            <a:ln>
              <a:noFill/>
            </a:ln>
            <a:solidFill>
              <a:srgbClr val="FF0000"/>
            </a:solidFill>
            <a:effectLst/>
            <a:latin typeface="Times New Roman" pitchFamily="18" charset="0"/>
            <a:cs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1400" b="0" i="0" u="none" strike="noStrike" cap="none" normalizeH="0" baseline="0" smtClean="0">
            <a:ln>
              <a:noFill/>
            </a:ln>
            <a:solidFill>
              <a:srgbClr val="FF0000"/>
            </a:solidFill>
            <a:effectLst/>
            <a:latin typeface="Times New Roman" pitchFamily="18" charset="0"/>
            <a:cs typeface="Times New Roman" pitchFamily="18" charset="0"/>
          </a:defRPr>
        </a:defPPr>
      </a:lstStyle>
    </a:lnDef>
  </a:objectDefaults>
  <a:extraClrSchemeLst>
    <a:extraClrScheme>
      <a:clrScheme name="DESY1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SY1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SY1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SY1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SY1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SY1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SY1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SY1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SY1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SY1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SY1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SY1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DESY1</Template>
  <TotalTime>4</TotalTime>
  <Words>2140</Words>
  <Application>Microsoft Office PowerPoint</Application>
  <PresentationFormat>On-screen Show (4:3)</PresentationFormat>
  <Paragraphs>377</Paragraphs>
  <Slides>22</Slides>
  <Notes>8</Notes>
  <HiddenSlides>1</HiddenSlides>
  <MMClips>0</MMClips>
  <ScaleCrop>false</ScaleCrop>
  <HeadingPairs>
    <vt:vector size="8" baseType="variant">
      <vt:variant>
        <vt:lpstr>Fonts Used</vt:lpstr>
      </vt:variant>
      <vt:variant>
        <vt:i4>7</vt:i4>
      </vt:variant>
      <vt:variant>
        <vt:lpstr>Theme</vt:lpstr>
      </vt:variant>
      <vt:variant>
        <vt:i4>4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34" baseType="lpstr">
      <vt:lpstr>Arial</vt:lpstr>
      <vt:lpstr>Times New Roman</vt:lpstr>
      <vt:lpstr>Comic Sans MS</vt:lpstr>
      <vt:lpstr>Arial Unicode MS</vt:lpstr>
      <vt:lpstr>Wingdings</vt:lpstr>
      <vt:lpstr>Mathematica5</vt:lpstr>
      <vt:lpstr>Arial Black</vt:lpstr>
      <vt:lpstr>DESY1</vt:lpstr>
      <vt:lpstr>1_DESY1</vt:lpstr>
      <vt:lpstr>2_DESY1</vt:lpstr>
      <vt:lpstr>3_DESY1</vt:lpstr>
      <vt:lpstr>Equation</vt:lpstr>
      <vt:lpstr>Review of PETRA III Diagnostics (five years of operational experience)</vt:lpstr>
      <vt:lpstr>PETRA III @ DESY</vt:lpstr>
      <vt:lpstr>PETRA Extension</vt:lpstr>
      <vt:lpstr>PETRA Extension</vt:lpstr>
      <vt:lpstr>Diagnostics (P3 Design Report)</vt:lpstr>
      <vt:lpstr>BPM System Overview</vt:lpstr>
      <vt:lpstr>BPMs: Operational Experience (1)</vt:lpstr>
      <vt:lpstr>BPMs: Operational Experience (2) </vt:lpstr>
      <vt:lpstr>BPMs: Operational Experience (3) </vt:lpstr>
      <vt:lpstr>Emittance Diagnostics </vt:lpstr>
      <vt:lpstr>Emittance Diagnostics (2) </vt:lpstr>
      <vt:lpstr>SR-Interferometer @ PETRA</vt:lpstr>
      <vt:lpstr>SR-Interferometer @ PETRA</vt:lpstr>
      <vt:lpstr>In-Flange Fast Current Transformers</vt:lpstr>
      <vt:lpstr>In-Flange FCTs</vt:lpstr>
      <vt:lpstr>Beam Loss Monitoring </vt:lpstr>
      <vt:lpstr>BLM Experience</vt:lpstr>
      <vt:lpstr>Loss Contribution</vt:lpstr>
      <vt:lpstr>Spurious Bunches</vt:lpstr>
      <vt:lpstr>Spurious Bunches</vt:lpstr>
      <vt:lpstr>Summary and Outlook</vt:lpstr>
      <vt:lpstr>BPMs: Temperature Influence</vt:lpstr>
    </vt:vector>
  </TitlesOfParts>
  <Company>DESY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Transverse Emittance Diagnostics at Synchrotron Light Sources</dc:title>
  <dc:creator>DESY USER</dc:creator>
  <cp:lastModifiedBy>SCHEIDT Kees-Bertus</cp:lastModifiedBy>
  <cp:revision>1198</cp:revision>
  <dcterms:created xsi:type="dcterms:W3CDTF">2006-04-21T14:03:23Z</dcterms:created>
  <dcterms:modified xsi:type="dcterms:W3CDTF">2014-05-11T10:46:34Z</dcterms:modified>
</cp:coreProperties>
</file>