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429" r:id="rId3"/>
    <p:sldId id="426" r:id="rId4"/>
    <p:sldId id="430" r:id="rId5"/>
    <p:sldId id="420" r:id="rId6"/>
    <p:sldId id="421" r:id="rId7"/>
    <p:sldId id="422" r:id="rId8"/>
    <p:sldId id="423" r:id="rId9"/>
    <p:sldId id="428" r:id="rId10"/>
    <p:sldId id="425" r:id="rId11"/>
    <p:sldId id="433" r:id="rId12"/>
    <p:sldId id="431" r:id="rId13"/>
    <p:sldId id="432" r:id="rId14"/>
  </p:sldIdLst>
  <p:sldSz cx="9144000" cy="6858000" type="screen4x3"/>
  <p:notesSz cx="6994525" cy="9280525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5pPr>
    <a:lvl6pPr marL="22860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6pPr>
    <a:lvl7pPr marL="27432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7pPr>
    <a:lvl8pPr marL="32004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8pPr>
    <a:lvl9pPr marL="3657600" algn="l" defTabSz="914400" rtl="0" eaLnBrk="1" latinLnBrk="0" hangingPunct="1">
      <a:defRPr b="1" kern="1200">
        <a:solidFill>
          <a:schemeClr val="tx1"/>
        </a:solidFill>
        <a:latin typeface="Comic Sans MS" pitchFamily="66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339933"/>
    <a:srgbClr val="FFFFFF"/>
    <a:srgbClr val="FFFF00"/>
    <a:srgbClr val="969696"/>
    <a:srgbClr val="9933FF"/>
    <a:srgbClr val="FF0066"/>
    <a:srgbClr val="CC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695" autoAdjust="0"/>
    <p:restoredTop sz="98644" autoAdjust="0"/>
  </p:normalViewPr>
  <p:slideViewPr>
    <p:cSldViewPr snapToGrid="0">
      <p:cViewPr varScale="1">
        <p:scale>
          <a:sx n="73" d="100"/>
          <a:sy n="73" d="100"/>
        </p:scale>
        <p:origin x="-16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50" d="100"/>
        <a:sy n="15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104" d="100"/>
          <a:sy n="104" d="100"/>
        </p:scale>
        <p:origin x="-2844" y="-90"/>
      </p:cViewPr>
      <p:guideLst>
        <p:guide orient="horz" pos="2923"/>
        <p:guide pos="2203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>
            <a:lvl1pPr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2400" y="0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b" anchorCtr="0" compatLnSpc="1">
            <a:prstTxWarp prst="textNoShape">
              <a:avLst/>
            </a:prstTxWarp>
          </a:bodyPr>
          <a:lstStyle>
            <a:lvl1pPr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2400" y="8815388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DF2C1219-8378-4E66-B031-B8FEA4F04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3561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>
            <a:lvl1pPr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62400" y="0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71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76338" y="695325"/>
            <a:ext cx="4641850" cy="34813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0088" y="4408488"/>
            <a:ext cx="5594350" cy="417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15388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b" anchorCtr="0" compatLnSpc="1">
            <a:prstTxWarp prst="textNoShape">
              <a:avLst/>
            </a:prstTxWarp>
          </a:bodyPr>
          <a:lstStyle>
            <a:lvl1pPr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62400" y="8815388"/>
            <a:ext cx="3030538" cy="46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994" tIns="46497" rIns="92994" bIns="46497" numCol="1" anchor="b" anchorCtr="0" compatLnSpc="1">
            <a:prstTxWarp prst="textNoShape">
              <a:avLst/>
            </a:prstTxWarp>
          </a:bodyPr>
          <a:lstStyle>
            <a:lvl1pPr algn="r" defTabSz="930275">
              <a:defRPr sz="1200" b="0">
                <a:latin typeface="Arial" charset="0"/>
              </a:defRPr>
            </a:lvl1pPr>
          </a:lstStyle>
          <a:p>
            <a:pPr>
              <a:defRPr/>
            </a:pPr>
            <a:fld id="{2F478186-D268-406A-A45C-AF0FE5960AC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04539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320687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1399405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951663" y="-95250"/>
            <a:ext cx="2163762" cy="622141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-95250"/>
            <a:ext cx="6342063" cy="622141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7554294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9275" y="-95250"/>
            <a:ext cx="8566150" cy="78898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de-DE" noProof="0" smtClean="0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22419399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9742937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15174128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3768499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13382072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24711544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9052364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de-D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36194636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de-D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</p:spTree>
    <p:extLst>
      <p:ext uri="{BB962C8B-B14F-4D97-AF65-F5344CB8AC3E}">
        <p14:creationId xmlns:p14="http://schemas.microsoft.com/office/powerpoint/2010/main" val="2159281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83363"/>
            <a:ext cx="15240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>
                <a:solidFill>
                  <a:srgbClr val="000066"/>
                </a:solidFill>
              </a:defRPr>
            </a:lvl1pPr>
          </a:lstStyle>
          <a:p>
            <a:pPr>
              <a:defRPr/>
            </a:pPr>
            <a:r>
              <a:rPr lang="en-US" altLang="en-US"/>
              <a:t>Ubaldo Iriso</a:t>
            </a:r>
          </a:p>
        </p:txBody>
      </p:sp>
      <p:pic>
        <p:nvPicPr>
          <p:cNvPr id="2051" name="Picture 7" descr="ALBA1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76200"/>
            <a:ext cx="885825" cy="48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Freeform 10"/>
          <p:cNvSpPr>
            <a:spLocks/>
          </p:cNvSpPr>
          <p:nvPr/>
        </p:nvSpPr>
        <p:spPr bwMode="auto">
          <a:xfrm>
            <a:off x="152400" y="620713"/>
            <a:ext cx="8831263" cy="17462"/>
          </a:xfrm>
          <a:custGeom>
            <a:avLst/>
            <a:gdLst>
              <a:gd name="T0" fmla="*/ 0 w 5563"/>
              <a:gd name="T1" fmla="*/ 27720131 h 11"/>
              <a:gd name="T2" fmla="*/ 2147483647 w 5563"/>
              <a:gd name="T3" fmla="*/ 0 h 11"/>
              <a:gd name="T4" fmla="*/ 0 60000 65536"/>
              <a:gd name="T5" fmla="*/ 0 60000 65536"/>
            </a:gdLst>
            <a:ahLst/>
            <a:cxnLst>
              <a:cxn ang="T4">
                <a:pos x="T0" y="T1"/>
              </a:cxn>
              <a:cxn ang="T5">
                <a:pos x="T2" y="T3"/>
              </a:cxn>
            </a:cxnLst>
            <a:rect l="0" t="0" r="r" b="b"/>
            <a:pathLst>
              <a:path w="5563" h="11">
                <a:moveTo>
                  <a:pt x="0" y="11"/>
                </a:moveTo>
                <a:lnTo>
                  <a:pt x="5563" y="0"/>
                </a:lnTo>
              </a:path>
            </a:pathLst>
          </a:custGeom>
          <a:noFill/>
          <a:ln w="38227">
            <a:solidFill>
              <a:srgbClr val="003366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title"/>
          </p:nvPr>
        </p:nvSpPr>
        <p:spPr bwMode="auto">
          <a:xfrm>
            <a:off x="549275" y="-95250"/>
            <a:ext cx="8566150" cy="788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800">
          <a:solidFill>
            <a:srgbClr val="000066"/>
          </a:solidFill>
          <a:effectLst>
            <a:outerShdw blurRad="38100" dist="38100" dir="2700000" algn="tl">
              <a:srgbClr val="C0C0C0"/>
            </a:outerShdw>
          </a:effectLst>
          <a:latin typeface="Comic Sans MS" pitchFamily="66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 descr="A_ALB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202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Rectangle 6"/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630238" y="4346900"/>
            <a:ext cx="8193087" cy="15287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defTabSz="457200" eaLnBrk="1" hangingPunct="1">
              <a:lnSpc>
                <a:spcPct val="80000"/>
              </a:lnSpc>
            </a:pPr>
            <a:r>
              <a:rPr lang="en-US" altLang="en-US" sz="2800" b="1" dirty="0" smtClean="0">
                <a:latin typeface="Trebuchet MS" panose="020B0603020202020204" pitchFamily="34" charset="0"/>
              </a:rPr>
              <a:t>Z. Mart</a:t>
            </a:r>
            <a:r>
              <a:rPr lang="ca-ES" altLang="en-US" sz="2800" b="1" dirty="0" smtClean="0">
                <a:latin typeface="Trebuchet MS" panose="020B0603020202020204" pitchFamily="34" charset="0"/>
              </a:rPr>
              <a:t>í</a:t>
            </a:r>
            <a:r>
              <a:rPr lang="en-US" altLang="en-US" sz="2800" b="1" dirty="0" smtClean="0">
                <a:latin typeface="Trebuchet MS" panose="020B0603020202020204" pitchFamily="34" charset="0"/>
              </a:rPr>
              <a:t>, U. </a:t>
            </a:r>
            <a:r>
              <a:rPr lang="en-US" altLang="en-US" sz="2800" b="1" dirty="0" err="1" smtClean="0">
                <a:latin typeface="Trebuchet MS" panose="020B0603020202020204" pitchFamily="34" charset="0"/>
              </a:rPr>
              <a:t>Iriso</a:t>
            </a:r>
            <a:endParaRPr lang="pl-PL" altLang="en-US" sz="2800" b="1" dirty="0" smtClean="0">
              <a:latin typeface="Trebuchet MS" panose="020B0603020202020204" pitchFamily="34" charset="0"/>
            </a:endParaRPr>
          </a:p>
          <a:p>
            <a:pPr defTabSz="457200" eaLnBrk="1" hangingPunct="1">
              <a:lnSpc>
                <a:spcPct val="80000"/>
              </a:lnSpc>
            </a:pPr>
            <a:endParaRPr lang="en-US" altLang="en-US" sz="2000" b="1" dirty="0" smtClean="0">
              <a:latin typeface="Trebuchet MS" panose="020B0603020202020204" pitchFamily="34" charset="0"/>
            </a:endParaRPr>
          </a:p>
          <a:p>
            <a:pPr defTabSz="457200" eaLnBrk="1" hangingPunct="1">
              <a:lnSpc>
                <a:spcPct val="80000"/>
              </a:lnSpc>
            </a:pPr>
            <a:endParaRPr lang="en-US" altLang="en-US" sz="2000" b="1" dirty="0" smtClean="0">
              <a:latin typeface="Trebuchet MS" panose="020B0603020202020204" pitchFamily="34" charset="0"/>
            </a:endParaRPr>
          </a:p>
          <a:p>
            <a:pPr defTabSz="457200" eaLnBrk="1" hangingPunct="1">
              <a:lnSpc>
                <a:spcPct val="80000"/>
              </a:lnSpc>
            </a:pPr>
            <a:r>
              <a:rPr lang="en-US" altLang="en-US" sz="2000" b="1" dirty="0" smtClean="0">
                <a:latin typeface="Trebuchet MS" panose="020B0603020202020204" pitchFamily="34" charset="0"/>
              </a:rPr>
              <a:t>Accelerator Division, CELLS</a:t>
            </a:r>
          </a:p>
          <a:p>
            <a:pPr defTabSz="457200" eaLnBrk="1" hangingPunct="1">
              <a:lnSpc>
                <a:spcPct val="80000"/>
              </a:lnSpc>
            </a:pPr>
            <a:r>
              <a:rPr lang="en-US" altLang="en-US" sz="2000" b="1" dirty="0" smtClean="0">
                <a:latin typeface="Trebuchet MS" panose="020B0603020202020204" pitchFamily="34" charset="0"/>
              </a:rPr>
              <a:t>May 2014</a:t>
            </a:r>
          </a:p>
        </p:txBody>
      </p:sp>
      <p:sp>
        <p:nvSpPr>
          <p:cNvPr id="2056" name="Text Box 8"/>
          <p:cNvSpPr txBox="1">
            <a:spLocks noChangeArrowheads="1"/>
          </p:cNvSpPr>
          <p:nvPr/>
        </p:nvSpPr>
        <p:spPr bwMode="auto">
          <a:xfrm>
            <a:off x="240574" y="1346610"/>
            <a:ext cx="8817429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1pPr>
            <a:lvl2pPr marL="742950" indent="-285750" eaLnBrk="0" hangingPunct="0"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2pPr>
            <a:lvl3pPr marL="11430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3pPr>
            <a:lvl4pPr marL="16002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4pPr>
            <a:lvl5pPr marL="2057400" indent="-228600" eaLnBrk="0" hangingPunct="0"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 b="1">
                <a:solidFill>
                  <a:schemeClr val="tx1"/>
                </a:solidFill>
                <a:latin typeface="Comic Sans MS" pitchFamily="66" charset="0"/>
                <a:cs typeface="Arial" charset="0"/>
              </a:defRPr>
            </a:lvl9pPr>
          </a:lstStyle>
          <a:p>
            <a:pPr algn="ctr" eaLnBrk="1" hangingPunct="1">
              <a:lnSpc>
                <a:spcPct val="150000"/>
              </a:lnSpc>
              <a:defRPr/>
            </a:pPr>
            <a:r>
              <a:rPr lang="en-US" altLang="en-US" sz="4000" dirty="0" smtClean="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Trebuchet MS" panose="020B0603020202020204" pitchFamily="34" charset="0"/>
              </a:rPr>
              <a:t>Beam Energy Measurements through Spin Depolarization at ALBA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81" t="10856" r="33403" b="19246"/>
          <a:stretch/>
        </p:blipFill>
        <p:spPr bwMode="auto">
          <a:xfrm>
            <a:off x="1661249" y="969696"/>
            <a:ext cx="6800550" cy="44530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676367"/>
            <a:ext cx="2194558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a-ES" dirty="0" smtClean="0">
                <a:latin typeface="+mj-lt"/>
              </a:rPr>
              <a:t>Moving frf by -2kHz ;  </a:t>
            </a:r>
          </a:p>
          <a:p>
            <a:r>
              <a:rPr lang="ca-ES" dirty="0" smtClean="0">
                <a:latin typeface="+mj-lt"/>
              </a:rPr>
              <a:t>E</a:t>
            </a:r>
            <a:r>
              <a:rPr lang="en-US" dirty="0" smtClean="0">
                <a:latin typeface="+mj-lt"/>
              </a:rPr>
              <a:t>=</a:t>
            </a:r>
            <a:r>
              <a:rPr lang="ca-ES" dirty="0" smtClean="0">
                <a:latin typeface="+mj-lt"/>
              </a:rPr>
              <a:t>2.994GeV</a:t>
            </a:r>
            <a:endParaRPr lang="en-US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0" y="4058374"/>
            <a:ext cx="2491603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ca-ES" dirty="0" smtClean="0">
                <a:latin typeface="+mj-lt"/>
              </a:rPr>
              <a:t>Nominal RF frequency ;  </a:t>
            </a:r>
          </a:p>
          <a:p>
            <a:r>
              <a:rPr lang="ca-ES" dirty="0" smtClean="0">
                <a:latin typeface="+mj-lt"/>
              </a:rPr>
              <a:t>E</a:t>
            </a:r>
            <a:r>
              <a:rPr lang="en-US" dirty="0" smtClean="0">
                <a:latin typeface="+mj-lt"/>
              </a:rPr>
              <a:t>=</a:t>
            </a:r>
            <a:r>
              <a:rPr lang="ca-ES" dirty="0" smtClean="0">
                <a:latin typeface="+mj-lt"/>
              </a:rPr>
              <a:t>2.984GeV</a:t>
            </a:r>
            <a:endParaRPr lang="en-US" dirty="0" smtClean="0">
              <a:latin typeface="+mj-l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03122" y="-65315"/>
            <a:ext cx="534204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000" dirty="0" smtClean="0">
                <a:solidFill>
                  <a:schemeClr val="accent2"/>
                </a:solidFill>
                <a:latin typeface="+mj-lt"/>
              </a:rPr>
              <a:t>Two tests at different f</a:t>
            </a:r>
            <a:r>
              <a:rPr lang="ca-ES" sz="4000" baseline="-25000" dirty="0" smtClean="0">
                <a:solidFill>
                  <a:schemeClr val="accent2"/>
                </a:solidFill>
                <a:latin typeface="+mj-lt"/>
              </a:rPr>
              <a:t>rf</a:t>
            </a:r>
            <a:endParaRPr lang="en-US" sz="4000" baseline="-25000" dirty="0" smtClean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11" name="Straight Connector 10"/>
          <p:cNvCxnSpPr/>
          <p:nvPr/>
        </p:nvCxnSpPr>
        <p:spPr bwMode="auto">
          <a:xfrm>
            <a:off x="6152605" y="1132938"/>
            <a:ext cx="19594" cy="1623325"/>
          </a:xfrm>
          <a:prstGeom prst="line">
            <a:avLst/>
          </a:prstGeom>
          <a:solidFill>
            <a:schemeClr val="accent1"/>
          </a:solidFill>
          <a:ln w="1016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>
            <a:off x="4957020" y="3475756"/>
            <a:ext cx="39189" cy="1514255"/>
          </a:xfrm>
          <a:prstGeom prst="line">
            <a:avLst/>
          </a:prstGeom>
          <a:solidFill>
            <a:schemeClr val="accent1"/>
          </a:solidFill>
          <a:ln w="1016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91441" y="5892476"/>
            <a:ext cx="8856617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b="0" dirty="0" smtClean="0">
                <a:latin typeface="+mj-lt"/>
              </a:rPr>
              <a:t>There seems to be a valley in the lifetime product, which moves consistently with the f</a:t>
            </a:r>
            <a:r>
              <a:rPr lang="ca-ES" b="0" baseline="-25000" dirty="0" smtClean="0">
                <a:latin typeface="+mj-lt"/>
              </a:rPr>
              <a:t>rf</a:t>
            </a:r>
            <a:r>
              <a:rPr lang="ca-ES" b="0" dirty="0" smtClean="0">
                <a:latin typeface="+mj-lt"/>
              </a:rPr>
              <a:t>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ca-ES" b="0" dirty="0" smtClean="0">
                <a:latin typeface="+mj-lt"/>
              </a:rPr>
              <a:t>But it is very difficult to distinguish it among the peaks, where the lifetime increases </a:t>
            </a:r>
            <a:endParaRPr lang="ca-ES" b="0" baseline="-2500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89136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Ubaldo Iriso</a:t>
            </a:r>
            <a:endParaRPr lang="en-US" altLang="en-US"/>
          </a:p>
        </p:txBody>
      </p:sp>
      <p:pic>
        <p:nvPicPr>
          <p:cNvPr id="1026" name="Picture 2" descr="C:\Users\uiriso\Documents\CONFERENCES\DEELS2014\2014_05_11_Volt1_Sigmas_BLDpro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50382" y="1685109"/>
            <a:ext cx="4257161" cy="3192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103122" y="-65315"/>
            <a:ext cx="548675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000" dirty="0" smtClean="0">
                <a:solidFill>
                  <a:schemeClr val="accent2"/>
                </a:solidFill>
                <a:latin typeface="+mj-lt"/>
              </a:rPr>
              <a:t>Looking at DCCT and BLD</a:t>
            </a:r>
            <a:endParaRPr lang="en-US" sz="4000" baseline="-25000" dirty="0" smtClean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76103" y="1449976"/>
            <a:ext cx="155260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+mj-lt"/>
              </a:rPr>
              <a:t>DCCT Lifetime </a:t>
            </a:r>
            <a:endParaRPr lang="en-US" b="0" dirty="0" smtClean="0">
              <a:latin typeface="+mj-lt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60889" y="1430773"/>
            <a:ext cx="12289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+mj-lt"/>
              </a:rPr>
              <a:t>BLD counts</a:t>
            </a:r>
            <a:endParaRPr lang="en-US" b="0" dirty="0" smtClean="0">
              <a:latin typeface="+mj-lt"/>
            </a:endParaRPr>
          </a:p>
        </p:txBody>
      </p:sp>
      <p:pic>
        <p:nvPicPr>
          <p:cNvPr id="1028" name="Picture 4" descr="C:\Users\uiriso\Documents\CONFERENCES\DEELS2014\2014_05_12_Volt27_Sigmas_DCCTprod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49" y="1819308"/>
            <a:ext cx="4078229" cy="3058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938133" y="5367048"/>
            <a:ext cx="54244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+mj-lt"/>
              </a:rPr>
              <a:t>Rather than a sudden drop, we are looking a slow decay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1476103" y="3500846"/>
            <a:ext cx="966651" cy="1377134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812311" y="3078480"/>
            <a:ext cx="1163073" cy="1702525"/>
          </a:xfrm>
          <a:prstGeom prst="ellipse">
            <a:avLst/>
          </a:prstGeom>
          <a:noFill/>
          <a:ln w="381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79326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67151" y="-65315"/>
            <a:ext cx="486248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000" dirty="0" smtClean="0">
                <a:solidFill>
                  <a:schemeClr val="accent2"/>
                </a:solidFill>
                <a:latin typeface="+mj-lt"/>
              </a:rPr>
              <a:t>Energy Determination</a:t>
            </a:r>
            <a:endParaRPr lang="en-US" sz="4000" baseline="-25000" dirty="0" smtClean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230986" y="2038781"/>
            <a:ext cx="107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+mj-lt"/>
              </a:rPr>
              <a:t>Raw Data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6252755" y="3686561"/>
            <a:ext cx="283899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smtClean="0">
                <a:latin typeface="+mj-lt"/>
              </a:rPr>
              <a:t>BLD Evolution removing data when </a:t>
            </a:r>
            <a:r>
              <a:rPr lang="en-US" dirty="0" err="1" smtClean="0">
                <a:latin typeface="Symbol" panose="05050102010706020507" pitchFamily="18" charset="2"/>
              </a:rPr>
              <a:t>s</a:t>
            </a:r>
            <a:r>
              <a:rPr lang="en-US" dirty="0" err="1" smtClean="0">
                <a:latin typeface="+mj-lt"/>
              </a:rPr>
              <a:t>y</a:t>
            </a:r>
            <a:r>
              <a:rPr lang="en-US" dirty="0" smtClean="0">
                <a:latin typeface="+mj-lt"/>
              </a:rPr>
              <a:t>&gt;1.10*</a:t>
            </a:r>
            <a:r>
              <a:rPr lang="en-US" dirty="0" err="1">
                <a:solidFill>
                  <a:srgbClr val="000000"/>
                </a:solidFill>
                <a:latin typeface="Symbol" panose="05050102010706020507" pitchFamily="18" charset="2"/>
              </a:rPr>
              <a:t>s</a:t>
            </a:r>
            <a:r>
              <a:rPr lang="en-US" dirty="0" err="1">
                <a:solidFill>
                  <a:srgbClr val="000000"/>
                </a:solidFill>
                <a:latin typeface="Calibri"/>
              </a:rPr>
              <a:t>y</a:t>
            </a:r>
            <a:endParaRPr lang="en-US" dirty="0" smtClean="0">
              <a:latin typeface="+mj-lt"/>
            </a:endParaRPr>
          </a:p>
        </p:txBody>
      </p:sp>
      <p:pic>
        <p:nvPicPr>
          <p:cNvPr id="4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771" t="17046" r="12516" b="35714"/>
          <a:stretch/>
        </p:blipFill>
        <p:spPr bwMode="auto">
          <a:xfrm>
            <a:off x="1824194" y="1359853"/>
            <a:ext cx="4319955" cy="3305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6" name="Straight Arrow Connector 45"/>
          <p:cNvCxnSpPr/>
          <p:nvPr/>
        </p:nvCxnSpPr>
        <p:spPr>
          <a:xfrm flipH="1" flipV="1">
            <a:off x="4539685" y="3694344"/>
            <a:ext cx="76200" cy="12954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47" name="TextBox 46"/>
          <p:cNvSpPr txBox="1"/>
          <p:nvPr/>
        </p:nvSpPr>
        <p:spPr>
          <a:xfrm>
            <a:off x="4202149" y="4934324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0.2289</a:t>
            </a:r>
            <a:endParaRPr lang="en-US" b="0" dirty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48" name="Straight Arrow Connector 47"/>
          <p:cNvCxnSpPr>
            <a:stCxn id="51" idx="3"/>
          </p:cNvCxnSpPr>
          <p:nvPr/>
        </p:nvCxnSpPr>
        <p:spPr>
          <a:xfrm flipH="1" flipV="1">
            <a:off x="4234885" y="3770544"/>
            <a:ext cx="90055" cy="1123499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cxnSp>
        <p:nvCxnSpPr>
          <p:cNvPr id="49" name="Straight Arrow Connector 48"/>
          <p:cNvCxnSpPr/>
          <p:nvPr/>
        </p:nvCxnSpPr>
        <p:spPr>
          <a:xfrm flipH="1" flipV="1">
            <a:off x="4844485" y="3638924"/>
            <a:ext cx="76200" cy="1295400"/>
          </a:xfrm>
          <a:prstGeom prst="straightConnector1">
            <a:avLst/>
          </a:prstGeom>
          <a:noFill/>
          <a:ln w="25400" cap="flat" cmpd="sng" algn="ctr">
            <a:solidFill>
              <a:srgbClr val="FF0000"/>
            </a:solidFill>
            <a:prstDash val="solid"/>
            <a:tailEnd type="arrow"/>
          </a:ln>
          <a:effectLst/>
        </p:spPr>
      </p:cxnSp>
      <p:sp>
        <p:nvSpPr>
          <p:cNvPr id="50" name="TextBox 49"/>
          <p:cNvSpPr txBox="1"/>
          <p:nvPr/>
        </p:nvSpPr>
        <p:spPr>
          <a:xfrm>
            <a:off x="4844485" y="4695695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0.2352</a:t>
            </a:r>
            <a:endParaRPr lang="en-US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3497469" y="4709377"/>
            <a:ext cx="8274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0.2224</a:t>
            </a:r>
            <a:endParaRPr lang="en-US" b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1201905" y="5609080"/>
            <a:ext cx="62460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According to these peaks in BLD, energy is</a:t>
            </a:r>
            <a:r>
              <a:rPr lang="en-US" dirty="0" smtClean="0">
                <a:latin typeface="+mj-lt"/>
              </a:rPr>
              <a:t> 2.9837+/-5e4 </a:t>
            </a:r>
            <a:r>
              <a:rPr lang="en-US" dirty="0" err="1" smtClean="0">
                <a:latin typeface="+mj-lt"/>
              </a:rPr>
              <a:t>GeV</a:t>
            </a:r>
            <a:r>
              <a:rPr lang="en-US" b="0" dirty="0" smtClean="0">
                <a:latin typeface="+mj-lt"/>
              </a:rPr>
              <a:t> </a:t>
            </a:r>
          </a:p>
        </p:txBody>
      </p:sp>
      <p:sp>
        <p:nvSpPr>
          <p:cNvPr id="56" name="Rectangle 55"/>
          <p:cNvSpPr/>
          <p:nvPr/>
        </p:nvSpPr>
        <p:spPr>
          <a:xfrm rot="20229206">
            <a:off x="4131204" y="5609079"/>
            <a:ext cx="4517583" cy="369332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en-US" b="0" dirty="0">
                <a:solidFill>
                  <a:srgbClr val="FF3300"/>
                </a:solidFill>
              </a:rPr>
              <a:t>(only presentable in a DEELS workshop) </a:t>
            </a:r>
            <a:endParaRPr lang="en-US" dirty="0">
              <a:solidFill>
                <a:srgbClr val="FF330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1584830" y="866212"/>
            <a:ext cx="52346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+mj-lt"/>
              </a:rPr>
              <a:t>Data manipulation based on the beam size evolution</a:t>
            </a:r>
          </a:p>
        </p:txBody>
      </p:sp>
    </p:spTree>
    <p:extLst>
      <p:ext uri="{BB962C8B-B14F-4D97-AF65-F5344CB8AC3E}">
        <p14:creationId xmlns:p14="http://schemas.microsoft.com/office/powerpoint/2010/main" val="3691375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Ubaldo Iriso</a:t>
            </a:r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534201" y="-65315"/>
            <a:ext cx="540051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000" dirty="0" smtClean="0">
                <a:solidFill>
                  <a:schemeClr val="accent2"/>
                </a:solidFill>
                <a:latin typeface="+mj-lt"/>
              </a:rPr>
              <a:t>Summary and Questions</a:t>
            </a:r>
            <a:endParaRPr lang="en-US" sz="4000" baseline="-25000" dirty="0" smtClean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83770" y="1162595"/>
            <a:ext cx="7903029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+mj-lt"/>
              </a:rPr>
              <a:t>The energy scans at ALBA have been limited by the presence of non understandable resonances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+mj-lt"/>
              </a:rPr>
              <a:t>These resonances produce vertical beam size increase, which make the lifetime to increase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+mj-lt"/>
              </a:rPr>
              <a:t>To detect the resonances, best monitor is the beam size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+mj-lt"/>
              </a:rPr>
              <a:t>To detect losses, best monitor is the scintillator based BLD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b="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+mj-lt"/>
              </a:rPr>
              <a:t>All in all, the drops in lifetime or sudden increases in BLD seems to indicate a beam energy of 2.984 </a:t>
            </a:r>
            <a:r>
              <a:rPr lang="en-US" sz="2000" b="0" dirty="0" err="1" smtClean="0">
                <a:latin typeface="+mj-lt"/>
              </a:rPr>
              <a:t>GeV</a:t>
            </a:r>
            <a:r>
              <a:rPr lang="en-US" sz="2000" b="0" dirty="0" smtClean="0">
                <a:latin typeface="+mj-lt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+mj-lt"/>
              </a:rPr>
              <a:t>Precision cannot be fully determined due to the presence of these peaks. </a:t>
            </a:r>
            <a:endParaRPr lang="en-US" sz="2000" b="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12244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 txBox="1">
            <a:spLocks/>
          </p:cNvSpPr>
          <p:nvPr/>
        </p:nvSpPr>
        <p:spPr>
          <a:xfrm>
            <a:off x="549275" y="-95250"/>
            <a:ext cx="8566150" cy="788988"/>
          </a:xfrm>
          <a:prstGeom prst="rect">
            <a:avLst/>
          </a:prstGeom>
        </p:spPr>
        <p:txBody>
          <a:bodyPr/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800">
                <a:solidFill>
                  <a:srgbClr val="000066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omic Sans MS" pitchFamily="66" charset="0"/>
                <a:cs typeface="Arial" charset="0"/>
              </a:defRPr>
            </a:lvl9pPr>
          </a:lstStyle>
          <a:p>
            <a:r>
              <a:rPr lang="en-US" b="0" kern="0" dirty="0" smtClean="0"/>
              <a:t>Introduction: the </a:t>
            </a:r>
            <a:r>
              <a:rPr lang="en-US" b="0" kern="0" dirty="0" smtClean="0"/>
              <a:t>recipe</a:t>
            </a:r>
            <a:endParaRPr lang="en-US" b="0" kern="0" dirty="0"/>
          </a:p>
        </p:txBody>
      </p:sp>
      <p:sp>
        <p:nvSpPr>
          <p:cNvPr id="4" name="TextBox 3"/>
          <p:cNvSpPr txBox="1"/>
          <p:nvPr/>
        </p:nvSpPr>
        <p:spPr>
          <a:xfrm>
            <a:off x="444137" y="1123407"/>
            <a:ext cx="8451669" cy="45710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+mj-lt"/>
                <a:sym typeface="Wingdings" panose="05000000000000000000" pitchFamily="2" charset="2"/>
              </a:rPr>
              <a:t>Inject a fresh beam up to a beam current whose </a:t>
            </a:r>
            <a:r>
              <a:rPr lang="en-US" sz="2000" dirty="0" smtClean="0">
                <a:solidFill>
                  <a:srgbClr val="FF3300"/>
                </a:solidFill>
                <a:latin typeface="+mj-lt"/>
                <a:sym typeface="Wingdings" panose="05000000000000000000" pitchFamily="2" charset="2"/>
              </a:rPr>
              <a:t>lifetime</a:t>
            </a:r>
            <a:r>
              <a:rPr lang="en-US" sz="2000" b="0" dirty="0" smtClean="0">
                <a:latin typeface="+mj-lt"/>
                <a:sym typeface="Wingdings" panose="05000000000000000000" pitchFamily="2" charset="2"/>
              </a:rPr>
              <a:t> is limited by </a:t>
            </a:r>
            <a:r>
              <a:rPr lang="en-US" sz="2000" b="0" dirty="0" err="1" smtClean="0">
                <a:latin typeface="+mj-lt"/>
                <a:sym typeface="Wingdings" panose="05000000000000000000" pitchFamily="2" charset="2"/>
              </a:rPr>
              <a:t>Touscheck</a:t>
            </a:r>
            <a:endParaRPr lang="en-US" sz="2000" b="0" dirty="0" smtClean="0">
              <a:latin typeface="+mj-lt"/>
              <a:sym typeface="Wingdings" panose="05000000000000000000" pitchFamily="2" charset="2"/>
            </a:endParaRPr>
          </a:p>
          <a:p>
            <a:endParaRPr lang="en-US" sz="2000" b="0" dirty="0" smtClean="0">
              <a:latin typeface="+mj-lt"/>
              <a:sym typeface="Wingdings" panose="05000000000000000000" pitchFamily="2" charset="2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+mj-lt"/>
                <a:sym typeface="Wingdings" panose="05000000000000000000" pitchFamily="2" charset="2"/>
              </a:rPr>
              <a:t>Wait until beam gets </a:t>
            </a:r>
            <a:r>
              <a:rPr lang="en-US" sz="2000" dirty="0" smtClean="0">
                <a:solidFill>
                  <a:srgbClr val="FF3300"/>
                </a:solidFill>
                <a:latin typeface="+mj-lt"/>
                <a:sym typeface="Wingdings" panose="05000000000000000000" pitchFamily="2" charset="2"/>
              </a:rPr>
              <a:t>polarized</a:t>
            </a:r>
            <a:r>
              <a:rPr lang="en-US" sz="2000" b="0" dirty="0" smtClean="0">
                <a:latin typeface="+mj-lt"/>
                <a:sym typeface="Wingdings" panose="05000000000000000000" pitchFamily="2" charset="2"/>
              </a:rPr>
              <a:t> (anti-parallel to the dipole </a:t>
            </a:r>
            <a:r>
              <a:rPr lang="en-US" sz="2000" b="0" dirty="0" err="1" smtClean="0">
                <a:latin typeface="+mj-lt"/>
                <a:sym typeface="Wingdings" panose="05000000000000000000" pitchFamily="2" charset="2"/>
              </a:rPr>
              <a:t>Bfield</a:t>
            </a:r>
            <a:r>
              <a:rPr lang="en-US" sz="2000" b="0" dirty="0" smtClean="0">
                <a:latin typeface="+mj-lt"/>
                <a:sym typeface="Wingdings" panose="05000000000000000000" pitchFamily="2" charset="2"/>
              </a:rPr>
              <a:t>), noticeable because lifetime increases  </a:t>
            </a:r>
            <a:endParaRPr lang="en-US" sz="2000" b="0" dirty="0" smtClean="0">
              <a:latin typeface="+mj-lt"/>
            </a:endParaRPr>
          </a:p>
          <a:p>
            <a:pPr marL="285750" indent="-285750">
              <a:buFont typeface="Wingdings" pitchFamily="2" charset="2"/>
              <a:buChar char="à"/>
            </a:pPr>
            <a:endParaRPr lang="en-US" sz="2000" b="0" dirty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+mj-lt"/>
              </a:rPr>
              <a:t>Scan a vertical excitation at a frequency around expected energy resonant tune. When the </a:t>
            </a:r>
            <a:r>
              <a:rPr lang="en-US" sz="2000" b="0" dirty="0">
                <a:latin typeface="+mj-lt"/>
              </a:rPr>
              <a:t>vertical excitation is in resonance with the </a:t>
            </a:r>
            <a:r>
              <a:rPr lang="en-US" sz="2000" b="0" dirty="0" smtClean="0">
                <a:latin typeface="+mj-lt"/>
              </a:rPr>
              <a:t>spin tune</a:t>
            </a:r>
            <a:r>
              <a:rPr lang="en-US" sz="2000" b="0" dirty="0">
                <a:latin typeface="+mj-lt"/>
              </a:rPr>
              <a:t>, </a:t>
            </a:r>
            <a:r>
              <a:rPr lang="en-US" sz="2000" b="0" dirty="0" smtClean="0">
                <a:latin typeface="+mj-lt"/>
              </a:rPr>
              <a:t>and beam gets  </a:t>
            </a:r>
            <a:r>
              <a:rPr lang="en-US" sz="2000" dirty="0" err="1" smtClean="0">
                <a:solidFill>
                  <a:srgbClr val="FF3300"/>
                </a:solidFill>
                <a:latin typeface="+mj-lt"/>
              </a:rPr>
              <a:t>depolarised</a:t>
            </a:r>
            <a:r>
              <a:rPr lang="en-US" sz="2000" b="0" dirty="0" smtClean="0">
                <a:latin typeface="+mj-lt"/>
              </a:rPr>
              <a:t> </a:t>
            </a:r>
            <a:endParaRPr lang="en-US" sz="2000" b="0" dirty="0">
              <a:latin typeface="+mj-lt"/>
            </a:endParaRPr>
          </a:p>
          <a:p>
            <a:pPr marL="285750" indent="-285750">
              <a:buFont typeface="Wingdings" pitchFamily="2" charset="2"/>
              <a:buChar char="à"/>
            </a:pPr>
            <a:endParaRPr lang="en-US" sz="2000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b="0" dirty="0" smtClean="0">
                <a:latin typeface="+mj-lt"/>
              </a:rPr>
              <a:t>When the beam is </a:t>
            </a:r>
            <a:r>
              <a:rPr lang="en-US" sz="2000" b="0" dirty="0" err="1" smtClean="0">
                <a:latin typeface="+mj-lt"/>
              </a:rPr>
              <a:t>depolarised</a:t>
            </a:r>
            <a:r>
              <a:rPr lang="en-US" sz="2000" b="0" dirty="0" smtClean="0">
                <a:latin typeface="+mj-lt"/>
              </a:rPr>
              <a:t>, the beam gets a sudden loss, producing: </a:t>
            </a:r>
          </a:p>
          <a:p>
            <a:pPr marL="2114550" lvl="4" indent="-285750"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+mj-lt"/>
              </a:rPr>
              <a:t>lifetime drops</a:t>
            </a:r>
          </a:p>
          <a:p>
            <a:pPr marL="2114550" lvl="4" indent="-285750">
              <a:buFont typeface="Wingdings" panose="05000000000000000000" pitchFamily="2" charset="2"/>
              <a:buChar char="Ø"/>
            </a:pPr>
            <a:r>
              <a:rPr lang="en-US" sz="2000" b="0" dirty="0">
                <a:latin typeface="+mj-lt"/>
              </a:rPr>
              <a:t>b</a:t>
            </a:r>
            <a:r>
              <a:rPr lang="en-US" sz="2000" b="0" dirty="0" smtClean="0">
                <a:latin typeface="+mj-lt"/>
              </a:rPr>
              <a:t>eam losses increase </a:t>
            </a:r>
          </a:p>
          <a:p>
            <a:pPr marL="2114550" lvl="4" indent="-285750">
              <a:buFont typeface="Wingdings" panose="05000000000000000000" pitchFamily="2" charset="2"/>
              <a:buChar char="Ø"/>
            </a:pPr>
            <a:r>
              <a:rPr lang="en-US" sz="2000" b="0" dirty="0" smtClean="0">
                <a:latin typeface="+mj-lt"/>
              </a:rPr>
              <a:t>Product (DCCT * lifetime) decays </a:t>
            </a:r>
          </a:p>
        </p:txBody>
      </p:sp>
    </p:spTree>
    <p:extLst>
      <p:ext uri="{BB962C8B-B14F-4D97-AF65-F5344CB8AC3E}">
        <p14:creationId xmlns:p14="http://schemas.microsoft.com/office/powerpoint/2010/main" val="254751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338294" y="30870"/>
            <a:ext cx="4379469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Excitation Hardware </a:t>
            </a:r>
            <a:endParaRPr lang="en-US" sz="38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9452" y="1031962"/>
            <a:ext cx="43281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Arbitrary Function Generator  - AFG3102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100W Amplifiers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Fast Feedback Kickers: </a:t>
            </a:r>
            <a:r>
              <a:rPr lang="en-US" b="0" dirty="0" err="1" smtClean="0">
                <a:latin typeface="+mj-lt"/>
              </a:rPr>
              <a:t>Zsh</a:t>
            </a:r>
            <a:r>
              <a:rPr lang="en-US" b="0" dirty="0" smtClean="0">
                <a:latin typeface="+mj-lt"/>
              </a:rPr>
              <a:t> = 45 </a:t>
            </a:r>
            <a:r>
              <a:rPr lang="en-US" b="0" dirty="0" err="1" smtClean="0">
                <a:latin typeface="+mj-lt"/>
              </a:rPr>
              <a:t>kOhms</a:t>
            </a:r>
            <a:endParaRPr lang="en-US" b="0" dirty="0" smtClean="0">
              <a:latin typeface="+mj-lt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Kick: 0.67urad (7 </a:t>
            </a:r>
            <a:r>
              <a:rPr lang="en-US" b="0" dirty="0" err="1" smtClean="0">
                <a:latin typeface="+mj-lt"/>
              </a:rPr>
              <a:t>uT</a:t>
            </a:r>
            <a:r>
              <a:rPr lang="ca-ES" b="0" dirty="0" smtClean="0">
                <a:latin typeface="+mj-lt"/>
              </a:rPr>
              <a:t>·</a:t>
            </a:r>
            <a:r>
              <a:rPr lang="en-US" b="0" dirty="0" smtClean="0">
                <a:latin typeface="+mj-lt"/>
              </a:rPr>
              <a:t>m)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30" name="Picture 6" descr="Z:\Kickers\Cinel\img_001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143" t="7272" r="2714" b="2958"/>
          <a:stretch/>
        </p:blipFill>
        <p:spPr bwMode="auto">
          <a:xfrm>
            <a:off x="836394" y="2455818"/>
            <a:ext cx="3674224" cy="2651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87658683"/>
              </p:ext>
            </p:extLst>
          </p:nvPr>
        </p:nvGraphicFramePr>
        <p:xfrm>
          <a:off x="2515718" y="5875785"/>
          <a:ext cx="4004945" cy="741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17880"/>
                <a:gridCol w="1043305"/>
                <a:gridCol w="1043305"/>
                <a:gridCol w="1100455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ALBA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Soleil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SLS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Diamond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7uT</a:t>
                      </a:r>
                      <a:r>
                        <a:rPr lang="en-US" baseline="0" dirty="0" smtClean="0"/>
                        <a:t> 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4.8uT 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3.5uT m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45uT m 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1" name="Picture 7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99" t="22312" r="37903" b="16231"/>
          <a:stretch/>
        </p:blipFill>
        <p:spPr bwMode="auto">
          <a:xfrm>
            <a:off x="5663819" y="1153743"/>
            <a:ext cx="3057099" cy="2604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47822" y="5424565"/>
            <a:ext cx="69794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latin typeface="+mj-lt"/>
              </a:rPr>
              <a:t>Kick numbers comparison with other labs (numbers for IPAC references)</a:t>
            </a:r>
          </a:p>
        </p:txBody>
      </p:sp>
    </p:spTree>
    <p:extLst>
      <p:ext uri="{BB962C8B-B14F-4D97-AF65-F5344CB8AC3E}">
        <p14:creationId xmlns:p14="http://schemas.microsoft.com/office/powerpoint/2010/main" val="1554395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Ubaldo Iriso</a:t>
            </a:r>
            <a:endParaRPr lang="en-US" altLang="en-US"/>
          </a:p>
        </p:txBody>
      </p:sp>
      <p:sp>
        <p:nvSpPr>
          <p:cNvPr id="3" name="Rectangle 2"/>
          <p:cNvSpPr/>
          <p:nvPr/>
        </p:nvSpPr>
        <p:spPr>
          <a:xfrm>
            <a:off x="2338294" y="30870"/>
            <a:ext cx="5241115" cy="67710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800" dirty="0" smtClean="0">
                <a:solidFill>
                  <a:schemeClr val="accent6"/>
                </a:solidFill>
                <a:latin typeface="Calibri" panose="020F0502020204030204" pitchFamily="34" charset="0"/>
              </a:rPr>
              <a:t>Measurement Hardware </a:t>
            </a:r>
            <a:endParaRPr lang="en-US" sz="3800" dirty="0">
              <a:solidFill>
                <a:schemeClr val="accent6"/>
              </a:solidFill>
              <a:latin typeface="Calibri" panose="020F050202020403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761" y="1030487"/>
            <a:ext cx="61123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0" dirty="0">
                <a:solidFill>
                  <a:srgbClr val="000000"/>
                </a:solidFill>
                <a:latin typeface="Calibri"/>
              </a:rPr>
              <a:t>Lifetime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(or product) DCCT 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Calibri"/>
              </a:rPr>
              <a:t>Lifetime (or product) using BPMs Sum signal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solidFill>
                  <a:srgbClr val="000000"/>
                </a:solidFill>
                <a:latin typeface="Calibri"/>
              </a:rPr>
              <a:t>1 Scintillator </a:t>
            </a:r>
            <a:r>
              <a:rPr lang="en-US" b="0" dirty="0">
                <a:solidFill>
                  <a:srgbClr val="000000"/>
                </a:solidFill>
                <a:latin typeface="Calibri"/>
              </a:rPr>
              <a:t>based loss monitor (Beam Loss Detector </a:t>
            </a:r>
            <a:r>
              <a:rPr lang="en-US" b="0" dirty="0" smtClean="0">
                <a:solidFill>
                  <a:srgbClr val="000000"/>
                </a:solidFill>
                <a:latin typeface="Calibri"/>
              </a:rPr>
              <a:t>– BLD)</a:t>
            </a:r>
            <a:endParaRPr lang="en-US" b="0" dirty="0">
              <a:solidFill>
                <a:srgbClr val="000000"/>
              </a:solidFill>
              <a:latin typeface="Calibri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120 </a:t>
            </a:r>
            <a:r>
              <a:rPr lang="en-US" b="0" dirty="0" err="1" smtClean="0">
                <a:latin typeface="+mj-lt"/>
              </a:rPr>
              <a:t>PinDiodes</a:t>
            </a:r>
            <a:r>
              <a:rPr lang="en-US" b="0" dirty="0" smtClean="0">
                <a:latin typeface="+mj-lt"/>
              </a:rPr>
              <a:t> </a:t>
            </a:r>
            <a:r>
              <a:rPr lang="en-US" b="0" dirty="0" err="1" smtClean="0">
                <a:latin typeface="+mj-lt"/>
              </a:rPr>
              <a:t>Bergoz</a:t>
            </a:r>
            <a:r>
              <a:rPr lang="en-US" b="0" dirty="0" smtClean="0">
                <a:latin typeface="+mj-lt"/>
              </a:rPr>
              <a:t> Beam Loss Monitors (BLM) </a:t>
            </a:r>
          </a:p>
        </p:txBody>
      </p:sp>
      <p:pic>
        <p:nvPicPr>
          <p:cNvPr id="5" name="Picture 4" descr="PicBLD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8851" y="2343316"/>
            <a:ext cx="4134253" cy="2475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7794809" y="2380718"/>
            <a:ext cx="1155124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ca-ES" b="0" dirty="0" smtClean="0">
                <a:latin typeface="+mj-lt"/>
              </a:rPr>
              <a:t>Keees BLD</a:t>
            </a:r>
            <a:endParaRPr lang="en-US" b="0" dirty="0" smtClean="0">
              <a:latin typeface="+mj-lt"/>
            </a:endParaRPr>
          </a:p>
        </p:txBody>
      </p:sp>
      <p:pic>
        <p:nvPicPr>
          <p:cNvPr id="8193" name="Picture 1" descr="Z:\BLM\ESRF-type\Pics\2012_10_22_Location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13" y="3785412"/>
            <a:ext cx="4062549" cy="30469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Oval 6"/>
          <p:cNvSpPr/>
          <p:nvPr/>
        </p:nvSpPr>
        <p:spPr bwMode="auto">
          <a:xfrm>
            <a:off x="1188720" y="5308868"/>
            <a:ext cx="1018903" cy="1523456"/>
          </a:xfrm>
          <a:prstGeom prst="ellipse">
            <a:avLst/>
          </a:prstGeom>
          <a:noFill/>
          <a:ln w="7620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6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  <a:cs typeface="Arial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336868" y="5308868"/>
            <a:ext cx="475623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j-lt"/>
              </a:rPr>
              <a:t>BLD Location in the Ring: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Downstream </a:t>
            </a:r>
            <a:r>
              <a:rPr lang="en-US" b="0" dirty="0" err="1" smtClean="0">
                <a:latin typeface="+mj-lt"/>
              </a:rPr>
              <a:t>Hor</a:t>
            </a:r>
            <a:r>
              <a:rPr lang="en-US" b="0" dirty="0" smtClean="0">
                <a:latin typeface="+mj-lt"/>
              </a:rPr>
              <a:t> and </a:t>
            </a:r>
            <a:r>
              <a:rPr lang="en-US" b="0" dirty="0" err="1" smtClean="0">
                <a:latin typeface="+mj-lt"/>
              </a:rPr>
              <a:t>Ver</a:t>
            </a:r>
            <a:r>
              <a:rPr lang="en-US" b="0" dirty="0" smtClean="0">
                <a:latin typeface="+mj-lt"/>
              </a:rPr>
              <a:t> Scraper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0" dirty="0" smtClean="0">
                <a:latin typeface="+mj-lt"/>
              </a:rPr>
              <a:t>Both are slightly closed to increase losses at this location</a:t>
            </a:r>
          </a:p>
        </p:txBody>
      </p:sp>
      <p:cxnSp>
        <p:nvCxnSpPr>
          <p:cNvPr id="10" name="Straight Arrow Connector 9"/>
          <p:cNvCxnSpPr>
            <a:stCxn id="8" idx="1"/>
            <a:endCxn id="7" idx="6"/>
          </p:cNvCxnSpPr>
          <p:nvPr/>
        </p:nvCxnSpPr>
        <p:spPr bwMode="auto">
          <a:xfrm flipH="1">
            <a:off x="2207623" y="5909033"/>
            <a:ext cx="2129245" cy="161563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FFFF00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866227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Ubaldo Iriso</a:t>
            </a:r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547249" y="0"/>
            <a:ext cx="461716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000" dirty="0" smtClean="0">
                <a:solidFill>
                  <a:schemeClr val="accent2"/>
                </a:solidFill>
                <a:latin typeface="+mj-lt"/>
              </a:rPr>
              <a:t>Results: Polarization </a:t>
            </a:r>
            <a:endParaRPr lang="en-US" sz="4000" dirty="0" smtClean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 bwMode="auto">
          <a:xfrm>
            <a:off x="474663" y="2460625"/>
            <a:ext cx="2471737" cy="2592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en-US" dirty="0">
                <a:solidFill>
                  <a:srgbClr val="000000"/>
                </a:solidFill>
                <a:latin typeface="Garamond" pitchFamily="18" charset="0"/>
              </a:rPr>
              <a:t>First, polarization build up </a:t>
            </a:r>
            <a:r>
              <a:rPr lang="en-US" altLang="en-US" dirty="0" smtClean="0">
                <a:solidFill>
                  <a:srgbClr val="000000"/>
                </a:solidFill>
                <a:latin typeface="Garamond" pitchFamily="18" charset="0"/>
              </a:rPr>
              <a:t>is confirmed</a:t>
            </a:r>
            <a:r>
              <a:rPr lang="en-US" altLang="en-US" dirty="0">
                <a:solidFill>
                  <a:srgbClr val="000000"/>
                </a:solidFill>
                <a:latin typeface="Garamond" pitchFamily="18" charset="0"/>
              </a:rPr>
              <a:t>. </a:t>
            </a:r>
            <a:endParaRPr lang="en-US" altLang="en-US" dirty="0" smtClean="0">
              <a:solidFill>
                <a:srgbClr val="000000"/>
              </a:solidFill>
              <a:latin typeface="Garamond" pitchFamily="18" charset="0"/>
            </a:endParaRPr>
          </a:p>
          <a:p>
            <a:pPr algn="just" eaLnBrk="1" hangingPunct="1"/>
            <a:r>
              <a:rPr lang="en-US" altLang="en-US" dirty="0" smtClean="0">
                <a:solidFill>
                  <a:srgbClr val="000000"/>
                </a:solidFill>
                <a:latin typeface="Garamond" pitchFamily="18" charset="0"/>
              </a:rPr>
              <a:t>For this case, BPMs fans and gains shall be fixed.</a:t>
            </a:r>
            <a:endParaRPr lang="en-US" altLang="en-US" dirty="0">
              <a:solidFill>
                <a:srgbClr val="000000"/>
              </a:solidFill>
              <a:latin typeface="Garamond" pitchFamily="18" charset="0"/>
            </a:endParaRPr>
          </a:p>
        </p:txBody>
      </p:sp>
      <p:pic>
        <p:nvPicPr>
          <p:cNvPr id="5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575" y="1700213"/>
            <a:ext cx="5495925" cy="411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5464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en-US" smtClean="0"/>
              <a:t>Ubaldo Iriso</a:t>
            </a:r>
            <a:endParaRPr lang="en-US" altLang="en-US"/>
          </a:p>
        </p:txBody>
      </p:sp>
      <p:pic>
        <p:nvPicPr>
          <p:cNvPr id="3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58" r="7509"/>
          <a:stretch>
            <a:fillRect/>
          </a:stretch>
        </p:blipFill>
        <p:spPr bwMode="auto">
          <a:xfrm>
            <a:off x="3082925" y="1123407"/>
            <a:ext cx="5955662" cy="49487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itle 1"/>
          <p:cNvSpPr txBox="1">
            <a:spLocks/>
          </p:cNvSpPr>
          <p:nvPr/>
        </p:nvSpPr>
        <p:spPr bwMode="auto">
          <a:xfrm>
            <a:off x="250825" y="1944462"/>
            <a:ext cx="2736850" cy="33066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cs typeface="Arial" charset="0"/>
              </a:defRPr>
            </a:lvl9pPr>
          </a:lstStyle>
          <a:p>
            <a:pPr algn="just" eaLnBrk="1" hangingPunct="1"/>
            <a:r>
              <a:rPr lang="en-US" altLang="en-US" dirty="0" err="1">
                <a:solidFill>
                  <a:srgbClr val="000000"/>
                </a:solidFill>
                <a:latin typeface="Garamond" pitchFamily="18" charset="0"/>
              </a:rPr>
              <a:t>Scaning</a:t>
            </a:r>
            <a:r>
              <a:rPr lang="en-US" altLang="en-US" dirty="0">
                <a:solidFill>
                  <a:srgbClr val="000000"/>
                </a:solidFill>
                <a:latin typeface="Garamond" pitchFamily="18" charset="0"/>
              </a:rPr>
              <a:t> the excitation frequency with steps up to </a:t>
            </a:r>
            <a:r>
              <a:rPr lang="en-US" altLang="en-US" dirty="0">
                <a:solidFill>
                  <a:srgbClr val="FF0000"/>
                </a:solidFill>
                <a:latin typeface="Garamond" pitchFamily="18" charset="0"/>
              </a:rPr>
              <a:t>5Hz/s</a:t>
            </a:r>
            <a:r>
              <a:rPr lang="en-US" altLang="en-US" dirty="0">
                <a:solidFill>
                  <a:srgbClr val="000000"/>
                </a:solidFill>
                <a:latin typeface="Garamond" pitchFamily="18" charset="0"/>
              </a:rPr>
              <a:t>, no lifetime drop is observed. </a:t>
            </a:r>
            <a:endParaRPr lang="en-US" altLang="en-US" dirty="0" smtClean="0">
              <a:solidFill>
                <a:srgbClr val="000000"/>
              </a:solidFill>
              <a:latin typeface="Garamond" pitchFamily="18" charset="0"/>
            </a:endParaRPr>
          </a:p>
          <a:p>
            <a:pPr algn="just" eaLnBrk="1" hangingPunct="1"/>
            <a:endParaRPr lang="en-US" altLang="en-US" dirty="0" smtClean="0">
              <a:solidFill>
                <a:srgbClr val="000000"/>
              </a:solidFill>
              <a:latin typeface="Garamond" pitchFamily="18" charset="0"/>
            </a:endParaRPr>
          </a:p>
          <a:p>
            <a:pPr algn="just" eaLnBrk="1" hangingPunct="1"/>
            <a:r>
              <a:rPr lang="en-US" altLang="en-US" dirty="0" smtClean="0">
                <a:solidFill>
                  <a:srgbClr val="000000"/>
                </a:solidFill>
                <a:latin typeface="Garamond" pitchFamily="18" charset="0"/>
              </a:rPr>
              <a:t>Instead </a:t>
            </a:r>
            <a:r>
              <a:rPr lang="en-US" altLang="en-US" dirty="0">
                <a:solidFill>
                  <a:srgbClr val="000000"/>
                </a:solidFill>
                <a:latin typeface="Garamond" pitchFamily="18" charset="0"/>
              </a:rPr>
              <a:t>some </a:t>
            </a:r>
            <a:r>
              <a:rPr lang="en-US" altLang="en-US" dirty="0">
                <a:solidFill>
                  <a:srgbClr val="FF0000"/>
                </a:solidFill>
                <a:latin typeface="Garamond" pitchFamily="18" charset="0"/>
              </a:rPr>
              <a:t>strange peaks </a:t>
            </a:r>
            <a:r>
              <a:rPr lang="en-US" altLang="en-US" dirty="0" smtClean="0">
                <a:solidFill>
                  <a:srgbClr val="000000"/>
                </a:solidFill>
                <a:latin typeface="Garamond" pitchFamily="18" charset="0"/>
              </a:rPr>
              <a:t>appear in the lifetime. </a:t>
            </a:r>
          </a:p>
          <a:p>
            <a:pPr algn="just" eaLnBrk="1" hangingPunct="1"/>
            <a:endParaRPr lang="ca-ES" altLang="en-US" dirty="0" smtClean="0">
              <a:solidFill>
                <a:srgbClr val="000000"/>
              </a:solidFill>
              <a:latin typeface="Garamond" pitchFamily="18" charset="0"/>
            </a:endParaRPr>
          </a:p>
          <a:p>
            <a:pPr algn="just" eaLnBrk="1" hangingPunct="1"/>
            <a:r>
              <a:rPr lang="ca-ES" altLang="en-US" dirty="0" smtClean="0">
                <a:solidFill>
                  <a:srgbClr val="000000"/>
                </a:solidFill>
                <a:latin typeface="Garamond" pitchFamily="18" charset="0"/>
              </a:rPr>
              <a:t>Suspected </a:t>
            </a:r>
            <a:r>
              <a:rPr lang="ca-ES" altLang="en-US" dirty="0" smtClean="0">
                <a:solidFill>
                  <a:srgbClr val="FF3300"/>
                </a:solidFill>
                <a:latin typeface="Garamond" pitchFamily="18" charset="0"/>
              </a:rPr>
              <a:t>Qy-Qx</a:t>
            </a:r>
            <a:r>
              <a:rPr lang="ca-ES" altLang="en-US" dirty="0" smtClean="0">
                <a:solidFill>
                  <a:srgbClr val="000000"/>
                </a:solidFill>
                <a:latin typeface="Garamond" pitchFamily="18" charset="0"/>
              </a:rPr>
              <a:t>, but moving the tunes the peaks do not move consistenty. </a:t>
            </a:r>
            <a:endParaRPr lang="en-US" altLang="en-US" dirty="0">
              <a:solidFill>
                <a:srgbClr val="000000"/>
              </a:solidFill>
              <a:latin typeface="Garamond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116170" y="0"/>
            <a:ext cx="652505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000" dirty="0" smtClean="0">
                <a:solidFill>
                  <a:schemeClr val="accent2"/>
                </a:solidFill>
                <a:latin typeface="+mj-lt"/>
              </a:rPr>
              <a:t>First Results: frequency scans </a:t>
            </a:r>
            <a:endParaRPr lang="en-US" sz="4000" dirty="0" smtClean="0">
              <a:solidFill>
                <a:schemeClr val="accent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2631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828801" y="0"/>
            <a:ext cx="5815375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000" dirty="0" smtClean="0">
                <a:solidFill>
                  <a:schemeClr val="accent2"/>
                </a:solidFill>
                <a:latin typeface="+mj-lt"/>
              </a:rPr>
              <a:t>Peaks study – changin WP </a:t>
            </a:r>
            <a:endParaRPr lang="en-US" sz="4000" dirty="0" smtClean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144" t="3065" r="5849" b="2817"/>
          <a:stretch>
            <a:fillRect/>
          </a:stretch>
        </p:blipFill>
        <p:spPr bwMode="auto">
          <a:xfrm>
            <a:off x="1012474" y="2037805"/>
            <a:ext cx="6697268" cy="47287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5457" y="871673"/>
            <a:ext cx="3310212" cy="10432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51508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12573" y="0"/>
            <a:ext cx="411702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000" dirty="0">
                <a:solidFill>
                  <a:schemeClr val="accent2"/>
                </a:solidFill>
                <a:latin typeface="+mj-lt"/>
              </a:rPr>
              <a:t>F</a:t>
            </a:r>
            <a:r>
              <a:rPr lang="ca-ES" sz="4000" dirty="0" smtClean="0">
                <a:solidFill>
                  <a:schemeClr val="accent2"/>
                </a:solidFill>
                <a:latin typeface="+mj-lt"/>
              </a:rPr>
              <a:t>ull scan: [0 – 0.5] </a:t>
            </a:r>
            <a:endParaRPr lang="en-US" sz="4000" dirty="0" smtClean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349826" y="5919262"/>
            <a:ext cx="601762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a-ES" b="0" dirty="0" smtClean="0">
                <a:latin typeface="+mj-lt"/>
              </a:rPr>
              <a:t>The result is that we are full of peaks!! </a:t>
            </a:r>
          </a:p>
          <a:p>
            <a:pPr algn="ctr"/>
            <a:r>
              <a:rPr lang="ca-ES" b="0" dirty="0" smtClean="0">
                <a:latin typeface="+mj-lt"/>
              </a:rPr>
              <a:t>Even if we change the WP, we still get peaks here and there</a:t>
            </a:r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203" t="10462" r="33495" b="39585"/>
          <a:stretch/>
        </p:blipFill>
        <p:spPr bwMode="auto">
          <a:xfrm>
            <a:off x="2107468" y="1489282"/>
            <a:ext cx="4894219" cy="4007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2107469" y="925678"/>
            <a:ext cx="496398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err="1" smtClean="0">
                <a:latin typeface="+mj-lt"/>
              </a:rPr>
              <a:t>Ver</a:t>
            </a:r>
            <a:r>
              <a:rPr lang="en-US" b="0" dirty="0" smtClean="0">
                <a:latin typeface="+mj-lt"/>
              </a:rPr>
              <a:t> beam size evolution (blue) during the </a:t>
            </a:r>
            <a:r>
              <a:rPr lang="en-US" b="0" dirty="0" err="1" smtClean="0">
                <a:latin typeface="+mj-lt"/>
              </a:rPr>
              <a:t>freq</a:t>
            </a:r>
            <a:r>
              <a:rPr lang="en-US" b="0" dirty="0" smtClean="0">
                <a:latin typeface="+mj-lt"/>
              </a:rPr>
              <a:t> scan</a:t>
            </a:r>
          </a:p>
        </p:txBody>
      </p:sp>
    </p:spTree>
    <p:extLst>
      <p:ext uri="{BB962C8B-B14F-4D97-AF65-F5344CB8AC3E}">
        <p14:creationId xmlns:p14="http://schemas.microsoft.com/office/powerpoint/2010/main" val="128008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0"/>
          </p:nvPr>
        </p:nvSpPr>
        <p:spPr>
          <a:xfrm>
            <a:off x="-65315" y="6583363"/>
            <a:ext cx="1524000" cy="244475"/>
          </a:xfrm>
        </p:spPr>
        <p:txBody>
          <a:bodyPr/>
          <a:lstStyle/>
          <a:p>
            <a:pPr>
              <a:defRPr/>
            </a:pPr>
            <a:r>
              <a:rPr lang="en-US" altLang="en-US" smtClean="0"/>
              <a:t>Ubaldo Iriso</a:t>
            </a:r>
            <a:endParaRPr lang="en-US" altLang="en-US"/>
          </a:p>
        </p:txBody>
      </p:sp>
      <p:sp>
        <p:nvSpPr>
          <p:cNvPr id="3" name="TextBox 2"/>
          <p:cNvSpPr txBox="1"/>
          <p:nvPr/>
        </p:nvSpPr>
        <p:spPr>
          <a:xfrm>
            <a:off x="2795460" y="0"/>
            <a:ext cx="340875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a-ES" sz="4000" dirty="0" smtClean="0">
                <a:solidFill>
                  <a:schemeClr val="accent2"/>
                </a:solidFill>
                <a:latin typeface="+mj-lt"/>
              </a:rPr>
              <a:t>Zoom on peaks</a:t>
            </a:r>
            <a:endParaRPr lang="en-US" sz="4000" dirty="0" smtClean="0">
              <a:solidFill>
                <a:schemeClr val="accent2"/>
              </a:solidFill>
              <a:latin typeface="+mj-lt"/>
            </a:endParaRPr>
          </a:p>
        </p:txBody>
      </p:sp>
      <p:pic>
        <p:nvPicPr>
          <p:cNvPr id="21" name="Picture 5" descr="\\storage\Accelerators\ControlRoom\data\MML\WorkDirectory\zeus\SpinPolarization\20140226_Sigmas_Peak0233p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8773" y="3352800"/>
            <a:ext cx="4585112" cy="3438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6" descr="\\storage\Accelerators\ControlRoom\data\MML\WorkDirectory\zeus\SpinPolarization\20140226_Sigmas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85" y="554366"/>
            <a:ext cx="4267199" cy="32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7" descr="\\storage\Accelerators\ControlRoom\data\MML\WorkDirectory\zeus\SpinPolarization\20140226_Sigmas_Peak0210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5" y="3724451"/>
            <a:ext cx="4154188" cy="31156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extBox 23"/>
          <p:cNvSpPr txBox="1"/>
          <p:nvPr/>
        </p:nvSpPr>
        <p:spPr>
          <a:xfrm>
            <a:off x="4508862" y="969820"/>
            <a:ext cx="4391138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Example: Feb 2014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 dirty="0" smtClean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err="1" smtClean="0">
                <a:solidFill>
                  <a:prstClr val="black"/>
                </a:solidFill>
                <a:latin typeface="Calibri"/>
              </a:rPr>
              <a:t>Qscan</a:t>
            </a:r>
            <a:r>
              <a:rPr lang="en-US" b="0" dirty="0" smtClean="0">
                <a:solidFill>
                  <a:prstClr val="black"/>
                </a:solidFill>
                <a:latin typeface="Calibri"/>
              </a:rPr>
              <a:t>=[0.168 – 0.28]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err="1" smtClean="0">
                <a:solidFill>
                  <a:prstClr val="black"/>
                </a:solidFill>
                <a:latin typeface="Calibri"/>
              </a:rPr>
              <a:t>Qspeed</a:t>
            </a:r>
            <a:r>
              <a:rPr lang="en-US" b="0" dirty="0" smtClean="0">
                <a:solidFill>
                  <a:prstClr val="black"/>
                </a:solidFill>
                <a:latin typeface="Calibri"/>
              </a:rPr>
              <a:t>: 1.24e-5/sec </a:t>
            </a:r>
            <a:r>
              <a:rPr lang="en-US" sz="1200" b="0" dirty="0" smtClean="0">
                <a:solidFill>
                  <a:prstClr val="black"/>
                </a:solidFill>
                <a:latin typeface="Calibri"/>
              </a:rPr>
              <a:t>(rate at which exc. Tune is changed)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 dirty="0">
              <a:solidFill>
                <a:prstClr val="black"/>
              </a:solidFill>
              <a:latin typeface="Calibri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r>
              <a:rPr lang="en-US" b="0" dirty="0" smtClean="0">
                <a:solidFill>
                  <a:prstClr val="black"/>
                </a:solidFill>
                <a:latin typeface="Calibri"/>
              </a:rPr>
              <a:t>WP=(0.1486, 0.3726) ; Qs=0.0056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</a:pPr>
            <a:endParaRPr lang="en-US" b="0" dirty="0" smtClean="0">
              <a:solidFill>
                <a:prstClr val="black"/>
              </a:solidFill>
              <a:latin typeface="Calibri"/>
            </a:endParaRP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6553691" y="4953000"/>
            <a:ext cx="543794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 w="lg" len="sm"/>
            <a:tailEnd type="arrow" w="lg" len="sm"/>
          </a:ln>
          <a:effectLst/>
        </p:spPr>
      </p:cxnSp>
      <p:cxnSp>
        <p:nvCxnSpPr>
          <p:cNvPr id="26" name="Straight Arrow Connector 25"/>
          <p:cNvCxnSpPr/>
          <p:nvPr/>
        </p:nvCxnSpPr>
        <p:spPr>
          <a:xfrm>
            <a:off x="1964375" y="5181600"/>
            <a:ext cx="561110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 w="lg" len="sm"/>
            <a:tailEnd type="arrow" w="lg" len="sm"/>
          </a:ln>
          <a:effectLst/>
        </p:spPr>
      </p:cxnSp>
      <p:cxnSp>
        <p:nvCxnSpPr>
          <p:cNvPr id="27" name="Straight Arrow Connector 26"/>
          <p:cNvCxnSpPr/>
          <p:nvPr/>
        </p:nvCxnSpPr>
        <p:spPr>
          <a:xfrm>
            <a:off x="3273630" y="5874994"/>
            <a:ext cx="219456" cy="0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headEnd type="arrow" w="lg" len="sm"/>
            <a:tailEnd type="arrow" w="lg" len="sm"/>
          </a:ln>
          <a:effectLst/>
        </p:spPr>
      </p:cxnSp>
      <p:sp>
        <p:nvSpPr>
          <p:cNvPr id="28" name="TextBox 27"/>
          <p:cNvSpPr txBox="1"/>
          <p:nvPr/>
        </p:nvSpPr>
        <p:spPr>
          <a:xfrm>
            <a:off x="3081730" y="4191000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0.2151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883106" y="4064169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0.2103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450299" y="3852446"/>
            <a:ext cx="76014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0.2329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6523402" y="4538246"/>
            <a:ext cx="558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1e-3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917266" y="4807527"/>
            <a:ext cx="7168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2.2e-3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11285" y="5493994"/>
            <a:ext cx="55816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6e-4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4" name="Rectangle 33"/>
          <p:cNvSpPr/>
          <p:nvPr/>
        </p:nvSpPr>
        <p:spPr>
          <a:xfrm>
            <a:off x="1533504" y="990600"/>
            <a:ext cx="458581" cy="2315661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35" name="Straight Connector 34"/>
          <p:cNvCxnSpPr>
            <a:stCxn id="34" idx="2"/>
          </p:cNvCxnSpPr>
          <p:nvPr/>
        </p:nvCxnSpPr>
        <p:spPr>
          <a:xfrm flipH="1">
            <a:off x="1533505" y="3306261"/>
            <a:ext cx="229290" cy="1248863"/>
          </a:xfrm>
          <a:prstGeom prst="line">
            <a:avLst/>
          </a:prstGeom>
          <a:noFill/>
          <a:ln w="38100" cap="flat" cmpd="sng" algn="ctr">
            <a:solidFill>
              <a:srgbClr val="00B050"/>
            </a:solidFill>
            <a:prstDash val="solid"/>
            <a:tailEnd type="arrow"/>
          </a:ln>
          <a:effectLst/>
        </p:spPr>
      </p:cxnSp>
      <p:sp>
        <p:nvSpPr>
          <p:cNvPr id="36" name="Rectangle 35"/>
          <p:cNvSpPr/>
          <p:nvPr/>
        </p:nvSpPr>
        <p:spPr>
          <a:xfrm>
            <a:off x="2297044" y="969820"/>
            <a:ext cx="352727" cy="2302877"/>
          </a:xfrm>
          <a:prstGeom prst="rect">
            <a:avLst/>
          </a:prstGeom>
          <a:noFill/>
          <a:ln w="38100" cap="flat" cmpd="sng" algn="ctr">
            <a:solidFill>
              <a:srgbClr val="00B05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37" name="Straight Connector 36"/>
          <p:cNvCxnSpPr>
            <a:stCxn id="36" idx="2"/>
          </p:cNvCxnSpPr>
          <p:nvPr/>
        </p:nvCxnSpPr>
        <p:spPr>
          <a:xfrm>
            <a:off x="2473408" y="3272697"/>
            <a:ext cx="3125931" cy="821323"/>
          </a:xfrm>
          <a:prstGeom prst="line">
            <a:avLst/>
          </a:prstGeom>
          <a:noFill/>
          <a:ln w="38100" cap="flat" cmpd="sng" algn="ctr">
            <a:solidFill>
              <a:srgbClr val="00B050"/>
            </a:solidFill>
            <a:prstDash val="solid"/>
            <a:tailEnd type="arrow"/>
          </a:ln>
          <a:effectLst/>
        </p:spPr>
      </p:cxnSp>
      <p:sp>
        <p:nvSpPr>
          <p:cNvPr id="39" name="TextBox 38"/>
          <p:cNvSpPr txBox="1"/>
          <p:nvPr/>
        </p:nvSpPr>
        <p:spPr>
          <a:xfrm>
            <a:off x="1163719" y="1566070"/>
            <a:ext cx="6934758" cy="341632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US" sz="2400" b="0" dirty="0" smtClean="0">
              <a:latin typeface="+mj-lt"/>
            </a:endParaRPr>
          </a:p>
          <a:p>
            <a:pPr algn="ctr"/>
            <a:endParaRPr lang="en-US" sz="2400" b="0" dirty="0">
              <a:latin typeface="+mj-lt"/>
            </a:endParaRPr>
          </a:p>
          <a:p>
            <a:pPr algn="ctr"/>
            <a:r>
              <a:rPr lang="en-US" sz="2400" b="0" dirty="0" smtClean="0">
                <a:latin typeface="+mj-lt"/>
              </a:rPr>
              <a:t>So, we are a bit lost about the reason for these peaks.</a:t>
            </a:r>
          </a:p>
          <a:p>
            <a:pPr algn="ctr"/>
            <a:r>
              <a:rPr lang="en-US" sz="2400" b="0" dirty="0" smtClean="0">
                <a:latin typeface="+mj-lt"/>
              </a:rPr>
              <a:t>Suggestions are welcome </a:t>
            </a:r>
          </a:p>
          <a:p>
            <a:pPr algn="ctr"/>
            <a:endParaRPr lang="en-US" sz="2400" b="0" dirty="0" smtClean="0">
              <a:latin typeface="+mj-lt"/>
            </a:endParaRPr>
          </a:p>
          <a:p>
            <a:pPr algn="ctr"/>
            <a:r>
              <a:rPr lang="en-US" sz="2400" b="0" dirty="0" smtClean="0">
                <a:latin typeface="+mj-lt"/>
              </a:rPr>
              <a:t>Nevertheless, let’s try to see if we can see some lifetime drop between this forest of peaks</a:t>
            </a:r>
          </a:p>
          <a:p>
            <a:pPr algn="ctr"/>
            <a:endParaRPr lang="en-US" sz="2400" b="0" dirty="0">
              <a:latin typeface="+mj-lt"/>
            </a:endParaRPr>
          </a:p>
          <a:p>
            <a:pPr algn="ctr"/>
            <a:endParaRPr lang="en-US" sz="2400" b="0" dirty="0" smtClean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767870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6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omic Sans MS" pitchFamily="66" charset="0"/>
            <a:cs typeface="Arial" charset="0"/>
          </a:defRPr>
        </a:defPPr>
      </a:lstStyle>
    </a:lnDef>
    <a:txDef>
      <a:spPr>
        <a:noFill/>
      </a:spPr>
      <a:bodyPr wrap="none" rtlCol="0">
        <a:spAutoFit/>
      </a:bodyPr>
      <a:lstStyle>
        <a:defPPr>
          <a:defRPr b="0" dirty="0" smtClean="0">
            <a:latin typeface="+mj-lt"/>
          </a:defRPr>
        </a:defPPr>
      </a:lstStyle>
    </a:tx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20234</TotalTime>
  <Words>633</Words>
  <Application>Microsoft Office PowerPoint</Application>
  <PresentationFormat>On-screen Show (4:3)</PresentationFormat>
  <Paragraphs>110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Default Design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ubaldo</dc:creator>
  <cp:lastModifiedBy>Ubaldo Iriso Ariz</cp:lastModifiedBy>
  <cp:revision>593</cp:revision>
  <dcterms:created xsi:type="dcterms:W3CDTF">2007-05-17T13:06:24Z</dcterms:created>
  <dcterms:modified xsi:type="dcterms:W3CDTF">2014-05-12T12:22:10Z</dcterms:modified>
</cp:coreProperties>
</file>