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7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58" r:id="rId5"/>
    <p:sldId id="259" r:id="rId6"/>
    <p:sldId id="260" r:id="rId7"/>
    <p:sldId id="270" r:id="rId8"/>
    <p:sldId id="261" r:id="rId9"/>
    <p:sldId id="262" r:id="rId10"/>
    <p:sldId id="264" r:id="rId11"/>
    <p:sldId id="268" r:id="rId12"/>
    <p:sldId id="263" r:id="rId13"/>
    <p:sldId id="265" r:id="rId14"/>
    <p:sldId id="266" r:id="rId15"/>
    <p:sldId id="271" r:id="rId16"/>
    <p:sldId id="272" r:id="rId17"/>
    <p:sldId id="267" r:id="rId18"/>
  </p:sldIdLst>
  <p:sldSz cx="12961938" cy="9721850"/>
  <p:notesSz cx="6797675" cy="9926638"/>
  <p:embeddedFontLst>
    <p:embeddedFont>
      <p:font typeface="AU Passata" charset="0"/>
      <p:regular r:id="rId21"/>
      <p:bold r:id="rId22"/>
    </p:embeddedFont>
    <p:embeddedFont>
      <p:font typeface="Verdana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4800" kern="1200">
        <a:solidFill>
          <a:schemeClr val="bg2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45">
          <p15:clr>
            <a:srgbClr val="A4A3A4"/>
          </p15:clr>
        </p15:guide>
        <p15:guide id="2" pos="54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clrMru>
    <a:srgbClr val="0033CC"/>
    <a:srgbClr val="CC0000"/>
    <a:srgbClr val="FFFF00"/>
    <a:srgbClr val="5A99BB"/>
    <a:srgbClr val="70AFFC"/>
    <a:srgbClr val="000000"/>
    <a:srgbClr val="99CCFF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6" autoAdjust="0"/>
    <p:restoredTop sz="97669" autoAdjust="0"/>
  </p:normalViewPr>
  <p:slideViewPr>
    <p:cSldViewPr snapToObjects="1">
      <p:cViewPr varScale="1">
        <p:scale>
          <a:sx n="61" d="100"/>
          <a:sy n="61" d="100"/>
        </p:scale>
        <p:origin x="-1332" y="-78"/>
      </p:cViewPr>
      <p:guideLst>
        <p:guide orient="horz" pos="3245"/>
        <p:guide pos="5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2142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242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242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fld id="{5B2F6C67-DEC1-41EF-9AD3-EBDD8D4D7B2B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  <p:extLst>
      <p:ext uri="{BB962C8B-B14F-4D97-AF65-F5344CB8AC3E}">
        <p14:creationId xmlns="" xmlns:p14="http://schemas.microsoft.com/office/powerpoint/2010/main" val="2719040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122"/>
            <a:ext cx="5438775" cy="446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242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242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U Passata" pitchFamily="34" charset="0"/>
              </a:defRPr>
            </a:lvl1pPr>
          </a:lstStyle>
          <a:p>
            <a:pPr>
              <a:defRPr/>
            </a:pPr>
            <a:fld id="{9133DDB6-3B1E-4D16-90ED-4628F4ED09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8382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U Passat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U Passat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U Passat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U Passat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U Passat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4530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41541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41672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29335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9595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1386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9356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30730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err="1" smtClean="0"/>
              <a:t>Microtron</a:t>
            </a:r>
            <a:r>
              <a:rPr lang="da-DK" dirty="0" smtClean="0"/>
              <a:t>, Booster, </a:t>
            </a:r>
            <a:r>
              <a:rPr lang="da-DK" dirty="0" err="1" smtClean="0"/>
              <a:t>Inj</a:t>
            </a:r>
            <a:r>
              <a:rPr lang="da-DK" dirty="0" smtClean="0"/>
              <a:t>. </a:t>
            </a:r>
            <a:r>
              <a:rPr lang="da-DK" dirty="0" err="1" smtClean="0"/>
              <a:t>Bl</a:t>
            </a:r>
            <a:r>
              <a:rPr lang="da-DK" dirty="0" smtClean="0"/>
              <a:t>., A2 ring, 5 beamlines </a:t>
            </a:r>
            <a:r>
              <a:rPr lang="da-DK" dirty="0" err="1" smtClean="0"/>
              <a:t>now</a:t>
            </a:r>
            <a:r>
              <a:rPr lang="da-DK" dirty="0" smtClean="0"/>
              <a:t>.</a:t>
            </a:r>
            <a:r>
              <a:rPr lang="da-DK" baseline="0" dirty="0" smtClean="0"/>
              <a:t> 2 under </a:t>
            </a:r>
            <a:r>
              <a:rPr lang="da-DK" baseline="0" dirty="0" err="1" smtClean="0"/>
              <a:t>construction</a:t>
            </a:r>
            <a:r>
              <a:rPr lang="da-DK" baseline="0" dirty="0" smtClean="0"/>
              <a:t>.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675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8956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7242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2104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07830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8386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76968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3DDB6-3B1E-4D16-90ED-4628F4ED093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793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mkFldSubEntity"/>
          <p:cNvSpPr txBox="1">
            <a:spLocks noChangeArrowheads="1"/>
          </p:cNvSpPr>
          <p:nvPr/>
        </p:nvSpPr>
        <p:spPr bwMode="auto">
          <a:xfrm>
            <a:off x="1589088" y="1025525"/>
            <a:ext cx="2894012" cy="703263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solidFill>
                <a:schemeClr val="bg1"/>
              </a:solidFill>
              <a:latin typeface="AU Passata" pitchFamily="34" charset="0"/>
            </a:endParaRPr>
          </a:p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solidFill>
                <a:schemeClr val="bg1"/>
              </a:solidFill>
              <a:latin typeface="AU Passata" pitchFamily="34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8000" y="2803525"/>
            <a:ext cx="11938000" cy="1346200"/>
          </a:xfrm>
        </p:spPr>
        <p:txBody>
          <a:bodyPr/>
          <a:lstStyle>
            <a:lvl1pPr>
              <a:lnSpc>
                <a:spcPts val="5100"/>
              </a:lnSpc>
              <a:defRPr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8000" y="4672013"/>
            <a:ext cx="11938000" cy="474662"/>
          </a:xfrm>
        </p:spPr>
        <p:txBody>
          <a:bodyPr/>
          <a:lstStyle>
            <a:lvl1pPr marL="0" indent="0">
              <a:lnSpc>
                <a:spcPct val="97000"/>
              </a:lnSpc>
              <a:buFontTx/>
              <a:buNone/>
              <a:defRPr sz="17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9461500" y="612775"/>
            <a:ext cx="2984500" cy="7993063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506413" y="612775"/>
            <a:ext cx="8802687" cy="7993063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clipartbillede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multimedieklip 2"/>
          <p:cNvSpPr>
            <a:spLocks noGrp="1"/>
          </p:cNvSpPr>
          <p:nvPr>
            <p:ph type="clipArt" sz="half" idx="1"/>
          </p:nvPr>
        </p:nvSpPr>
        <p:spPr>
          <a:xfrm>
            <a:off x="508000" y="2268538"/>
            <a:ext cx="5892800" cy="6337300"/>
          </a:xfrm>
        </p:spPr>
        <p:txBody>
          <a:bodyPr/>
          <a:lstStyle/>
          <a:p>
            <a:pPr lvl="0"/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553200" y="2268538"/>
            <a:ext cx="5892800" cy="6337300"/>
          </a:xfrm>
        </p:spPr>
        <p:txBody>
          <a:bodyPr/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dholdsobjekt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508000" y="2268538"/>
            <a:ext cx="5892800" cy="6337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553200" y="2268538"/>
            <a:ext cx="5892800" cy="6337300"/>
          </a:xfrm>
        </p:spPr>
        <p:txBody>
          <a:bodyPr/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el og tekst over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508000" y="2268538"/>
            <a:ext cx="11938000" cy="3092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08000" y="5513388"/>
            <a:ext cx="11938000" cy="3092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508000" y="2268538"/>
            <a:ext cx="11938000" cy="6337300"/>
          </a:xfrm>
        </p:spPr>
        <p:txBody>
          <a:bodyPr/>
          <a:lstStyle/>
          <a:p>
            <a:pPr lvl="0"/>
            <a:endParaRPr lang="da-DK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og indholdsobjekt over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en-US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508000" y="2268538"/>
            <a:ext cx="11938000" cy="3092450"/>
          </a:xfrm>
        </p:spPr>
        <p:txBody>
          <a:bodyPr/>
          <a:lstStyle/>
          <a:p>
            <a:pPr lvl="0"/>
            <a:r>
              <a:rPr lang="en-US"/>
              <a:t>Klik for at redigere typografi i masteren</a:t>
            </a:r>
          </a:p>
          <a:p>
            <a:pPr lvl="1"/>
            <a:r>
              <a:rPr lang="en-US"/>
              <a:t>Andet niveau</a:t>
            </a:r>
          </a:p>
          <a:p>
            <a:pPr lvl="2"/>
            <a:r>
              <a:rPr lang="en-US"/>
              <a:t>Tredje niveau</a:t>
            </a:r>
          </a:p>
          <a:p>
            <a:pPr lvl="3"/>
            <a:r>
              <a:rPr lang="en-US"/>
              <a:t>Fjerde niveau</a:t>
            </a:r>
          </a:p>
          <a:p>
            <a:pPr lvl="4"/>
            <a:r>
              <a:rPr lang="en-US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508000" y="5513388"/>
            <a:ext cx="11938000" cy="3092450"/>
          </a:xfrm>
        </p:spPr>
        <p:txBody>
          <a:bodyPr/>
          <a:lstStyle/>
          <a:p>
            <a:pPr lvl="0"/>
            <a:r>
              <a:rPr lang="en-US" dirty="0" err="1"/>
              <a:t>Klik</a:t>
            </a:r>
            <a:r>
              <a:rPr lang="en-US" dirty="0"/>
              <a:t> for at </a:t>
            </a:r>
            <a:r>
              <a:rPr lang="en-US" dirty="0" err="1"/>
              <a:t>redigere</a:t>
            </a:r>
            <a:r>
              <a:rPr lang="en-US" dirty="0"/>
              <a:t> </a:t>
            </a:r>
            <a:r>
              <a:rPr lang="en-US" dirty="0" err="1"/>
              <a:t>typografi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masteren</a:t>
            </a:r>
            <a:endParaRPr lang="en-US" dirty="0"/>
          </a:p>
          <a:p>
            <a:pPr lvl="1"/>
            <a:r>
              <a:rPr lang="en-US" dirty="0" err="1"/>
              <a:t>Andet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Tredje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Fjerde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Femte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da-DK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6413" y="612775"/>
            <a:ext cx="11939587" cy="1344613"/>
          </a:xfrm>
        </p:spPr>
        <p:txBody>
          <a:bodyPr/>
          <a:lstStyle/>
          <a:p>
            <a:r>
              <a:rPr lang="en-US" dirty="0" err="1"/>
              <a:t>Klik</a:t>
            </a:r>
            <a:r>
              <a:rPr lang="en-US" dirty="0"/>
              <a:t> for at </a:t>
            </a:r>
            <a:r>
              <a:rPr lang="en-US" dirty="0" err="1"/>
              <a:t>redigere</a:t>
            </a:r>
            <a:r>
              <a:rPr lang="en-US" dirty="0"/>
              <a:t> </a:t>
            </a:r>
            <a:r>
              <a:rPr lang="en-US" dirty="0" err="1"/>
              <a:t>titeltypografi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508000" y="2268538"/>
            <a:ext cx="5892800" cy="6337300"/>
          </a:xfrm>
        </p:spPr>
        <p:txBody>
          <a:bodyPr/>
          <a:lstStyle/>
          <a:p>
            <a:pPr lvl="0"/>
            <a:r>
              <a:rPr lang="en-US"/>
              <a:t>Klik for at redigere typografi i masteren</a:t>
            </a:r>
          </a:p>
          <a:p>
            <a:pPr lvl="1"/>
            <a:r>
              <a:rPr lang="en-US"/>
              <a:t>Andet niveau</a:t>
            </a:r>
          </a:p>
          <a:p>
            <a:pPr lvl="2"/>
            <a:r>
              <a:rPr lang="en-US"/>
              <a:t>Tredje niveau</a:t>
            </a:r>
          </a:p>
          <a:p>
            <a:pPr lvl="3"/>
            <a:r>
              <a:rPr lang="en-US"/>
              <a:t>Fjerde niveau</a:t>
            </a:r>
          </a:p>
          <a:p>
            <a:pPr lvl="4"/>
            <a:r>
              <a:rPr lang="en-US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553200" y="2268538"/>
            <a:ext cx="5892800" cy="6337300"/>
          </a:xfrm>
        </p:spPr>
        <p:txBody>
          <a:bodyPr/>
          <a:lstStyle/>
          <a:p>
            <a:pPr lvl="0"/>
            <a:r>
              <a:rPr lang="en-US"/>
              <a:t>Klik for at redigere typografi i masteren</a:t>
            </a:r>
          </a:p>
          <a:p>
            <a:pPr lvl="1"/>
            <a:r>
              <a:rPr lang="en-US"/>
              <a:t>Andet niveau</a:t>
            </a:r>
          </a:p>
          <a:p>
            <a:pPr lvl="2"/>
            <a:r>
              <a:rPr lang="en-US"/>
              <a:t>Tredje niveau</a:t>
            </a:r>
          </a:p>
          <a:p>
            <a:pPr lvl="3"/>
            <a:r>
              <a:rPr lang="en-US"/>
              <a:t>Fjerde niveau</a:t>
            </a:r>
          </a:p>
          <a:p>
            <a:pPr lvl="4"/>
            <a:r>
              <a:rPr lang="en-US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U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585" y="8749357"/>
            <a:ext cx="1259940" cy="83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3938" y="6246813"/>
            <a:ext cx="11017250" cy="19319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023938" y="4121150"/>
            <a:ext cx="11017250" cy="212566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508000" y="2268538"/>
            <a:ext cx="5892800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553200" y="2268538"/>
            <a:ext cx="5892800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7700" y="388938"/>
            <a:ext cx="11666538" cy="1620837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47700" y="2176463"/>
            <a:ext cx="5727700" cy="906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47700" y="3082925"/>
            <a:ext cx="5727700" cy="5600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584950" y="2176463"/>
            <a:ext cx="5729288" cy="906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584950" y="3082925"/>
            <a:ext cx="5729288" cy="5600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7700" y="387350"/>
            <a:ext cx="4264025" cy="164782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067300" y="387350"/>
            <a:ext cx="7246938" cy="82962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47700" y="2035175"/>
            <a:ext cx="4264025" cy="6648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0000" y="6805613"/>
            <a:ext cx="7777163" cy="8032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540000" y="868363"/>
            <a:ext cx="7777163" cy="58340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2540000" y="7608888"/>
            <a:ext cx="7777163" cy="1141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bmkFldAuthorTitle"/>
          <p:cNvSpPr txBox="1">
            <a:spLocks noChangeArrowheads="1"/>
          </p:cNvSpPr>
          <p:nvPr/>
        </p:nvSpPr>
        <p:spPr bwMode="auto">
          <a:xfrm>
            <a:off x="6757988" y="1149350"/>
            <a:ext cx="3697287" cy="204788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endParaRPr lang="da-DK" sz="1300" dirty="0">
              <a:latin typeface="AU Passata" pitchFamily="34" charset="0"/>
            </a:endParaRPr>
          </a:p>
        </p:txBody>
      </p:sp>
      <p:sp>
        <p:nvSpPr>
          <p:cNvPr id="1065" name="bmkFld2SubEntity"/>
          <p:cNvSpPr txBox="1">
            <a:spLocks noChangeArrowheads="1"/>
          </p:cNvSpPr>
          <p:nvPr/>
        </p:nvSpPr>
        <p:spPr bwMode="auto">
          <a:xfrm>
            <a:off x="1589088" y="1025525"/>
            <a:ext cx="2894012" cy="703263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latin typeface="AU Passata" pitchFamily="34" charset="0"/>
            </a:endParaRPr>
          </a:p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latin typeface="AU Passata" pitchFamily="34" charset="0"/>
            </a:endParaRPr>
          </a:p>
        </p:txBody>
      </p:sp>
      <p:sp>
        <p:nvSpPr>
          <p:cNvPr id="1070" name="bmkFldPresentationTitle"/>
          <p:cNvSpPr txBox="1">
            <a:spLocks noChangeArrowheads="1"/>
          </p:cNvSpPr>
          <p:nvPr userDrawn="1"/>
        </p:nvSpPr>
        <p:spPr bwMode="auto">
          <a:xfrm>
            <a:off x="6740525" y="9091613"/>
            <a:ext cx="3700463" cy="204787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r>
              <a:rPr lang="en-US" sz="1300" dirty="0" smtClean="0">
                <a:latin typeface="AU Passata" pitchFamily="34" charset="0"/>
              </a:rPr>
              <a:t>Niels Hertel</a:t>
            </a:r>
            <a:endParaRPr lang="en-US" sz="1300" dirty="0">
              <a:latin typeface="AU Passata" pitchFamily="34" charset="0"/>
            </a:endParaRPr>
          </a:p>
        </p:txBody>
      </p:sp>
      <p:sp>
        <p:nvSpPr>
          <p:cNvPr id="1071" name="bmkFld2Date"/>
          <p:cNvSpPr txBox="1">
            <a:spLocks noChangeArrowheads="1"/>
          </p:cNvSpPr>
          <p:nvPr userDrawn="1"/>
        </p:nvSpPr>
        <p:spPr bwMode="auto">
          <a:xfrm>
            <a:off x="10737850" y="9091613"/>
            <a:ext cx="1735138" cy="204787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r>
              <a:rPr lang="en-US" sz="1300" dirty="0" smtClean="0">
                <a:latin typeface="AU Passata" pitchFamily="34" charset="0"/>
              </a:rPr>
              <a:t>25.11.2014</a:t>
            </a:r>
            <a:endParaRPr lang="en-US" sz="1300" dirty="0">
              <a:latin typeface="AU Passata" pitchFamily="34" charset="0"/>
            </a:endParaRPr>
          </a:p>
        </p:txBody>
      </p:sp>
      <p:sp>
        <p:nvSpPr>
          <p:cNvPr id="1073" name="Line 49"/>
          <p:cNvSpPr>
            <a:spLocks noChangeShapeType="1"/>
          </p:cNvSpPr>
          <p:nvPr userDrawn="1"/>
        </p:nvSpPr>
        <p:spPr bwMode="auto">
          <a:xfrm>
            <a:off x="6784975" y="9020175"/>
            <a:ext cx="36703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3000"/>
              </a:lnSpc>
              <a:defRPr/>
            </a:pPr>
            <a:endParaRPr lang="da-DK" dirty="0">
              <a:latin typeface="AU Passata"/>
            </a:endParaRPr>
          </a:p>
        </p:txBody>
      </p:sp>
      <p:sp>
        <p:nvSpPr>
          <p:cNvPr id="1074" name="Line 50"/>
          <p:cNvSpPr>
            <a:spLocks noChangeShapeType="1"/>
          </p:cNvSpPr>
          <p:nvPr userDrawn="1"/>
        </p:nvSpPr>
        <p:spPr bwMode="auto">
          <a:xfrm>
            <a:off x="10961688" y="9020175"/>
            <a:ext cx="15113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3000"/>
              </a:lnSpc>
              <a:defRPr/>
            </a:pPr>
            <a:endParaRPr lang="da-DK" dirty="0">
              <a:latin typeface="AU Passata"/>
            </a:endParaRPr>
          </a:p>
        </p:txBody>
      </p:sp>
      <p:sp>
        <p:nvSpPr>
          <p:cNvPr id="1032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506413" y="1568"/>
            <a:ext cx="11939587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da-DK" dirty="0" smtClean="0"/>
          </a:p>
        </p:txBody>
      </p:sp>
      <p:sp>
        <p:nvSpPr>
          <p:cNvPr id="1033" name="Rectangle 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2268538"/>
            <a:ext cx="119380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err="1" smtClean="0"/>
              <a:t>Click</a:t>
            </a:r>
            <a:r>
              <a:rPr lang="da-DK" dirty="0" smtClean="0"/>
              <a:t> to </a:t>
            </a:r>
            <a:r>
              <a:rPr lang="da-DK" dirty="0" err="1" smtClean="0"/>
              <a:t>edit</a:t>
            </a:r>
            <a:r>
              <a:rPr lang="da-DK" dirty="0" smtClean="0"/>
              <a:t> Master </a:t>
            </a:r>
            <a:r>
              <a:rPr lang="da-DK" dirty="0" err="1" smtClean="0"/>
              <a:t>text</a:t>
            </a:r>
            <a:r>
              <a:rPr lang="da-DK" dirty="0" smtClean="0"/>
              <a:t> </a:t>
            </a:r>
            <a:r>
              <a:rPr lang="da-DK" dirty="0" err="1" smtClean="0"/>
              <a:t>styles</a:t>
            </a:r>
            <a:endParaRPr lang="da-DK" dirty="0" smtClean="0"/>
          </a:p>
          <a:p>
            <a:pPr lvl="1"/>
            <a:r>
              <a:rPr lang="da-DK" dirty="0" smtClean="0"/>
              <a:t>Second </a:t>
            </a:r>
            <a:r>
              <a:rPr lang="da-DK" dirty="0" err="1" smtClean="0"/>
              <a:t>level</a:t>
            </a:r>
            <a:endParaRPr lang="da-DK" dirty="0" smtClean="0"/>
          </a:p>
          <a:p>
            <a:pPr lvl="2"/>
            <a:r>
              <a:rPr lang="da-DK" dirty="0" smtClean="0"/>
              <a:t>Third </a:t>
            </a:r>
            <a:r>
              <a:rPr lang="da-DK" dirty="0" err="1" smtClean="0"/>
              <a:t>level</a:t>
            </a:r>
            <a:endParaRPr lang="da-DK" dirty="0" smtClean="0"/>
          </a:p>
          <a:p>
            <a:pPr lvl="3"/>
            <a:r>
              <a:rPr lang="da-DK" dirty="0" err="1" smtClean="0"/>
              <a:t>Fourth</a:t>
            </a:r>
            <a:r>
              <a:rPr lang="da-DK" dirty="0" smtClean="0"/>
              <a:t> </a:t>
            </a:r>
            <a:r>
              <a:rPr lang="da-DK" dirty="0" err="1" smtClean="0"/>
              <a:t>level</a:t>
            </a:r>
            <a:endParaRPr lang="da-DK" dirty="0" smtClean="0"/>
          </a:p>
          <a:p>
            <a:pPr lvl="4"/>
            <a:r>
              <a:rPr lang="da-DK" dirty="0" smtClean="0"/>
              <a:t>Fifth </a:t>
            </a:r>
            <a:r>
              <a:rPr lang="da-DK" dirty="0" err="1" smtClean="0"/>
              <a:t>level</a:t>
            </a:r>
            <a:endParaRPr lang="da-DK" dirty="0" smtClean="0"/>
          </a:p>
        </p:txBody>
      </p:sp>
      <p:sp>
        <p:nvSpPr>
          <p:cNvPr id="1078" name="Line 54"/>
          <p:cNvSpPr>
            <a:spLocks noChangeShapeType="1"/>
          </p:cNvSpPr>
          <p:nvPr userDrawn="1"/>
        </p:nvSpPr>
        <p:spPr bwMode="auto">
          <a:xfrm>
            <a:off x="506413" y="1476549"/>
            <a:ext cx="1987550" cy="0"/>
          </a:xfrm>
          <a:prstGeom prst="line">
            <a:avLst/>
          </a:prstGeom>
          <a:noFill/>
          <a:ln w="1778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3000"/>
              </a:lnSpc>
              <a:defRPr/>
            </a:pPr>
            <a:endParaRPr lang="da-DK" dirty="0">
              <a:latin typeface="AU Passata"/>
            </a:endParaRPr>
          </a:p>
        </p:txBody>
      </p:sp>
      <p:grpSp>
        <p:nvGrpSpPr>
          <p:cNvPr id="1035" name="Group 43"/>
          <p:cNvGrpSpPr>
            <a:grpSpLocks noChangeAspect="1"/>
          </p:cNvGrpSpPr>
          <p:nvPr userDrawn="1"/>
        </p:nvGrpSpPr>
        <p:grpSpPr bwMode="auto">
          <a:xfrm>
            <a:off x="506413" y="8993188"/>
            <a:ext cx="839787" cy="417512"/>
            <a:chOff x="454" y="227"/>
            <a:chExt cx="384" cy="192"/>
          </a:xfrm>
        </p:grpSpPr>
        <p:sp>
          <p:nvSpPr>
            <p:cNvPr id="14" name="Freeform 44"/>
            <p:cNvSpPr>
              <a:spLocks noChangeAspect="1"/>
            </p:cNvSpPr>
            <p:nvPr/>
          </p:nvSpPr>
          <p:spPr bwMode="auto">
            <a:xfrm>
              <a:off x="646" y="323"/>
              <a:ext cx="192" cy="96"/>
            </a:xfrm>
            <a:custGeom>
              <a:avLst/>
              <a:gdLst/>
              <a:ahLst/>
              <a:cxnLst>
                <a:cxn ang="0">
                  <a:pos x="8139" y="416"/>
                </a:cxn>
                <a:cxn ang="0">
                  <a:pos x="8033" y="1019"/>
                </a:cxn>
                <a:cxn ang="0">
                  <a:pos x="7841" y="1587"/>
                </a:cxn>
                <a:cxn ang="0">
                  <a:pos x="7571" y="2114"/>
                </a:cxn>
                <a:cxn ang="0">
                  <a:pos x="7231" y="2594"/>
                </a:cxn>
                <a:cxn ang="0">
                  <a:pos x="6827" y="3019"/>
                </a:cxn>
                <a:cxn ang="0">
                  <a:pos x="6365" y="3382"/>
                </a:cxn>
                <a:cxn ang="0">
                  <a:pos x="5853" y="3677"/>
                </a:cxn>
                <a:cxn ang="0">
                  <a:pos x="5297" y="3896"/>
                </a:cxn>
                <a:cxn ang="0">
                  <a:pos x="4703" y="4033"/>
                </a:cxn>
                <a:cxn ang="0">
                  <a:pos x="4080" y="4080"/>
                </a:cxn>
                <a:cxn ang="0">
                  <a:pos x="3460" y="4033"/>
                </a:cxn>
                <a:cxn ang="0">
                  <a:pos x="2868" y="3896"/>
                </a:cxn>
                <a:cxn ang="0">
                  <a:pos x="2313" y="3677"/>
                </a:cxn>
                <a:cxn ang="0">
                  <a:pos x="1800" y="3382"/>
                </a:cxn>
                <a:cxn ang="0">
                  <a:pos x="1338" y="3019"/>
                </a:cxn>
                <a:cxn ang="0">
                  <a:pos x="933" y="2594"/>
                </a:cxn>
                <a:cxn ang="0">
                  <a:pos x="592" y="2114"/>
                </a:cxn>
                <a:cxn ang="0">
                  <a:pos x="321" y="1587"/>
                </a:cxn>
                <a:cxn ang="0">
                  <a:pos x="129" y="1019"/>
                </a:cxn>
                <a:cxn ang="0">
                  <a:pos x="21" y="416"/>
                </a:cxn>
                <a:cxn ang="0">
                  <a:pos x="2040" y="0"/>
                </a:cxn>
                <a:cxn ang="0">
                  <a:pos x="2064" y="309"/>
                </a:cxn>
                <a:cxn ang="0">
                  <a:pos x="2133" y="604"/>
                </a:cxn>
                <a:cxn ang="0">
                  <a:pos x="2243" y="881"/>
                </a:cxn>
                <a:cxn ang="0">
                  <a:pos x="2391" y="1137"/>
                </a:cxn>
                <a:cxn ang="0">
                  <a:pos x="2572" y="1369"/>
                </a:cxn>
                <a:cxn ang="0">
                  <a:pos x="2786" y="1572"/>
                </a:cxn>
                <a:cxn ang="0">
                  <a:pos x="3025" y="1743"/>
                </a:cxn>
                <a:cxn ang="0">
                  <a:pos x="3290" y="1879"/>
                </a:cxn>
                <a:cxn ang="0">
                  <a:pos x="3573" y="1976"/>
                </a:cxn>
                <a:cxn ang="0">
                  <a:pos x="3873" y="2030"/>
                </a:cxn>
                <a:cxn ang="0">
                  <a:pos x="4186" y="2037"/>
                </a:cxn>
                <a:cxn ang="0">
                  <a:pos x="4492" y="1998"/>
                </a:cxn>
                <a:cxn ang="0">
                  <a:pos x="4784" y="1916"/>
                </a:cxn>
                <a:cxn ang="0">
                  <a:pos x="5054" y="1792"/>
                </a:cxn>
                <a:cxn ang="0">
                  <a:pos x="5303" y="1632"/>
                </a:cxn>
                <a:cxn ang="0">
                  <a:pos x="5524" y="1439"/>
                </a:cxn>
                <a:cxn ang="0">
                  <a:pos x="5716" y="1217"/>
                </a:cxn>
                <a:cxn ang="0">
                  <a:pos x="5875" y="969"/>
                </a:cxn>
                <a:cxn ang="0">
                  <a:pos x="5997" y="699"/>
                </a:cxn>
                <a:cxn ang="0">
                  <a:pos x="6079" y="409"/>
                </a:cxn>
                <a:cxn ang="0">
                  <a:pos x="6118" y="104"/>
                </a:cxn>
              </a:cxnLst>
              <a:rect l="0" t="0" r="r" b="b"/>
              <a:pathLst>
                <a:path w="8160" h="4080">
                  <a:moveTo>
                    <a:pt x="8160" y="0"/>
                  </a:moveTo>
                  <a:lnTo>
                    <a:pt x="8155" y="209"/>
                  </a:lnTo>
                  <a:lnTo>
                    <a:pt x="8139" y="416"/>
                  </a:lnTo>
                  <a:lnTo>
                    <a:pt x="8113" y="620"/>
                  </a:lnTo>
                  <a:lnTo>
                    <a:pt x="8077" y="821"/>
                  </a:lnTo>
                  <a:lnTo>
                    <a:pt x="8033" y="1019"/>
                  </a:lnTo>
                  <a:lnTo>
                    <a:pt x="7977" y="1212"/>
                  </a:lnTo>
                  <a:lnTo>
                    <a:pt x="7913" y="1401"/>
                  </a:lnTo>
                  <a:lnTo>
                    <a:pt x="7841" y="1587"/>
                  </a:lnTo>
                  <a:lnTo>
                    <a:pt x="7759" y="1768"/>
                  </a:lnTo>
                  <a:lnTo>
                    <a:pt x="7669" y="1943"/>
                  </a:lnTo>
                  <a:lnTo>
                    <a:pt x="7571" y="2114"/>
                  </a:lnTo>
                  <a:lnTo>
                    <a:pt x="7465" y="2280"/>
                  </a:lnTo>
                  <a:lnTo>
                    <a:pt x="7352" y="2440"/>
                  </a:lnTo>
                  <a:lnTo>
                    <a:pt x="7231" y="2594"/>
                  </a:lnTo>
                  <a:lnTo>
                    <a:pt x="7103" y="2742"/>
                  </a:lnTo>
                  <a:lnTo>
                    <a:pt x="6968" y="2884"/>
                  </a:lnTo>
                  <a:lnTo>
                    <a:pt x="6827" y="3019"/>
                  </a:lnTo>
                  <a:lnTo>
                    <a:pt x="6679" y="3148"/>
                  </a:lnTo>
                  <a:lnTo>
                    <a:pt x="6525" y="3268"/>
                  </a:lnTo>
                  <a:lnTo>
                    <a:pt x="6365" y="3382"/>
                  </a:lnTo>
                  <a:lnTo>
                    <a:pt x="6200" y="3488"/>
                  </a:lnTo>
                  <a:lnTo>
                    <a:pt x="6028" y="3586"/>
                  </a:lnTo>
                  <a:lnTo>
                    <a:pt x="5853" y="3677"/>
                  </a:lnTo>
                  <a:lnTo>
                    <a:pt x="5671" y="3759"/>
                  </a:lnTo>
                  <a:lnTo>
                    <a:pt x="5487" y="3832"/>
                  </a:lnTo>
                  <a:lnTo>
                    <a:pt x="5297" y="3896"/>
                  </a:lnTo>
                  <a:lnTo>
                    <a:pt x="5103" y="3951"/>
                  </a:lnTo>
                  <a:lnTo>
                    <a:pt x="4905" y="3997"/>
                  </a:lnTo>
                  <a:lnTo>
                    <a:pt x="4703" y="4033"/>
                  </a:lnTo>
                  <a:lnTo>
                    <a:pt x="4499" y="4059"/>
                  </a:lnTo>
                  <a:lnTo>
                    <a:pt x="4291" y="4075"/>
                  </a:lnTo>
                  <a:lnTo>
                    <a:pt x="4080" y="4080"/>
                  </a:lnTo>
                  <a:lnTo>
                    <a:pt x="3871" y="4075"/>
                  </a:lnTo>
                  <a:lnTo>
                    <a:pt x="3664" y="4059"/>
                  </a:lnTo>
                  <a:lnTo>
                    <a:pt x="3460" y="4033"/>
                  </a:lnTo>
                  <a:lnTo>
                    <a:pt x="3259" y="3997"/>
                  </a:lnTo>
                  <a:lnTo>
                    <a:pt x="3062" y="3951"/>
                  </a:lnTo>
                  <a:lnTo>
                    <a:pt x="2868" y="3896"/>
                  </a:lnTo>
                  <a:lnTo>
                    <a:pt x="2679" y="3832"/>
                  </a:lnTo>
                  <a:lnTo>
                    <a:pt x="2494" y="3759"/>
                  </a:lnTo>
                  <a:lnTo>
                    <a:pt x="2313" y="3677"/>
                  </a:lnTo>
                  <a:lnTo>
                    <a:pt x="2137" y="3586"/>
                  </a:lnTo>
                  <a:lnTo>
                    <a:pt x="1967" y="3488"/>
                  </a:lnTo>
                  <a:lnTo>
                    <a:pt x="1800" y="3382"/>
                  </a:lnTo>
                  <a:lnTo>
                    <a:pt x="1640" y="3268"/>
                  </a:lnTo>
                  <a:lnTo>
                    <a:pt x="1486" y="3148"/>
                  </a:lnTo>
                  <a:lnTo>
                    <a:pt x="1338" y="3019"/>
                  </a:lnTo>
                  <a:lnTo>
                    <a:pt x="1196" y="2884"/>
                  </a:lnTo>
                  <a:lnTo>
                    <a:pt x="1061" y="2742"/>
                  </a:lnTo>
                  <a:lnTo>
                    <a:pt x="933" y="2594"/>
                  </a:lnTo>
                  <a:lnTo>
                    <a:pt x="812" y="2440"/>
                  </a:lnTo>
                  <a:lnTo>
                    <a:pt x="698" y="2280"/>
                  </a:lnTo>
                  <a:lnTo>
                    <a:pt x="592" y="2114"/>
                  </a:lnTo>
                  <a:lnTo>
                    <a:pt x="493" y="1943"/>
                  </a:lnTo>
                  <a:lnTo>
                    <a:pt x="403" y="1768"/>
                  </a:lnTo>
                  <a:lnTo>
                    <a:pt x="321" y="1587"/>
                  </a:lnTo>
                  <a:lnTo>
                    <a:pt x="248" y="1401"/>
                  </a:lnTo>
                  <a:lnTo>
                    <a:pt x="184" y="1212"/>
                  </a:lnTo>
                  <a:lnTo>
                    <a:pt x="129" y="1019"/>
                  </a:lnTo>
                  <a:lnTo>
                    <a:pt x="83" y="821"/>
                  </a:lnTo>
                  <a:lnTo>
                    <a:pt x="47" y="620"/>
                  </a:lnTo>
                  <a:lnTo>
                    <a:pt x="21" y="416"/>
                  </a:lnTo>
                  <a:lnTo>
                    <a:pt x="5" y="209"/>
                  </a:lnTo>
                  <a:lnTo>
                    <a:pt x="0" y="0"/>
                  </a:lnTo>
                  <a:lnTo>
                    <a:pt x="2040" y="0"/>
                  </a:lnTo>
                  <a:lnTo>
                    <a:pt x="2043" y="104"/>
                  </a:lnTo>
                  <a:lnTo>
                    <a:pt x="2051" y="207"/>
                  </a:lnTo>
                  <a:lnTo>
                    <a:pt x="2064" y="309"/>
                  </a:lnTo>
                  <a:lnTo>
                    <a:pt x="2082" y="409"/>
                  </a:lnTo>
                  <a:lnTo>
                    <a:pt x="2105" y="507"/>
                  </a:lnTo>
                  <a:lnTo>
                    <a:pt x="2133" y="604"/>
                  </a:lnTo>
                  <a:lnTo>
                    <a:pt x="2164" y="699"/>
                  </a:lnTo>
                  <a:lnTo>
                    <a:pt x="2201" y="791"/>
                  </a:lnTo>
                  <a:lnTo>
                    <a:pt x="2243" y="881"/>
                  </a:lnTo>
                  <a:lnTo>
                    <a:pt x="2288" y="969"/>
                  </a:lnTo>
                  <a:lnTo>
                    <a:pt x="2337" y="1055"/>
                  </a:lnTo>
                  <a:lnTo>
                    <a:pt x="2391" y="1137"/>
                  </a:lnTo>
                  <a:lnTo>
                    <a:pt x="2448" y="1217"/>
                  </a:lnTo>
                  <a:lnTo>
                    <a:pt x="2508" y="1294"/>
                  </a:lnTo>
                  <a:lnTo>
                    <a:pt x="2572" y="1369"/>
                  </a:lnTo>
                  <a:lnTo>
                    <a:pt x="2641" y="1439"/>
                  </a:lnTo>
                  <a:lnTo>
                    <a:pt x="2711" y="1508"/>
                  </a:lnTo>
                  <a:lnTo>
                    <a:pt x="2786" y="1572"/>
                  </a:lnTo>
                  <a:lnTo>
                    <a:pt x="2863" y="1632"/>
                  </a:lnTo>
                  <a:lnTo>
                    <a:pt x="2943" y="1689"/>
                  </a:lnTo>
                  <a:lnTo>
                    <a:pt x="3025" y="1743"/>
                  </a:lnTo>
                  <a:lnTo>
                    <a:pt x="3111" y="1792"/>
                  </a:lnTo>
                  <a:lnTo>
                    <a:pt x="3199" y="1838"/>
                  </a:lnTo>
                  <a:lnTo>
                    <a:pt x="3290" y="1879"/>
                  </a:lnTo>
                  <a:lnTo>
                    <a:pt x="3381" y="1916"/>
                  </a:lnTo>
                  <a:lnTo>
                    <a:pt x="3476" y="1948"/>
                  </a:lnTo>
                  <a:lnTo>
                    <a:pt x="3573" y="1976"/>
                  </a:lnTo>
                  <a:lnTo>
                    <a:pt x="3671" y="1998"/>
                  </a:lnTo>
                  <a:lnTo>
                    <a:pt x="3771" y="2017"/>
                  </a:lnTo>
                  <a:lnTo>
                    <a:pt x="3873" y="2030"/>
                  </a:lnTo>
                  <a:lnTo>
                    <a:pt x="3976" y="2037"/>
                  </a:lnTo>
                  <a:lnTo>
                    <a:pt x="4080" y="2040"/>
                  </a:lnTo>
                  <a:lnTo>
                    <a:pt x="4186" y="2037"/>
                  </a:lnTo>
                  <a:lnTo>
                    <a:pt x="4289" y="2030"/>
                  </a:lnTo>
                  <a:lnTo>
                    <a:pt x="4392" y="2017"/>
                  </a:lnTo>
                  <a:lnTo>
                    <a:pt x="4492" y="1998"/>
                  </a:lnTo>
                  <a:lnTo>
                    <a:pt x="4591" y="1976"/>
                  </a:lnTo>
                  <a:lnTo>
                    <a:pt x="4688" y="1948"/>
                  </a:lnTo>
                  <a:lnTo>
                    <a:pt x="4784" y="1916"/>
                  </a:lnTo>
                  <a:lnTo>
                    <a:pt x="4876" y="1879"/>
                  </a:lnTo>
                  <a:lnTo>
                    <a:pt x="4966" y="1838"/>
                  </a:lnTo>
                  <a:lnTo>
                    <a:pt x="5054" y="1792"/>
                  </a:lnTo>
                  <a:lnTo>
                    <a:pt x="5140" y="1743"/>
                  </a:lnTo>
                  <a:lnTo>
                    <a:pt x="5222" y="1689"/>
                  </a:lnTo>
                  <a:lnTo>
                    <a:pt x="5303" y="1632"/>
                  </a:lnTo>
                  <a:lnTo>
                    <a:pt x="5379" y="1572"/>
                  </a:lnTo>
                  <a:lnTo>
                    <a:pt x="5454" y="1508"/>
                  </a:lnTo>
                  <a:lnTo>
                    <a:pt x="5524" y="1439"/>
                  </a:lnTo>
                  <a:lnTo>
                    <a:pt x="5592" y="1369"/>
                  </a:lnTo>
                  <a:lnTo>
                    <a:pt x="5656" y="1294"/>
                  </a:lnTo>
                  <a:lnTo>
                    <a:pt x="5716" y="1217"/>
                  </a:lnTo>
                  <a:lnTo>
                    <a:pt x="5773" y="1137"/>
                  </a:lnTo>
                  <a:lnTo>
                    <a:pt x="5826" y="1055"/>
                  </a:lnTo>
                  <a:lnTo>
                    <a:pt x="5875" y="969"/>
                  </a:lnTo>
                  <a:lnTo>
                    <a:pt x="5920" y="881"/>
                  </a:lnTo>
                  <a:lnTo>
                    <a:pt x="5961" y="791"/>
                  </a:lnTo>
                  <a:lnTo>
                    <a:pt x="5997" y="699"/>
                  </a:lnTo>
                  <a:lnTo>
                    <a:pt x="6029" y="604"/>
                  </a:lnTo>
                  <a:lnTo>
                    <a:pt x="6057" y="507"/>
                  </a:lnTo>
                  <a:lnTo>
                    <a:pt x="6079" y="409"/>
                  </a:lnTo>
                  <a:lnTo>
                    <a:pt x="6097" y="309"/>
                  </a:lnTo>
                  <a:lnTo>
                    <a:pt x="6110" y="207"/>
                  </a:lnTo>
                  <a:lnTo>
                    <a:pt x="6118" y="104"/>
                  </a:lnTo>
                  <a:lnTo>
                    <a:pt x="6120" y="0"/>
                  </a:lnTo>
                  <a:lnTo>
                    <a:pt x="816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5" name="Freeform 45"/>
            <p:cNvSpPr>
              <a:spLocks noChangeAspect="1"/>
            </p:cNvSpPr>
            <p:nvPr/>
          </p:nvSpPr>
          <p:spPr bwMode="auto">
            <a:xfrm>
              <a:off x="454" y="227"/>
              <a:ext cx="192" cy="192"/>
            </a:xfrm>
            <a:custGeom>
              <a:avLst/>
              <a:gdLst/>
              <a:ahLst/>
              <a:cxnLst>
                <a:cxn ang="0">
                  <a:pos x="2878" y="8160"/>
                </a:cxn>
                <a:cxn ang="0">
                  <a:pos x="0" y="8160"/>
                </a:cxn>
                <a:cxn ang="0">
                  <a:pos x="8160" y="0"/>
                </a:cxn>
                <a:cxn ang="0">
                  <a:pos x="8160" y="2892"/>
                </a:cxn>
                <a:cxn ang="0">
                  <a:pos x="2878" y="8160"/>
                </a:cxn>
              </a:cxnLst>
              <a:rect l="0" t="0" r="r" b="b"/>
              <a:pathLst>
                <a:path w="8160" h="8160">
                  <a:moveTo>
                    <a:pt x="2878" y="8160"/>
                  </a:moveTo>
                  <a:lnTo>
                    <a:pt x="0" y="8160"/>
                  </a:lnTo>
                  <a:lnTo>
                    <a:pt x="8160" y="0"/>
                  </a:lnTo>
                  <a:lnTo>
                    <a:pt x="8160" y="2892"/>
                  </a:lnTo>
                  <a:lnTo>
                    <a:pt x="2878" y="816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</p:grpSp>
      <p:sp>
        <p:nvSpPr>
          <p:cNvPr id="16" name="bmkFld2MainEntity"/>
          <p:cNvSpPr txBox="1">
            <a:spLocks noChangeArrowheads="1"/>
          </p:cNvSpPr>
          <p:nvPr userDrawn="1"/>
        </p:nvSpPr>
        <p:spPr bwMode="auto">
          <a:xfrm>
            <a:off x="1585913" y="8750300"/>
            <a:ext cx="2894012" cy="701675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r>
              <a:rPr lang="en-US" sz="1600" dirty="0">
                <a:latin typeface="AU Passata" pitchFamily="34" charset="0"/>
              </a:rPr>
              <a:t>AARHUS</a:t>
            </a:r>
          </a:p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r>
              <a:rPr lang="en-US" sz="1600" dirty="0">
                <a:latin typeface="AU Passata" pitchFamily="34" charset="0"/>
              </a:rPr>
              <a:t>UNIVERSITET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74" r:id="rId12"/>
    <p:sldLayoutId id="2147483673" r:id="rId13"/>
    <p:sldLayoutId id="2147483672" r:id="rId14"/>
    <p:sldLayoutId id="2147483671" r:id="rId15"/>
    <p:sldLayoutId id="2147483670" r:id="rId16"/>
    <p:sldLayoutId id="2147483669" r:id="rId17"/>
  </p:sldLayoutIdLst>
  <p:timing>
    <p:tnLst>
      <p:par>
        <p:cTn id="1" dur="indefinite" restart="never" nodeType="tmRoot"/>
      </p:par>
    </p:tnLst>
  </p:timing>
  <p:txStyles>
    <p:titleStyle>
      <a:lvl1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U Passata"/>
          <a:ea typeface="+mj-ea"/>
          <a:cs typeface="AU Passata"/>
        </a:defRPr>
      </a:lvl1pPr>
      <a:lvl2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U Passata" pitchFamily="34" charset="0"/>
        </a:defRPr>
      </a:lvl2pPr>
      <a:lvl3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U Passata" pitchFamily="34" charset="0"/>
        </a:defRPr>
      </a:lvl3pPr>
      <a:lvl4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U Passata" pitchFamily="34" charset="0"/>
        </a:defRPr>
      </a:lvl4pPr>
      <a:lvl5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U Passata" pitchFamily="34" charset="0"/>
        </a:defRPr>
      </a:lvl5pPr>
      <a:lvl6pPr marL="4572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6pPr>
      <a:lvl7pPr marL="9144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7pPr>
      <a:lvl8pPr marL="13716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8pPr>
      <a:lvl9pPr marL="18288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9pPr>
    </p:titleStyle>
    <p:bodyStyle>
      <a:lvl1pPr marL="247650" indent="-247650" algn="l" defTabSz="1295400" rtl="0" eaLnBrk="0" fontAlgn="base" hangingPunct="0">
        <a:lnSpc>
          <a:spcPts val="2975"/>
        </a:lnSpc>
        <a:spcBef>
          <a:spcPct val="0"/>
        </a:spcBef>
        <a:spcAft>
          <a:spcPct val="0"/>
        </a:spcAft>
        <a:buClr>
          <a:schemeClr val="bg2"/>
        </a:buClr>
        <a:buChar char="•"/>
        <a:defRPr sz="2600">
          <a:solidFill>
            <a:schemeClr val="tx1"/>
          </a:solidFill>
          <a:latin typeface="AU Passata"/>
          <a:ea typeface="+mn-ea"/>
          <a:cs typeface="+mn-cs"/>
        </a:defRPr>
      </a:lvl1pPr>
      <a:lvl2pPr marL="511175" indent="-261938" algn="l" defTabSz="12954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AU Passata"/>
        </a:defRPr>
      </a:lvl2pPr>
      <a:lvl3pPr marL="771525" indent="-258763" algn="l" defTabSz="1295400" rtl="0" eaLnBrk="0" fontAlgn="base" hangingPunct="0">
        <a:lnSpc>
          <a:spcPct val="97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AU Passata"/>
        </a:defRPr>
      </a:lvl3pPr>
      <a:lvl4pPr marL="1008063" indent="-233363" algn="l" defTabSz="12954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AU Passata"/>
        </a:defRPr>
      </a:lvl4pPr>
      <a:lvl5pPr marL="1268413" indent="-249238" algn="l" defTabSz="12954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AU Passata"/>
        </a:defRPr>
      </a:lvl5pPr>
      <a:lvl6pPr marL="17256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6pPr>
      <a:lvl7pPr marL="21828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7pPr>
      <a:lvl8pPr marL="26400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8pPr>
      <a:lvl9pPr marL="30972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bmkFldAuthorTitle"/>
          <p:cNvSpPr txBox="1">
            <a:spLocks noChangeArrowheads="1"/>
          </p:cNvSpPr>
          <p:nvPr/>
        </p:nvSpPr>
        <p:spPr bwMode="auto">
          <a:xfrm>
            <a:off x="6757988" y="1149350"/>
            <a:ext cx="3697287" cy="204788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endParaRPr lang="da-DK" sz="1300" dirty="0">
              <a:solidFill>
                <a:schemeClr val="bg1"/>
              </a:solidFill>
              <a:latin typeface="AU Passata" pitchFamily="34" charset="0"/>
            </a:endParaRPr>
          </a:p>
        </p:txBody>
      </p:sp>
      <p:sp>
        <p:nvSpPr>
          <p:cNvPr id="1065" name="bmkFld2SubEntity"/>
          <p:cNvSpPr txBox="1">
            <a:spLocks noChangeArrowheads="1"/>
          </p:cNvSpPr>
          <p:nvPr/>
        </p:nvSpPr>
        <p:spPr bwMode="auto">
          <a:xfrm>
            <a:off x="1589088" y="1025525"/>
            <a:ext cx="2894012" cy="703263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solidFill>
                <a:schemeClr val="bg1"/>
              </a:solidFill>
              <a:latin typeface="AU Passata" pitchFamily="34" charset="0"/>
            </a:endParaRPr>
          </a:p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endParaRPr lang="en-US" sz="1100" dirty="0">
              <a:solidFill>
                <a:schemeClr val="bg1"/>
              </a:solidFill>
              <a:latin typeface="AU Passata" pitchFamily="34" charset="0"/>
            </a:endParaRPr>
          </a:p>
        </p:txBody>
      </p:sp>
      <p:sp>
        <p:nvSpPr>
          <p:cNvPr id="1070" name="bmkFldPresentationTitle"/>
          <p:cNvSpPr txBox="1">
            <a:spLocks noChangeArrowheads="1"/>
          </p:cNvSpPr>
          <p:nvPr userDrawn="1"/>
        </p:nvSpPr>
        <p:spPr bwMode="auto">
          <a:xfrm>
            <a:off x="6740525" y="9091613"/>
            <a:ext cx="3700463" cy="204787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r>
              <a:rPr lang="en-US" sz="1300" dirty="0" smtClean="0">
                <a:solidFill>
                  <a:schemeClr val="bg1"/>
                </a:solidFill>
                <a:latin typeface="AU Passata" pitchFamily="34" charset="0"/>
              </a:rPr>
              <a:t>Søren Pape Møller</a:t>
            </a:r>
            <a:endParaRPr lang="en-US" sz="1300" dirty="0">
              <a:solidFill>
                <a:schemeClr val="bg1"/>
              </a:solidFill>
              <a:latin typeface="AU Passata" pitchFamily="34" charset="0"/>
            </a:endParaRPr>
          </a:p>
        </p:txBody>
      </p:sp>
      <p:sp>
        <p:nvSpPr>
          <p:cNvPr id="1071" name="bmkFld2Date"/>
          <p:cNvSpPr txBox="1">
            <a:spLocks noChangeArrowheads="1"/>
          </p:cNvSpPr>
          <p:nvPr userDrawn="1"/>
        </p:nvSpPr>
        <p:spPr bwMode="auto">
          <a:xfrm>
            <a:off x="10737850" y="9091613"/>
            <a:ext cx="1735138" cy="204787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r" defTabSz="1295400">
              <a:lnSpc>
                <a:spcPct val="102000"/>
              </a:lnSpc>
              <a:buFont typeface="AU Passata" pitchFamily="34" charset="0"/>
              <a:buNone/>
              <a:defRPr/>
            </a:pPr>
            <a:r>
              <a:rPr lang="en-US" sz="1300" dirty="0" smtClean="0">
                <a:solidFill>
                  <a:schemeClr val="bg1"/>
                </a:solidFill>
                <a:latin typeface="AU Passata" pitchFamily="34" charset="0"/>
              </a:rPr>
              <a:t>20.01.2012</a:t>
            </a:r>
            <a:endParaRPr lang="en-US" sz="1300" dirty="0">
              <a:solidFill>
                <a:schemeClr val="bg1"/>
              </a:solidFill>
              <a:latin typeface="AU Passata" pitchFamily="34" charset="0"/>
            </a:endParaRPr>
          </a:p>
        </p:txBody>
      </p:sp>
      <p:sp>
        <p:nvSpPr>
          <p:cNvPr id="1073" name="Line 49"/>
          <p:cNvSpPr>
            <a:spLocks noChangeShapeType="1"/>
          </p:cNvSpPr>
          <p:nvPr userDrawn="1"/>
        </p:nvSpPr>
        <p:spPr bwMode="auto">
          <a:xfrm>
            <a:off x="6784975" y="9020175"/>
            <a:ext cx="36703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3000"/>
              </a:lnSpc>
              <a:defRPr/>
            </a:pPr>
            <a:endParaRPr lang="da-DK" dirty="0">
              <a:solidFill>
                <a:schemeClr val="bg1"/>
              </a:solidFill>
              <a:latin typeface="AU Passata"/>
            </a:endParaRPr>
          </a:p>
        </p:txBody>
      </p:sp>
      <p:sp>
        <p:nvSpPr>
          <p:cNvPr id="1074" name="Line 50"/>
          <p:cNvSpPr>
            <a:spLocks noChangeShapeType="1"/>
          </p:cNvSpPr>
          <p:nvPr userDrawn="1"/>
        </p:nvSpPr>
        <p:spPr bwMode="auto">
          <a:xfrm>
            <a:off x="10961688" y="9020175"/>
            <a:ext cx="15113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3000"/>
              </a:lnSpc>
              <a:defRPr/>
            </a:pPr>
            <a:endParaRPr lang="da-DK" dirty="0">
              <a:solidFill>
                <a:schemeClr val="bg1"/>
              </a:solidFill>
              <a:latin typeface="AU Passata"/>
            </a:endParaRPr>
          </a:p>
        </p:txBody>
      </p:sp>
      <p:sp>
        <p:nvSpPr>
          <p:cNvPr id="19464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506413" y="612775"/>
            <a:ext cx="11939587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da-DK" smtClean="0"/>
          </a:p>
        </p:txBody>
      </p:sp>
      <p:sp>
        <p:nvSpPr>
          <p:cNvPr id="19465" name="Rectangle 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2268538"/>
            <a:ext cx="119380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</a:p>
        </p:txBody>
      </p:sp>
      <p:sp>
        <p:nvSpPr>
          <p:cNvPr id="1078" name="Line 54"/>
          <p:cNvSpPr>
            <a:spLocks noChangeShapeType="1"/>
          </p:cNvSpPr>
          <p:nvPr userDrawn="1"/>
        </p:nvSpPr>
        <p:spPr bwMode="auto">
          <a:xfrm>
            <a:off x="506413" y="2124075"/>
            <a:ext cx="1987550" cy="0"/>
          </a:xfrm>
          <a:prstGeom prst="line">
            <a:avLst/>
          </a:prstGeom>
          <a:noFill/>
          <a:ln w="1778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3000"/>
              </a:lnSpc>
              <a:defRPr/>
            </a:pPr>
            <a:endParaRPr lang="da-DK" dirty="0">
              <a:solidFill>
                <a:schemeClr val="bg1"/>
              </a:solidFill>
              <a:latin typeface="AU Passata"/>
            </a:endParaRPr>
          </a:p>
        </p:txBody>
      </p:sp>
      <p:sp>
        <p:nvSpPr>
          <p:cNvPr id="16" name="bmkFld2MainEntity"/>
          <p:cNvSpPr txBox="1">
            <a:spLocks noChangeArrowheads="1"/>
          </p:cNvSpPr>
          <p:nvPr userDrawn="1"/>
        </p:nvSpPr>
        <p:spPr bwMode="auto">
          <a:xfrm>
            <a:off x="1585913" y="8750300"/>
            <a:ext cx="2894012" cy="701675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r>
              <a:rPr lang="en-US" sz="1600" dirty="0">
                <a:solidFill>
                  <a:schemeClr val="bg1"/>
                </a:solidFill>
                <a:latin typeface="AU Passata" pitchFamily="34" charset="0"/>
              </a:rPr>
              <a:t>AARHUS</a:t>
            </a:r>
          </a:p>
          <a:p>
            <a:pPr defTabSz="1295400">
              <a:lnSpc>
                <a:spcPct val="95000"/>
              </a:lnSpc>
              <a:buFont typeface="AU Passata" pitchFamily="34" charset="0"/>
              <a:buNone/>
              <a:defRPr/>
            </a:pPr>
            <a:r>
              <a:rPr lang="en-US" sz="1600" dirty="0">
                <a:solidFill>
                  <a:schemeClr val="bg1"/>
                </a:solidFill>
                <a:latin typeface="AU Passata" pitchFamily="34" charset="0"/>
              </a:rPr>
              <a:t>UNIVERSITET</a:t>
            </a:r>
          </a:p>
        </p:txBody>
      </p:sp>
      <p:grpSp>
        <p:nvGrpSpPr>
          <p:cNvPr id="19468" name="Group 43"/>
          <p:cNvGrpSpPr>
            <a:grpSpLocks noChangeAspect="1"/>
          </p:cNvGrpSpPr>
          <p:nvPr userDrawn="1"/>
        </p:nvGrpSpPr>
        <p:grpSpPr bwMode="auto">
          <a:xfrm>
            <a:off x="506413" y="8993188"/>
            <a:ext cx="839787" cy="417512"/>
            <a:chOff x="454" y="227"/>
            <a:chExt cx="384" cy="192"/>
          </a:xfrm>
        </p:grpSpPr>
        <p:sp>
          <p:nvSpPr>
            <p:cNvPr id="18" name="Freeform 44"/>
            <p:cNvSpPr>
              <a:spLocks noChangeAspect="1"/>
            </p:cNvSpPr>
            <p:nvPr/>
          </p:nvSpPr>
          <p:spPr bwMode="auto">
            <a:xfrm>
              <a:off x="646" y="323"/>
              <a:ext cx="192" cy="96"/>
            </a:xfrm>
            <a:custGeom>
              <a:avLst/>
              <a:gdLst/>
              <a:ahLst/>
              <a:cxnLst>
                <a:cxn ang="0">
                  <a:pos x="8139" y="416"/>
                </a:cxn>
                <a:cxn ang="0">
                  <a:pos x="8033" y="1019"/>
                </a:cxn>
                <a:cxn ang="0">
                  <a:pos x="7841" y="1587"/>
                </a:cxn>
                <a:cxn ang="0">
                  <a:pos x="7571" y="2114"/>
                </a:cxn>
                <a:cxn ang="0">
                  <a:pos x="7231" y="2594"/>
                </a:cxn>
                <a:cxn ang="0">
                  <a:pos x="6827" y="3019"/>
                </a:cxn>
                <a:cxn ang="0">
                  <a:pos x="6365" y="3382"/>
                </a:cxn>
                <a:cxn ang="0">
                  <a:pos x="5853" y="3677"/>
                </a:cxn>
                <a:cxn ang="0">
                  <a:pos x="5297" y="3896"/>
                </a:cxn>
                <a:cxn ang="0">
                  <a:pos x="4703" y="4033"/>
                </a:cxn>
                <a:cxn ang="0">
                  <a:pos x="4080" y="4080"/>
                </a:cxn>
                <a:cxn ang="0">
                  <a:pos x="3460" y="4033"/>
                </a:cxn>
                <a:cxn ang="0">
                  <a:pos x="2868" y="3896"/>
                </a:cxn>
                <a:cxn ang="0">
                  <a:pos x="2313" y="3677"/>
                </a:cxn>
                <a:cxn ang="0">
                  <a:pos x="1800" y="3382"/>
                </a:cxn>
                <a:cxn ang="0">
                  <a:pos x="1338" y="3019"/>
                </a:cxn>
                <a:cxn ang="0">
                  <a:pos x="933" y="2594"/>
                </a:cxn>
                <a:cxn ang="0">
                  <a:pos x="592" y="2114"/>
                </a:cxn>
                <a:cxn ang="0">
                  <a:pos x="321" y="1587"/>
                </a:cxn>
                <a:cxn ang="0">
                  <a:pos x="129" y="1019"/>
                </a:cxn>
                <a:cxn ang="0">
                  <a:pos x="21" y="416"/>
                </a:cxn>
                <a:cxn ang="0">
                  <a:pos x="2040" y="0"/>
                </a:cxn>
                <a:cxn ang="0">
                  <a:pos x="2064" y="309"/>
                </a:cxn>
                <a:cxn ang="0">
                  <a:pos x="2133" y="604"/>
                </a:cxn>
                <a:cxn ang="0">
                  <a:pos x="2243" y="881"/>
                </a:cxn>
                <a:cxn ang="0">
                  <a:pos x="2391" y="1137"/>
                </a:cxn>
                <a:cxn ang="0">
                  <a:pos x="2572" y="1369"/>
                </a:cxn>
                <a:cxn ang="0">
                  <a:pos x="2786" y="1572"/>
                </a:cxn>
                <a:cxn ang="0">
                  <a:pos x="3025" y="1743"/>
                </a:cxn>
                <a:cxn ang="0">
                  <a:pos x="3290" y="1879"/>
                </a:cxn>
                <a:cxn ang="0">
                  <a:pos x="3573" y="1976"/>
                </a:cxn>
                <a:cxn ang="0">
                  <a:pos x="3873" y="2030"/>
                </a:cxn>
                <a:cxn ang="0">
                  <a:pos x="4186" y="2037"/>
                </a:cxn>
                <a:cxn ang="0">
                  <a:pos x="4492" y="1998"/>
                </a:cxn>
                <a:cxn ang="0">
                  <a:pos x="4784" y="1916"/>
                </a:cxn>
                <a:cxn ang="0">
                  <a:pos x="5054" y="1792"/>
                </a:cxn>
                <a:cxn ang="0">
                  <a:pos x="5303" y="1632"/>
                </a:cxn>
                <a:cxn ang="0">
                  <a:pos x="5524" y="1439"/>
                </a:cxn>
                <a:cxn ang="0">
                  <a:pos x="5716" y="1217"/>
                </a:cxn>
                <a:cxn ang="0">
                  <a:pos x="5875" y="969"/>
                </a:cxn>
                <a:cxn ang="0">
                  <a:pos x="5997" y="699"/>
                </a:cxn>
                <a:cxn ang="0">
                  <a:pos x="6079" y="409"/>
                </a:cxn>
                <a:cxn ang="0">
                  <a:pos x="6118" y="104"/>
                </a:cxn>
              </a:cxnLst>
              <a:rect l="0" t="0" r="r" b="b"/>
              <a:pathLst>
                <a:path w="8160" h="4080">
                  <a:moveTo>
                    <a:pt x="8160" y="0"/>
                  </a:moveTo>
                  <a:lnTo>
                    <a:pt x="8155" y="209"/>
                  </a:lnTo>
                  <a:lnTo>
                    <a:pt x="8139" y="416"/>
                  </a:lnTo>
                  <a:lnTo>
                    <a:pt x="8113" y="620"/>
                  </a:lnTo>
                  <a:lnTo>
                    <a:pt x="8077" y="821"/>
                  </a:lnTo>
                  <a:lnTo>
                    <a:pt x="8033" y="1019"/>
                  </a:lnTo>
                  <a:lnTo>
                    <a:pt x="7977" y="1212"/>
                  </a:lnTo>
                  <a:lnTo>
                    <a:pt x="7913" y="1401"/>
                  </a:lnTo>
                  <a:lnTo>
                    <a:pt x="7841" y="1587"/>
                  </a:lnTo>
                  <a:lnTo>
                    <a:pt x="7759" y="1768"/>
                  </a:lnTo>
                  <a:lnTo>
                    <a:pt x="7669" y="1943"/>
                  </a:lnTo>
                  <a:lnTo>
                    <a:pt x="7571" y="2114"/>
                  </a:lnTo>
                  <a:lnTo>
                    <a:pt x="7465" y="2280"/>
                  </a:lnTo>
                  <a:lnTo>
                    <a:pt x="7352" y="2440"/>
                  </a:lnTo>
                  <a:lnTo>
                    <a:pt x="7231" y="2594"/>
                  </a:lnTo>
                  <a:lnTo>
                    <a:pt x="7103" y="2742"/>
                  </a:lnTo>
                  <a:lnTo>
                    <a:pt x="6968" y="2884"/>
                  </a:lnTo>
                  <a:lnTo>
                    <a:pt x="6827" y="3019"/>
                  </a:lnTo>
                  <a:lnTo>
                    <a:pt x="6679" y="3148"/>
                  </a:lnTo>
                  <a:lnTo>
                    <a:pt x="6525" y="3268"/>
                  </a:lnTo>
                  <a:lnTo>
                    <a:pt x="6365" y="3382"/>
                  </a:lnTo>
                  <a:lnTo>
                    <a:pt x="6200" y="3488"/>
                  </a:lnTo>
                  <a:lnTo>
                    <a:pt x="6028" y="3586"/>
                  </a:lnTo>
                  <a:lnTo>
                    <a:pt x="5853" y="3677"/>
                  </a:lnTo>
                  <a:lnTo>
                    <a:pt x="5671" y="3759"/>
                  </a:lnTo>
                  <a:lnTo>
                    <a:pt x="5487" y="3832"/>
                  </a:lnTo>
                  <a:lnTo>
                    <a:pt x="5297" y="3896"/>
                  </a:lnTo>
                  <a:lnTo>
                    <a:pt x="5103" y="3951"/>
                  </a:lnTo>
                  <a:lnTo>
                    <a:pt x="4905" y="3997"/>
                  </a:lnTo>
                  <a:lnTo>
                    <a:pt x="4703" y="4033"/>
                  </a:lnTo>
                  <a:lnTo>
                    <a:pt x="4499" y="4059"/>
                  </a:lnTo>
                  <a:lnTo>
                    <a:pt x="4291" y="4075"/>
                  </a:lnTo>
                  <a:lnTo>
                    <a:pt x="4080" y="4080"/>
                  </a:lnTo>
                  <a:lnTo>
                    <a:pt x="3871" y="4075"/>
                  </a:lnTo>
                  <a:lnTo>
                    <a:pt x="3664" y="4059"/>
                  </a:lnTo>
                  <a:lnTo>
                    <a:pt x="3460" y="4033"/>
                  </a:lnTo>
                  <a:lnTo>
                    <a:pt x="3259" y="3997"/>
                  </a:lnTo>
                  <a:lnTo>
                    <a:pt x="3062" y="3951"/>
                  </a:lnTo>
                  <a:lnTo>
                    <a:pt x="2868" y="3896"/>
                  </a:lnTo>
                  <a:lnTo>
                    <a:pt x="2679" y="3832"/>
                  </a:lnTo>
                  <a:lnTo>
                    <a:pt x="2494" y="3759"/>
                  </a:lnTo>
                  <a:lnTo>
                    <a:pt x="2313" y="3677"/>
                  </a:lnTo>
                  <a:lnTo>
                    <a:pt x="2137" y="3586"/>
                  </a:lnTo>
                  <a:lnTo>
                    <a:pt x="1967" y="3488"/>
                  </a:lnTo>
                  <a:lnTo>
                    <a:pt x="1800" y="3382"/>
                  </a:lnTo>
                  <a:lnTo>
                    <a:pt x="1640" y="3268"/>
                  </a:lnTo>
                  <a:lnTo>
                    <a:pt x="1486" y="3148"/>
                  </a:lnTo>
                  <a:lnTo>
                    <a:pt x="1338" y="3019"/>
                  </a:lnTo>
                  <a:lnTo>
                    <a:pt x="1196" y="2884"/>
                  </a:lnTo>
                  <a:lnTo>
                    <a:pt x="1061" y="2742"/>
                  </a:lnTo>
                  <a:lnTo>
                    <a:pt x="933" y="2594"/>
                  </a:lnTo>
                  <a:lnTo>
                    <a:pt x="812" y="2440"/>
                  </a:lnTo>
                  <a:lnTo>
                    <a:pt x="698" y="2280"/>
                  </a:lnTo>
                  <a:lnTo>
                    <a:pt x="592" y="2114"/>
                  </a:lnTo>
                  <a:lnTo>
                    <a:pt x="493" y="1943"/>
                  </a:lnTo>
                  <a:lnTo>
                    <a:pt x="403" y="1768"/>
                  </a:lnTo>
                  <a:lnTo>
                    <a:pt x="321" y="1587"/>
                  </a:lnTo>
                  <a:lnTo>
                    <a:pt x="248" y="1401"/>
                  </a:lnTo>
                  <a:lnTo>
                    <a:pt x="184" y="1212"/>
                  </a:lnTo>
                  <a:lnTo>
                    <a:pt x="129" y="1019"/>
                  </a:lnTo>
                  <a:lnTo>
                    <a:pt x="83" y="821"/>
                  </a:lnTo>
                  <a:lnTo>
                    <a:pt x="47" y="620"/>
                  </a:lnTo>
                  <a:lnTo>
                    <a:pt x="21" y="416"/>
                  </a:lnTo>
                  <a:lnTo>
                    <a:pt x="5" y="209"/>
                  </a:lnTo>
                  <a:lnTo>
                    <a:pt x="0" y="0"/>
                  </a:lnTo>
                  <a:lnTo>
                    <a:pt x="2040" y="0"/>
                  </a:lnTo>
                  <a:lnTo>
                    <a:pt x="2043" y="104"/>
                  </a:lnTo>
                  <a:lnTo>
                    <a:pt x="2051" y="207"/>
                  </a:lnTo>
                  <a:lnTo>
                    <a:pt x="2064" y="309"/>
                  </a:lnTo>
                  <a:lnTo>
                    <a:pt x="2082" y="409"/>
                  </a:lnTo>
                  <a:lnTo>
                    <a:pt x="2105" y="507"/>
                  </a:lnTo>
                  <a:lnTo>
                    <a:pt x="2133" y="604"/>
                  </a:lnTo>
                  <a:lnTo>
                    <a:pt x="2164" y="699"/>
                  </a:lnTo>
                  <a:lnTo>
                    <a:pt x="2201" y="791"/>
                  </a:lnTo>
                  <a:lnTo>
                    <a:pt x="2243" y="881"/>
                  </a:lnTo>
                  <a:lnTo>
                    <a:pt x="2288" y="969"/>
                  </a:lnTo>
                  <a:lnTo>
                    <a:pt x="2337" y="1055"/>
                  </a:lnTo>
                  <a:lnTo>
                    <a:pt x="2391" y="1137"/>
                  </a:lnTo>
                  <a:lnTo>
                    <a:pt x="2448" y="1217"/>
                  </a:lnTo>
                  <a:lnTo>
                    <a:pt x="2508" y="1294"/>
                  </a:lnTo>
                  <a:lnTo>
                    <a:pt x="2572" y="1369"/>
                  </a:lnTo>
                  <a:lnTo>
                    <a:pt x="2641" y="1439"/>
                  </a:lnTo>
                  <a:lnTo>
                    <a:pt x="2711" y="1508"/>
                  </a:lnTo>
                  <a:lnTo>
                    <a:pt x="2786" y="1572"/>
                  </a:lnTo>
                  <a:lnTo>
                    <a:pt x="2863" y="1632"/>
                  </a:lnTo>
                  <a:lnTo>
                    <a:pt x="2943" y="1689"/>
                  </a:lnTo>
                  <a:lnTo>
                    <a:pt x="3025" y="1743"/>
                  </a:lnTo>
                  <a:lnTo>
                    <a:pt x="3111" y="1792"/>
                  </a:lnTo>
                  <a:lnTo>
                    <a:pt x="3199" y="1838"/>
                  </a:lnTo>
                  <a:lnTo>
                    <a:pt x="3290" y="1879"/>
                  </a:lnTo>
                  <a:lnTo>
                    <a:pt x="3381" y="1916"/>
                  </a:lnTo>
                  <a:lnTo>
                    <a:pt x="3476" y="1948"/>
                  </a:lnTo>
                  <a:lnTo>
                    <a:pt x="3573" y="1976"/>
                  </a:lnTo>
                  <a:lnTo>
                    <a:pt x="3671" y="1998"/>
                  </a:lnTo>
                  <a:lnTo>
                    <a:pt x="3771" y="2017"/>
                  </a:lnTo>
                  <a:lnTo>
                    <a:pt x="3873" y="2030"/>
                  </a:lnTo>
                  <a:lnTo>
                    <a:pt x="3976" y="2037"/>
                  </a:lnTo>
                  <a:lnTo>
                    <a:pt x="4080" y="2040"/>
                  </a:lnTo>
                  <a:lnTo>
                    <a:pt x="4186" y="2037"/>
                  </a:lnTo>
                  <a:lnTo>
                    <a:pt x="4289" y="2030"/>
                  </a:lnTo>
                  <a:lnTo>
                    <a:pt x="4392" y="2017"/>
                  </a:lnTo>
                  <a:lnTo>
                    <a:pt x="4492" y="1998"/>
                  </a:lnTo>
                  <a:lnTo>
                    <a:pt x="4591" y="1976"/>
                  </a:lnTo>
                  <a:lnTo>
                    <a:pt x="4688" y="1948"/>
                  </a:lnTo>
                  <a:lnTo>
                    <a:pt x="4784" y="1916"/>
                  </a:lnTo>
                  <a:lnTo>
                    <a:pt x="4876" y="1879"/>
                  </a:lnTo>
                  <a:lnTo>
                    <a:pt x="4966" y="1838"/>
                  </a:lnTo>
                  <a:lnTo>
                    <a:pt x="5054" y="1792"/>
                  </a:lnTo>
                  <a:lnTo>
                    <a:pt x="5140" y="1743"/>
                  </a:lnTo>
                  <a:lnTo>
                    <a:pt x="5222" y="1689"/>
                  </a:lnTo>
                  <a:lnTo>
                    <a:pt x="5303" y="1632"/>
                  </a:lnTo>
                  <a:lnTo>
                    <a:pt x="5379" y="1572"/>
                  </a:lnTo>
                  <a:lnTo>
                    <a:pt x="5454" y="1508"/>
                  </a:lnTo>
                  <a:lnTo>
                    <a:pt x="5524" y="1439"/>
                  </a:lnTo>
                  <a:lnTo>
                    <a:pt x="5592" y="1369"/>
                  </a:lnTo>
                  <a:lnTo>
                    <a:pt x="5656" y="1294"/>
                  </a:lnTo>
                  <a:lnTo>
                    <a:pt x="5716" y="1217"/>
                  </a:lnTo>
                  <a:lnTo>
                    <a:pt x="5773" y="1137"/>
                  </a:lnTo>
                  <a:lnTo>
                    <a:pt x="5826" y="1055"/>
                  </a:lnTo>
                  <a:lnTo>
                    <a:pt x="5875" y="969"/>
                  </a:lnTo>
                  <a:lnTo>
                    <a:pt x="5920" y="881"/>
                  </a:lnTo>
                  <a:lnTo>
                    <a:pt x="5961" y="791"/>
                  </a:lnTo>
                  <a:lnTo>
                    <a:pt x="5997" y="699"/>
                  </a:lnTo>
                  <a:lnTo>
                    <a:pt x="6029" y="604"/>
                  </a:lnTo>
                  <a:lnTo>
                    <a:pt x="6057" y="507"/>
                  </a:lnTo>
                  <a:lnTo>
                    <a:pt x="6079" y="409"/>
                  </a:lnTo>
                  <a:lnTo>
                    <a:pt x="6097" y="309"/>
                  </a:lnTo>
                  <a:lnTo>
                    <a:pt x="6110" y="207"/>
                  </a:lnTo>
                  <a:lnTo>
                    <a:pt x="6118" y="104"/>
                  </a:lnTo>
                  <a:lnTo>
                    <a:pt x="6120" y="0"/>
                  </a:lnTo>
                  <a:lnTo>
                    <a:pt x="816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" name="Freeform 45"/>
            <p:cNvSpPr>
              <a:spLocks noChangeAspect="1"/>
            </p:cNvSpPr>
            <p:nvPr/>
          </p:nvSpPr>
          <p:spPr bwMode="auto">
            <a:xfrm>
              <a:off x="454" y="227"/>
              <a:ext cx="192" cy="192"/>
            </a:xfrm>
            <a:custGeom>
              <a:avLst/>
              <a:gdLst/>
              <a:ahLst/>
              <a:cxnLst>
                <a:cxn ang="0">
                  <a:pos x="2878" y="8160"/>
                </a:cxn>
                <a:cxn ang="0">
                  <a:pos x="0" y="8160"/>
                </a:cxn>
                <a:cxn ang="0">
                  <a:pos x="8160" y="0"/>
                </a:cxn>
                <a:cxn ang="0">
                  <a:pos x="8160" y="2892"/>
                </a:cxn>
                <a:cxn ang="0">
                  <a:pos x="2878" y="8160"/>
                </a:cxn>
              </a:cxnLst>
              <a:rect l="0" t="0" r="r" b="b"/>
              <a:pathLst>
                <a:path w="8160" h="8160">
                  <a:moveTo>
                    <a:pt x="2878" y="8160"/>
                  </a:moveTo>
                  <a:lnTo>
                    <a:pt x="0" y="8160"/>
                  </a:lnTo>
                  <a:lnTo>
                    <a:pt x="8160" y="0"/>
                  </a:lnTo>
                  <a:lnTo>
                    <a:pt x="8160" y="2892"/>
                  </a:lnTo>
                  <a:lnTo>
                    <a:pt x="2878" y="8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AU Passata"/>
          <a:ea typeface="+mj-ea"/>
          <a:cs typeface="AU Passata"/>
        </a:defRPr>
      </a:lvl1pPr>
      <a:lvl2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AU Passata" pitchFamily="34" charset="0"/>
        </a:defRPr>
      </a:lvl2pPr>
      <a:lvl3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AU Passata" pitchFamily="34" charset="0"/>
        </a:defRPr>
      </a:lvl3pPr>
      <a:lvl4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AU Passata" pitchFamily="34" charset="0"/>
        </a:defRPr>
      </a:lvl4pPr>
      <a:lvl5pPr algn="l" defTabSz="1295400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AU Passata" pitchFamily="34" charset="0"/>
        </a:defRPr>
      </a:lvl5pPr>
      <a:lvl6pPr marL="4572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6pPr>
      <a:lvl7pPr marL="9144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7pPr>
      <a:lvl8pPr marL="13716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8pPr>
      <a:lvl9pPr marL="1828800" algn="l" defTabSz="1295400" rtl="0" fontAlgn="base">
        <a:lnSpc>
          <a:spcPct val="83000"/>
        </a:lnSpc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Verdana" pitchFamily="34" charset="0"/>
        </a:defRPr>
      </a:lvl9pPr>
    </p:titleStyle>
    <p:bodyStyle>
      <a:lvl1pPr marL="247650" indent="-247650" algn="l" defTabSz="1295400" rtl="0" eaLnBrk="0" fontAlgn="base" hangingPunct="0">
        <a:lnSpc>
          <a:spcPts val="2975"/>
        </a:lnSpc>
        <a:spcBef>
          <a:spcPct val="0"/>
        </a:spcBef>
        <a:spcAft>
          <a:spcPct val="0"/>
        </a:spcAft>
        <a:buClr>
          <a:schemeClr val="bg2"/>
        </a:buClr>
        <a:buChar char="•"/>
        <a:defRPr sz="2600">
          <a:solidFill>
            <a:schemeClr val="bg1"/>
          </a:solidFill>
          <a:latin typeface="AU Passata"/>
          <a:ea typeface="+mn-ea"/>
          <a:cs typeface="+mn-cs"/>
        </a:defRPr>
      </a:lvl1pPr>
      <a:lvl2pPr marL="511175" indent="-261938" algn="l" defTabSz="12954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bg1"/>
          </a:solidFill>
          <a:latin typeface="AU Passata"/>
        </a:defRPr>
      </a:lvl2pPr>
      <a:lvl3pPr marL="771525" indent="-258763" algn="l" defTabSz="1295400" rtl="0" eaLnBrk="0" fontAlgn="base" hangingPunct="0">
        <a:lnSpc>
          <a:spcPct val="97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bg1"/>
          </a:solidFill>
          <a:latin typeface="AU Passata"/>
        </a:defRPr>
      </a:lvl3pPr>
      <a:lvl4pPr marL="1008063" indent="-233363" algn="l" defTabSz="12954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bg1"/>
          </a:solidFill>
          <a:latin typeface="AU Passata"/>
        </a:defRPr>
      </a:lvl4pPr>
      <a:lvl5pPr marL="1268413" indent="-249238" algn="l" defTabSz="129540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bg1"/>
          </a:solidFill>
          <a:latin typeface="AU Passata"/>
        </a:defRPr>
      </a:lvl5pPr>
      <a:lvl6pPr marL="17256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6pPr>
      <a:lvl7pPr marL="21828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7pPr>
      <a:lvl8pPr marL="26400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8pPr>
      <a:lvl9pPr marL="3097213" indent="-249238" algn="l" defTabSz="1295400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17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 smtClean="0"/>
              <a:t>Status and new developments at</a:t>
            </a:r>
            <a:br>
              <a:rPr lang="en-GB" dirty="0" smtClean="0"/>
            </a:br>
            <a:r>
              <a:rPr lang="en-GB" dirty="0" smtClean="0"/>
              <a:t>ASTRID2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GB" sz="2800" dirty="0" smtClean="0"/>
              <a:t>ESLS XXII, Grenoble 25-26/11 2014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176713" y="6118160"/>
            <a:ext cx="4960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Niels Hertel, ISA</a:t>
            </a:r>
          </a:p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University of Aarhus, Denmark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29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Magnet </a:t>
            </a:r>
            <a:r>
              <a:rPr lang="da-DK" dirty="0" err="1" smtClean="0"/>
              <a:t>shield</a:t>
            </a:r>
            <a:r>
              <a:rPr lang="da-DK" dirty="0" smtClean="0"/>
              <a:t> </a:t>
            </a:r>
            <a:r>
              <a:rPr lang="da-DK" dirty="0" err="1" smtClean="0"/>
              <a:t>calculations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a-DK" dirty="0" err="1" smtClean="0"/>
              <a:t>Leak</a:t>
            </a:r>
            <a:r>
              <a:rPr lang="da-DK" dirty="0" smtClean="0"/>
              <a:t> </a:t>
            </a:r>
            <a:r>
              <a:rPr lang="da-DK" dirty="0" err="1" smtClean="0"/>
              <a:t>field</a:t>
            </a:r>
            <a:r>
              <a:rPr lang="da-DK" dirty="0" smtClean="0"/>
              <a:t> </a:t>
            </a:r>
            <a:r>
              <a:rPr lang="da-DK" dirty="0" err="1" smtClean="0"/>
              <a:t>reduction</a:t>
            </a:r>
            <a:r>
              <a:rPr lang="da-DK" dirty="0" smtClean="0"/>
              <a:t> of &gt;90% with </a:t>
            </a:r>
            <a:r>
              <a:rPr lang="da-DK" dirty="0" err="1" smtClean="0"/>
              <a:t>proposed</a:t>
            </a:r>
            <a:r>
              <a:rPr lang="da-DK" dirty="0" smtClean="0"/>
              <a:t> ‘L’ </a:t>
            </a:r>
            <a:r>
              <a:rPr lang="da-DK" dirty="0" err="1" smtClean="0"/>
              <a:t>shaped</a:t>
            </a:r>
            <a:r>
              <a:rPr lang="da-DK" dirty="0" smtClean="0"/>
              <a:t> layout.</a:t>
            </a:r>
            <a:endParaRPr lang="da-DK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168" y="2832477"/>
            <a:ext cx="5544616" cy="547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69" y="2853099"/>
            <a:ext cx="5544799" cy="547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9445" y="4903315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400" dirty="0" smtClean="0">
                <a:solidFill>
                  <a:schemeClr val="bg1"/>
                </a:solidFill>
              </a:rPr>
              <a:t>3.5mT</a:t>
            </a:r>
            <a:endParaRPr lang="da-DK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51207" y="4922124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400" dirty="0" smtClean="0">
                <a:solidFill>
                  <a:schemeClr val="bg1"/>
                </a:solidFill>
              </a:rPr>
              <a:t>0.25mT</a:t>
            </a:r>
            <a:endParaRPr lang="da-DK" sz="24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0710354" y="5466216"/>
            <a:ext cx="254198" cy="206279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815975" marR="0" indent="-815975" algn="l" defTabSz="914400" rtl="0" eaLnBrk="1" fontAlgn="base" latinLnBrk="0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4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0657433" y="5383789"/>
            <a:ext cx="360040" cy="34123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815975" marR="0" indent="-815975" algn="l" defTabSz="914400" rtl="0" eaLnBrk="1" fontAlgn="base" latinLnBrk="0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4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40809" y="5466298"/>
            <a:ext cx="254198" cy="206279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815975" marR="0" indent="-815975" algn="l" defTabSz="914400" rtl="0" eaLnBrk="1" fontAlgn="base" latinLnBrk="0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4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895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”</a:t>
            </a:r>
            <a:r>
              <a:rPr lang="da-DK" dirty="0" err="1" smtClean="0"/>
              <a:t>iron</a:t>
            </a:r>
            <a:r>
              <a:rPr lang="da-DK" dirty="0" smtClean="0"/>
              <a:t> </a:t>
            </a:r>
            <a:r>
              <a:rPr lang="da-DK" dirty="0" err="1" smtClean="0"/>
              <a:t>curtain</a:t>
            </a:r>
            <a:r>
              <a:rPr lang="da-DK" dirty="0" smtClean="0"/>
              <a:t>”</a:t>
            </a:r>
            <a:endParaRPr lang="da-DK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417" y="2051546"/>
            <a:ext cx="10023798" cy="6682532"/>
          </a:xfrm>
        </p:spPr>
      </p:pic>
      <p:sp>
        <p:nvSpPr>
          <p:cNvPr id="7" name="TextBox 6"/>
          <p:cNvSpPr txBox="1"/>
          <p:nvPr/>
        </p:nvSpPr>
        <p:spPr>
          <a:xfrm>
            <a:off x="522890" y="1543821"/>
            <a:ext cx="12308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/>
              <a:t>The </a:t>
            </a:r>
            <a:r>
              <a:rPr lang="da-DK" sz="2800" dirty="0" err="1" smtClean="0"/>
              <a:t>magnetic</a:t>
            </a:r>
            <a:r>
              <a:rPr lang="da-DK" sz="2800" dirty="0" smtClean="0"/>
              <a:t> </a:t>
            </a:r>
            <a:r>
              <a:rPr lang="da-DK" sz="2800" dirty="0" err="1" smtClean="0"/>
              <a:t>shield</a:t>
            </a:r>
            <a:r>
              <a:rPr lang="da-DK" sz="2800" dirty="0" smtClean="0"/>
              <a:t> </a:t>
            </a:r>
            <a:r>
              <a:rPr lang="da-DK" sz="2800" dirty="0" err="1" smtClean="0"/>
              <a:t>consists</a:t>
            </a:r>
            <a:r>
              <a:rPr lang="da-DK" sz="2800" dirty="0" smtClean="0"/>
              <a:t> of 60m</a:t>
            </a:r>
            <a:r>
              <a:rPr lang="da-DK" sz="2800" baseline="30000" dirty="0" smtClean="0"/>
              <a:t>2</a:t>
            </a:r>
            <a:r>
              <a:rPr lang="da-DK" sz="2800" dirty="0" smtClean="0"/>
              <a:t> 5mm </a:t>
            </a:r>
            <a:r>
              <a:rPr lang="da-DK" sz="2800" dirty="0" err="1" smtClean="0"/>
              <a:t>thick</a:t>
            </a:r>
            <a:r>
              <a:rPr lang="da-DK" sz="2800" dirty="0" smtClean="0"/>
              <a:t> ARMCO pure </a:t>
            </a:r>
            <a:r>
              <a:rPr lang="da-DK" sz="2800" dirty="0" err="1" smtClean="0"/>
              <a:t>iron</a:t>
            </a:r>
            <a:r>
              <a:rPr lang="da-DK" sz="24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6322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Magnetic</a:t>
            </a:r>
            <a:r>
              <a:rPr lang="da-DK" dirty="0" smtClean="0"/>
              <a:t> </a:t>
            </a:r>
            <a:r>
              <a:rPr lang="da-DK" dirty="0" err="1" smtClean="0"/>
              <a:t>shield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836589"/>
            <a:ext cx="11938000" cy="6769249"/>
          </a:xfrm>
        </p:spPr>
        <p:txBody>
          <a:bodyPr/>
          <a:lstStyle/>
          <a:p>
            <a:r>
              <a:rPr lang="da-DK" sz="3200" dirty="0" err="1" smtClean="0"/>
              <a:t>Unfortunately</a:t>
            </a:r>
            <a:r>
              <a:rPr lang="da-DK" sz="3200" dirty="0" smtClean="0"/>
              <a:t>, it did not </a:t>
            </a:r>
            <a:r>
              <a:rPr lang="da-DK" sz="3200" dirty="0" err="1" smtClean="0"/>
              <a:t>work</a:t>
            </a:r>
            <a:r>
              <a:rPr lang="da-DK" sz="3200" dirty="0" smtClean="0"/>
              <a:t> as </a:t>
            </a:r>
            <a:r>
              <a:rPr lang="da-DK" sz="3200" dirty="0" err="1" smtClean="0"/>
              <a:t>expected</a:t>
            </a:r>
            <a:r>
              <a:rPr lang="da-DK" sz="3200" dirty="0" smtClean="0"/>
              <a:t>!</a:t>
            </a:r>
          </a:p>
          <a:p>
            <a:pPr marL="0" indent="0">
              <a:buNone/>
            </a:pPr>
            <a:endParaRPr lang="da-DK" sz="3200" dirty="0" smtClean="0"/>
          </a:p>
          <a:p>
            <a:pPr marL="0" indent="0">
              <a:buNone/>
            </a:pP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endParaRPr lang="da-DK" dirty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076" y="2810164"/>
            <a:ext cx="7601520" cy="600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6273" y="2820745"/>
            <a:ext cx="5077639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da-DK" sz="2800" dirty="0" err="1" smtClean="0"/>
              <a:t>We</a:t>
            </a:r>
            <a:r>
              <a:rPr lang="da-DK" sz="2800" dirty="0" smtClean="0"/>
              <a:t> had </a:t>
            </a:r>
            <a:r>
              <a:rPr lang="da-DK" sz="2800" dirty="0" err="1" smtClean="0"/>
              <a:t>expected</a:t>
            </a:r>
            <a:r>
              <a:rPr lang="da-DK" sz="2800" dirty="0" smtClean="0"/>
              <a:t> a </a:t>
            </a:r>
            <a:r>
              <a:rPr lang="da-DK" sz="2800" dirty="0" err="1"/>
              <a:t>reduction</a:t>
            </a:r>
            <a:r>
              <a:rPr lang="da-DK" sz="2800" dirty="0"/>
              <a:t> in </a:t>
            </a:r>
            <a:r>
              <a:rPr lang="da-DK" sz="2800" dirty="0" err="1" smtClean="0"/>
              <a:t>stray</a:t>
            </a:r>
            <a:r>
              <a:rPr lang="da-DK" sz="2800" dirty="0" smtClean="0"/>
              <a:t> </a:t>
            </a:r>
            <a:r>
              <a:rPr lang="da-DK" sz="2800" dirty="0" err="1" smtClean="0"/>
              <a:t>field</a:t>
            </a:r>
            <a:r>
              <a:rPr lang="da-DK" sz="2800" dirty="0" smtClean="0"/>
              <a:t> </a:t>
            </a:r>
            <a:r>
              <a:rPr lang="da-DK" sz="2800" dirty="0"/>
              <a:t>at ASTRID2 of &gt;90% </a:t>
            </a:r>
            <a:endParaRPr lang="da-DK" sz="2800" dirty="0" smtClean="0"/>
          </a:p>
          <a:p>
            <a:pPr marL="0" indent="0">
              <a:buNone/>
            </a:pPr>
            <a:r>
              <a:rPr lang="da-DK" sz="2800" dirty="0" smtClean="0"/>
              <a:t>but </a:t>
            </a:r>
            <a:r>
              <a:rPr lang="da-DK" sz="2800" dirty="0" err="1"/>
              <a:t>only</a:t>
            </a:r>
            <a:r>
              <a:rPr lang="da-DK" sz="2800" dirty="0"/>
              <a:t> </a:t>
            </a:r>
            <a:r>
              <a:rPr lang="da-DK" sz="2800" dirty="0" err="1"/>
              <a:t>saw</a:t>
            </a:r>
            <a:r>
              <a:rPr lang="da-DK" sz="2800" dirty="0"/>
              <a:t> a </a:t>
            </a:r>
            <a:r>
              <a:rPr lang="da-DK" sz="2800" dirty="0" err="1"/>
              <a:t>reduction</a:t>
            </a:r>
            <a:r>
              <a:rPr lang="da-DK" sz="2800" dirty="0"/>
              <a:t> of ~5%. </a:t>
            </a:r>
            <a:endParaRPr lang="da-DK" sz="2800" dirty="0" smtClean="0"/>
          </a:p>
          <a:p>
            <a:pPr marL="0" indent="0">
              <a:buNone/>
            </a:pPr>
            <a:endParaRPr lang="da-DK" sz="2800" dirty="0"/>
          </a:p>
          <a:p>
            <a:pPr marL="0" indent="0">
              <a:buNone/>
            </a:pPr>
            <a:r>
              <a:rPr lang="da-DK" sz="2800" dirty="0" err="1"/>
              <a:t>Instead</a:t>
            </a:r>
            <a:r>
              <a:rPr lang="da-DK" sz="2800" dirty="0"/>
              <a:t>: </a:t>
            </a:r>
            <a:r>
              <a:rPr lang="da-DK" sz="2800" dirty="0" err="1"/>
              <a:t>Feed</a:t>
            </a:r>
            <a:r>
              <a:rPr lang="da-DK" sz="2800" dirty="0"/>
              <a:t> forward </a:t>
            </a:r>
            <a:r>
              <a:rPr lang="da-DK" sz="2800" dirty="0" err="1" smtClean="0"/>
              <a:t>using</a:t>
            </a:r>
            <a:r>
              <a:rPr lang="da-DK" sz="2800" dirty="0" smtClean="0"/>
              <a:t> </a:t>
            </a:r>
            <a:r>
              <a:rPr lang="da-DK" sz="2800" dirty="0"/>
              <a:t>ASTRID2 </a:t>
            </a:r>
            <a:r>
              <a:rPr lang="da-DK" sz="2800" dirty="0" err="1"/>
              <a:t>correction</a:t>
            </a:r>
            <a:r>
              <a:rPr lang="da-DK" sz="2800" dirty="0"/>
              <a:t> </a:t>
            </a:r>
            <a:r>
              <a:rPr lang="da-DK" sz="2800" dirty="0" err="1"/>
              <a:t>dipoles</a:t>
            </a:r>
            <a:r>
              <a:rPr lang="da-DK" sz="2800" dirty="0"/>
              <a:t>, at </a:t>
            </a:r>
            <a:r>
              <a:rPr lang="da-DK" sz="2800" dirty="0" err="1"/>
              <a:t>least</a:t>
            </a:r>
            <a:r>
              <a:rPr lang="da-DK" sz="2800" dirty="0"/>
              <a:t> </a:t>
            </a:r>
            <a:r>
              <a:rPr lang="da-DK" sz="2800" dirty="0" err="1"/>
              <a:t>until</a:t>
            </a:r>
            <a:r>
              <a:rPr lang="da-DK" sz="2800" dirty="0"/>
              <a:t> </a:t>
            </a:r>
            <a:r>
              <a:rPr lang="da-DK" sz="2800" dirty="0" err="1"/>
              <a:t>another</a:t>
            </a:r>
            <a:r>
              <a:rPr lang="da-DK" sz="2800" dirty="0"/>
              <a:t> solution is </a:t>
            </a:r>
            <a:r>
              <a:rPr lang="da-DK" sz="2800" dirty="0" err="1"/>
              <a:t>found</a:t>
            </a:r>
            <a:r>
              <a:rPr lang="da-DK" sz="2800" dirty="0" smtClean="0"/>
              <a:t>.</a:t>
            </a:r>
          </a:p>
          <a:p>
            <a:pPr marL="0" indent="0">
              <a:buNone/>
            </a:pPr>
            <a:endParaRPr lang="da-DK" sz="2800" dirty="0" smtClean="0"/>
          </a:p>
          <a:p>
            <a:pPr marL="0" indent="0">
              <a:buNone/>
            </a:pPr>
            <a:r>
              <a:rPr lang="da-DK" sz="2800" dirty="0" smtClean="0"/>
              <a:t>This gives a 90% </a:t>
            </a:r>
            <a:r>
              <a:rPr lang="da-DK" sz="2800" dirty="0" err="1" smtClean="0"/>
              <a:t>reduction</a:t>
            </a:r>
            <a:r>
              <a:rPr lang="da-DK" sz="2800" smtClean="0"/>
              <a:t> of </a:t>
            </a:r>
            <a:r>
              <a:rPr lang="da-DK" sz="2800" dirty="0" err="1" smtClean="0"/>
              <a:t>beam</a:t>
            </a:r>
            <a:r>
              <a:rPr lang="da-DK" sz="2800" dirty="0" smtClean="0"/>
              <a:t> </a:t>
            </a:r>
            <a:r>
              <a:rPr lang="da-DK" sz="2800" dirty="0" err="1" smtClean="0"/>
              <a:t>excursions</a:t>
            </a:r>
            <a:r>
              <a:rPr lang="da-DK" sz="2800" dirty="0" smtClean="0"/>
              <a:t>.</a:t>
            </a:r>
            <a:r>
              <a:rPr lang="da-DK" sz="2800" dirty="0"/>
              <a:t/>
            </a:r>
            <a:br>
              <a:rPr lang="da-DK" sz="2800" dirty="0"/>
            </a:br>
            <a:r>
              <a:rPr lang="da-DK" sz="2400" dirty="0"/>
              <a:t/>
            </a:r>
            <a:br>
              <a:rPr lang="da-DK" sz="2400" dirty="0"/>
            </a:br>
            <a:endParaRPr lang="da-DK" sz="2400" dirty="0"/>
          </a:p>
        </p:txBody>
      </p:sp>
    </p:spTree>
    <p:extLst>
      <p:ext uri="{BB962C8B-B14F-4D97-AF65-F5344CB8AC3E}">
        <p14:creationId xmlns="" xmlns:p14="http://schemas.microsoft.com/office/powerpoint/2010/main" val="282996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developments</a:t>
            </a:r>
            <a:r>
              <a:rPr lang="da-DK" dirty="0" smtClean="0"/>
              <a:t>	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2988716"/>
            <a:ext cx="5540921" cy="5617121"/>
          </a:xfrm>
        </p:spPr>
        <p:txBody>
          <a:bodyPr/>
          <a:lstStyle/>
          <a:p>
            <a:r>
              <a:rPr lang="da-DK" dirty="0" smtClean="0"/>
              <a:t>In </a:t>
            </a:r>
            <a:r>
              <a:rPr lang="da-DK" dirty="0" err="1" smtClean="0"/>
              <a:t>week</a:t>
            </a:r>
            <a:r>
              <a:rPr lang="da-DK" dirty="0" smtClean="0"/>
              <a:t> 51/2014, </a:t>
            </a:r>
            <a:r>
              <a:rPr lang="da-DK" dirty="0" err="1" smtClean="0"/>
              <a:t>our</a:t>
            </a:r>
            <a:r>
              <a:rPr lang="da-DK" dirty="0" smtClean="0"/>
              <a:t> new Landau </a:t>
            </a:r>
            <a:r>
              <a:rPr lang="da-DK" dirty="0" err="1" smtClean="0"/>
              <a:t>cavity</a:t>
            </a:r>
            <a:r>
              <a:rPr lang="da-DK" dirty="0" smtClean="0"/>
              <a:t> </a:t>
            </a:r>
            <a:r>
              <a:rPr lang="da-DK" dirty="0" err="1" smtClean="0"/>
              <a:t>will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installed</a:t>
            </a:r>
            <a:endParaRPr lang="da-DK" dirty="0" smtClean="0"/>
          </a:p>
          <a:p>
            <a:endParaRPr lang="da-DK" dirty="0"/>
          </a:p>
          <a:p>
            <a:r>
              <a:rPr lang="da-DK" dirty="0" smtClean="0"/>
              <a:t>It is </a:t>
            </a:r>
            <a:r>
              <a:rPr lang="da-DK" dirty="0" err="1" smtClean="0"/>
              <a:t>based</a:t>
            </a:r>
            <a:r>
              <a:rPr lang="da-DK" dirty="0" smtClean="0"/>
              <a:t> on the MAX IV Landau </a:t>
            </a:r>
            <a:r>
              <a:rPr lang="da-DK" dirty="0" err="1" smtClean="0"/>
              <a:t>cavity</a:t>
            </a:r>
            <a:r>
              <a:rPr lang="da-DK" dirty="0" smtClean="0"/>
              <a:t>, </a:t>
            </a:r>
            <a:r>
              <a:rPr lang="da-DK" dirty="0" err="1" smtClean="0"/>
              <a:t>modified</a:t>
            </a:r>
            <a:r>
              <a:rPr lang="da-DK" dirty="0" smtClean="0"/>
              <a:t> from 300 to 315MHz.</a:t>
            </a:r>
          </a:p>
          <a:p>
            <a:pPr marL="0" indent="0">
              <a:buNone/>
            </a:pPr>
            <a:endParaRPr lang="da-DK" dirty="0"/>
          </a:p>
          <a:p>
            <a:r>
              <a:rPr lang="da-DK" dirty="0" smtClean="0"/>
              <a:t>At the back </a:t>
            </a:r>
            <a:r>
              <a:rPr lang="da-DK" dirty="0" err="1" smtClean="0"/>
              <a:t>you</a:t>
            </a:r>
            <a:r>
              <a:rPr lang="da-DK" dirty="0" smtClean="0"/>
              <a:t> </a:t>
            </a:r>
            <a:r>
              <a:rPr lang="da-DK" dirty="0" err="1" smtClean="0"/>
              <a:t>see</a:t>
            </a:r>
            <a:r>
              <a:rPr lang="da-DK" dirty="0" smtClean="0"/>
              <a:t> </a:t>
            </a:r>
            <a:r>
              <a:rPr lang="da-DK" dirty="0" err="1" smtClean="0"/>
              <a:t>our</a:t>
            </a:r>
            <a:r>
              <a:rPr lang="da-DK" dirty="0" smtClean="0"/>
              <a:t> spare ASTRID 105MHz </a:t>
            </a:r>
            <a:r>
              <a:rPr lang="da-DK" dirty="0" err="1" smtClean="0"/>
              <a:t>cavity</a:t>
            </a:r>
            <a:endParaRPr lang="da-DK" dirty="0"/>
          </a:p>
        </p:txBody>
      </p:sp>
      <p:sp>
        <p:nvSpPr>
          <p:cNvPr id="4" name="TextBox 3"/>
          <p:cNvSpPr txBox="1"/>
          <p:nvPr/>
        </p:nvSpPr>
        <p:spPr>
          <a:xfrm>
            <a:off x="523868" y="1754477"/>
            <a:ext cx="3392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600" dirty="0" smtClean="0"/>
              <a:t>Landau </a:t>
            </a:r>
            <a:r>
              <a:rPr lang="da-DK" sz="3600" dirty="0" err="1" smtClean="0"/>
              <a:t>cavity</a:t>
            </a:r>
            <a:endParaRPr lang="da-DK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104" y="252412"/>
            <a:ext cx="5760896" cy="8641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81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developments</a:t>
            </a:r>
            <a:endParaRPr lang="da-DK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44" y="1692573"/>
            <a:ext cx="10514666" cy="6967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52977" y="822961"/>
            <a:ext cx="2751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/>
              <a:t>Landau </a:t>
            </a:r>
            <a:r>
              <a:rPr lang="da-DK" sz="2800" dirty="0" err="1" smtClean="0"/>
              <a:t>Cavity</a:t>
            </a:r>
            <a:endParaRPr lang="da-DK" sz="2800" dirty="0"/>
          </a:p>
        </p:txBody>
      </p:sp>
    </p:spTree>
    <p:extLst>
      <p:ext uri="{BB962C8B-B14F-4D97-AF65-F5344CB8AC3E}">
        <p14:creationId xmlns="" xmlns:p14="http://schemas.microsoft.com/office/powerpoint/2010/main" val="22357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Skew</a:t>
            </a:r>
            <a:r>
              <a:rPr lang="da-DK" dirty="0" smtClean="0"/>
              <a:t> Quadrupole / </a:t>
            </a:r>
            <a:r>
              <a:rPr lang="da-DK" dirty="0" err="1" smtClean="0"/>
              <a:t>Lifetime</a:t>
            </a:r>
            <a:endParaRPr lang="da-DK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1" y="1452566"/>
            <a:ext cx="10917804" cy="7182766"/>
          </a:xfrm>
        </p:spPr>
      </p:pic>
    </p:spTree>
    <p:extLst>
      <p:ext uri="{BB962C8B-B14F-4D97-AF65-F5344CB8AC3E}">
        <p14:creationId xmlns="" xmlns:p14="http://schemas.microsoft.com/office/powerpoint/2010/main" val="3700504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639" y="4068837"/>
            <a:ext cx="11939587" cy="1344613"/>
          </a:xfrm>
        </p:spPr>
        <p:txBody>
          <a:bodyPr/>
          <a:lstStyle/>
          <a:p>
            <a:pPr algn="ctr"/>
            <a:r>
              <a:rPr lang="da-DK" dirty="0" err="1" smtClean="0"/>
              <a:t>Thank</a:t>
            </a:r>
            <a:r>
              <a:rPr lang="da-DK" dirty="0" smtClean="0"/>
              <a:t> </a:t>
            </a:r>
            <a:r>
              <a:rPr lang="da-DK" dirty="0" err="1" smtClean="0"/>
              <a:t>you</a:t>
            </a:r>
            <a:r>
              <a:rPr lang="da-DK" dirty="0" smtClean="0"/>
              <a:t> for </a:t>
            </a:r>
            <a:r>
              <a:rPr lang="da-DK" dirty="0" err="1" smtClean="0"/>
              <a:t>your</a:t>
            </a:r>
            <a:r>
              <a:rPr lang="da-DK" dirty="0" smtClean="0"/>
              <a:t> attention</a:t>
            </a:r>
            <a:endParaRPr lang="da-DK" dirty="0"/>
          </a:p>
        </p:txBody>
      </p:sp>
    </p:spTree>
    <p:extLst>
      <p:ext uri="{BB962C8B-B14F-4D97-AF65-F5344CB8AC3E}">
        <p14:creationId xmlns="" xmlns:p14="http://schemas.microsoft.com/office/powerpoint/2010/main" val="358206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2" t="3622" r="13339"/>
          <a:stretch/>
        </p:blipFill>
        <p:spPr bwMode="auto">
          <a:xfrm>
            <a:off x="1152376" y="1212980"/>
            <a:ext cx="11089233" cy="819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ASTRID 2 facility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722841" y="9294063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 err="1" smtClean="0"/>
              <a:t>Microtron</a:t>
            </a:r>
            <a:r>
              <a:rPr lang="da-DK" sz="1400" dirty="0" smtClean="0"/>
              <a:t> (100MeV</a:t>
            </a:r>
            <a:r>
              <a:rPr lang="da-DK" sz="1800" dirty="0" smtClean="0"/>
              <a:t>)</a:t>
            </a:r>
            <a:endParaRPr lang="da-DK" sz="1800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7057033" y="7885261"/>
            <a:ext cx="288032" cy="1224136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8" name="Straight Connector 7"/>
          <p:cNvCxnSpPr/>
          <p:nvPr/>
        </p:nvCxnSpPr>
        <p:spPr bwMode="auto">
          <a:xfrm>
            <a:off x="7345065" y="9109397"/>
            <a:ext cx="0" cy="612453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10" name="Straight Arrow Connector 9"/>
          <p:cNvCxnSpPr/>
          <p:nvPr/>
        </p:nvCxnSpPr>
        <p:spPr bwMode="auto">
          <a:xfrm>
            <a:off x="7777113" y="9478729"/>
            <a:ext cx="0" cy="243121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/>
          </a:ln>
        </p:spPr>
      </p:cxnSp>
      <p:sp>
        <p:nvSpPr>
          <p:cNvPr id="11" name="Rectangle 10"/>
          <p:cNvSpPr/>
          <p:nvPr/>
        </p:nvSpPr>
        <p:spPr bwMode="auto">
          <a:xfrm>
            <a:off x="7201049" y="9037389"/>
            <a:ext cx="144016" cy="25667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815975" marR="0" indent="-815975" algn="l" defTabSz="914400" rtl="0" eaLnBrk="1" fontAlgn="base" latinLnBrk="0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4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79494" y="5877743"/>
            <a:ext cx="5022824" cy="3416320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da-DK" sz="2000" dirty="0" smtClean="0"/>
              <a:t>ASTRID2 </a:t>
            </a:r>
            <a:r>
              <a:rPr lang="da-DK" sz="2000" dirty="0" err="1" smtClean="0"/>
              <a:t>main</a:t>
            </a:r>
            <a:r>
              <a:rPr lang="da-DK" sz="2000" dirty="0" smtClean="0"/>
              <a:t> parameters</a:t>
            </a:r>
          </a:p>
          <a:p>
            <a:endParaRPr lang="da-DK" sz="1600" dirty="0" smtClean="0"/>
          </a:p>
          <a:p>
            <a:r>
              <a:rPr lang="da-DK" sz="1800" dirty="0" err="1" smtClean="0"/>
              <a:t>Circumference</a:t>
            </a:r>
            <a:r>
              <a:rPr lang="da-DK" sz="1800" dirty="0" smtClean="0"/>
              <a:t>			45.71m</a:t>
            </a:r>
            <a:endParaRPr lang="da-DK" sz="1800" dirty="0"/>
          </a:p>
          <a:p>
            <a:r>
              <a:rPr lang="da-DK" sz="1800" dirty="0" smtClean="0"/>
              <a:t>Energy				580MeV</a:t>
            </a:r>
          </a:p>
          <a:p>
            <a:r>
              <a:rPr lang="da-DK" sz="1800" dirty="0" err="1" smtClean="0"/>
              <a:t>Current</a:t>
            </a:r>
            <a:r>
              <a:rPr lang="da-DK" sz="1800" dirty="0" smtClean="0"/>
              <a:t>				200mA</a:t>
            </a:r>
          </a:p>
          <a:p>
            <a:r>
              <a:rPr lang="da-DK" sz="1800" dirty="0" err="1" smtClean="0"/>
              <a:t>Characteristic</a:t>
            </a:r>
            <a:r>
              <a:rPr lang="da-DK" sz="1800" dirty="0" smtClean="0"/>
              <a:t> </a:t>
            </a:r>
            <a:r>
              <a:rPr lang="da-DK" sz="1800" dirty="0" err="1" smtClean="0"/>
              <a:t>energy</a:t>
            </a:r>
            <a:r>
              <a:rPr lang="da-DK" sz="1800" dirty="0" smtClean="0"/>
              <a:t>		257eV</a:t>
            </a:r>
          </a:p>
          <a:p>
            <a:r>
              <a:rPr lang="da-DK" sz="1800" dirty="0" smtClean="0"/>
              <a:t>RF </a:t>
            </a:r>
            <a:r>
              <a:rPr lang="da-DK" sz="1800" dirty="0" err="1" smtClean="0"/>
              <a:t>frequency</a:t>
            </a:r>
            <a:r>
              <a:rPr lang="da-DK" sz="1800" dirty="0" smtClean="0"/>
              <a:t>			105MHz</a:t>
            </a:r>
          </a:p>
          <a:p>
            <a:r>
              <a:rPr lang="da-DK" sz="1800" dirty="0" err="1" smtClean="0"/>
              <a:t>Harmonic</a:t>
            </a:r>
            <a:r>
              <a:rPr lang="da-DK" sz="1800" dirty="0" smtClean="0"/>
              <a:t>			16</a:t>
            </a:r>
          </a:p>
          <a:p>
            <a:r>
              <a:rPr lang="da-DK" sz="1800" dirty="0" err="1"/>
              <a:t>Horiz</a:t>
            </a:r>
            <a:r>
              <a:rPr lang="da-DK" sz="1800" dirty="0"/>
              <a:t>. </a:t>
            </a:r>
            <a:r>
              <a:rPr lang="da-DK" sz="1800" dirty="0" err="1"/>
              <a:t>emittance</a:t>
            </a:r>
            <a:r>
              <a:rPr lang="da-DK" sz="1800" dirty="0"/>
              <a:t>	</a:t>
            </a:r>
            <a:r>
              <a:rPr lang="da-DK" sz="1800" dirty="0" smtClean="0"/>
              <a:t>	12nmrad</a:t>
            </a:r>
            <a:endParaRPr lang="da-DK" sz="1800" dirty="0"/>
          </a:p>
          <a:p>
            <a:r>
              <a:rPr lang="da-DK" sz="1800" dirty="0" err="1" smtClean="0"/>
              <a:t>Straight</a:t>
            </a:r>
            <a:r>
              <a:rPr lang="da-DK" sz="1800" dirty="0" smtClean="0"/>
              <a:t> </a:t>
            </a:r>
            <a:r>
              <a:rPr lang="da-DK" sz="1800" dirty="0" err="1" smtClean="0"/>
              <a:t>sections</a:t>
            </a:r>
            <a:r>
              <a:rPr lang="da-DK" sz="1800" dirty="0" smtClean="0"/>
              <a:t>		6</a:t>
            </a:r>
          </a:p>
          <a:p>
            <a:r>
              <a:rPr lang="da-DK" sz="1800" dirty="0" err="1" smtClean="0"/>
              <a:t>Length</a:t>
            </a:r>
            <a:r>
              <a:rPr lang="da-DK" sz="1800" dirty="0" smtClean="0"/>
              <a:t> </a:t>
            </a:r>
            <a:r>
              <a:rPr lang="da-DK" sz="1800" dirty="0" err="1" smtClean="0"/>
              <a:t>straight</a:t>
            </a:r>
            <a:r>
              <a:rPr lang="da-DK" sz="1800" dirty="0" smtClean="0"/>
              <a:t> </a:t>
            </a:r>
            <a:r>
              <a:rPr lang="da-DK" sz="1800" dirty="0" err="1" smtClean="0"/>
              <a:t>sections</a:t>
            </a:r>
            <a:r>
              <a:rPr lang="da-DK" sz="1800" dirty="0" smtClean="0"/>
              <a:t>	2.82m</a:t>
            </a:r>
          </a:p>
          <a:p>
            <a:r>
              <a:rPr lang="da-DK" sz="1800" dirty="0" err="1" smtClean="0"/>
              <a:t>ID’s</a:t>
            </a:r>
            <a:r>
              <a:rPr lang="da-DK" sz="1800" dirty="0" smtClean="0"/>
              <a:t>				3</a:t>
            </a:r>
          </a:p>
        </p:txBody>
      </p:sp>
    </p:spTree>
    <p:extLst>
      <p:ext uri="{BB962C8B-B14F-4D97-AF65-F5344CB8AC3E}">
        <p14:creationId xmlns="" xmlns:p14="http://schemas.microsoft.com/office/powerpoint/2010/main" val="401288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Operation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64581"/>
            <a:ext cx="11938000" cy="6841257"/>
          </a:xfrm>
        </p:spPr>
        <p:txBody>
          <a:bodyPr/>
          <a:lstStyle/>
          <a:p>
            <a:r>
              <a:rPr lang="da-DK" dirty="0" smtClean="0"/>
              <a:t>Mode: Top-up from ASTRID. </a:t>
            </a:r>
            <a:r>
              <a:rPr lang="da-DK" dirty="0" err="1" smtClean="0"/>
              <a:t>Unmanned</a:t>
            </a:r>
            <a:r>
              <a:rPr lang="da-DK" dirty="0" smtClean="0"/>
              <a:t> 24/7 operation.</a:t>
            </a:r>
          </a:p>
          <a:p>
            <a:endParaRPr lang="da-DK" dirty="0" smtClean="0"/>
          </a:p>
          <a:p>
            <a:r>
              <a:rPr lang="da-DK" dirty="0" err="1" smtClean="0"/>
              <a:t>Typically</a:t>
            </a:r>
            <a:r>
              <a:rPr lang="da-DK" dirty="0" smtClean="0"/>
              <a:t> 3mA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injected</a:t>
            </a:r>
            <a:r>
              <a:rPr lang="da-DK" dirty="0" smtClean="0"/>
              <a:t> in ASTRID2 at 580MeV </a:t>
            </a:r>
            <a:r>
              <a:rPr lang="da-DK" dirty="0" err="1" smtClean="0"/>
              <a:t>every</a:t>
            </a:r>
            <a:r>
              <a:rPr lang="da-DK" dirty="0" smtClean="0"/>
              <a:t> 2-3 </a:t>
            </a:r>
            <a:r>
              <a:rPr lang="da-DK" dirty="0" err="1" smtClean="0"/>
              <a:t>minutes</a:t>
            </a:r>
            <a:endParaRPr lang="da-DK" dirty="0" smtClean="0"/>
          </a:p>
          <a:p>
            <a:endParaRPr lang="da-DK" dirty="0"/>
          </a:p>
          <a:p>
            <a:r>
              <a:rPr lang="da-DK" dirty="0" err="1" smtClean="0"/>
              <a:t>Extraction</a:t>
            </a:r>
            <a:r>
              <a:rPr lang="da-DK" dirty="0" smtClean="0"/>
              <a:t> from ASTRID: 3 </a:t>
            </a:r>
            <a:r>
              <a:rPr lang="da-DK" dirty="0" err="1" smtClean="0"/>
              <a:t>Slow</a:t>
            </a:r>
            <a:r>
              <a:rPr lang="da-DK" dirty="0" smtClean="0"/>
              <a:t> </a:t>
            </a:r>
            <a:r>
              <a:rPr lang="da-DK" dirty="0" err="1" smtClean="0"/>
              <a:t>bumpers</a:t>
            </a:r>
            <a:r>
              <a:rPr lang="da-DK" dirty="0" smtClean="0"/>
              <a:t> (1s), a fast </a:t>
            </a:r>
            <a:r>
              <a:rPr lang="da-DK" dirty="0" err="1" smtClean="0"/>
              <a:t>kicker</a:t>
            </a:r>
            <a:r>
              <a:rPr lang="da-DK" dirty="0" smtClean="0"/>
              <a:t> (risetime 30ns), and a </a:t>
            </a:r>
            <a:r>
              <a:rPr lang="da-DK" dirty="0" err="1" smtClean="0"/>
              <a:t>slow</a:t>
            </a:r>
            <a:r>
              <a:rPr lang="da-DK" dirty="0" smtClean="0"/>
              <a:t> </a:t>
            </a:r>
            <a:r>
              <a:rPr lang="da-DK" dirty="0" err="1" smtClean="0"/>
              <a:t>septum</a:t>
            </a:r>
            <a:r>
              <a:rPr lang="da-DK" dirty="0" smtClean="0"/>
              <a:t> (2s)</a:t>
            </a:r>
          </a:p>
          <a:p>
            <a:endParaRPr lang="da-DK" dirty="0"/>
          </a:p>
          <a:p>
            <a:r>
              <a:rPr lang="da-DK" dirty="0" err="1" smtClean="0"/>
              <a:t>Injection</a:t>
            </a:r>
            <a:r>
              <a:rPr lang="da-DK" dirty="0" smtClean="0"/>
              <a:t> in ASTRID2: 3 </a:t>
            </a:r>
            <a:r>
              <a:rPr lang="da-DK" dirty="0" err="1" smtClean="0"/>
              <a:t>bumpers</a:t>
            </a:r>
            <a:r>
              <a:rPr lang="da-DK" dirty="0" smtClean="0"/>
              <a:t> (1.6µs, ½ sine) and </a:t>
            </a:r>
            <a:r>
              <a:rPr lang="da-DK" dirty="0" err="1" smtClean="0"/>
              <a:t>septum</a:t>
            </a:r>
            <a:r>
              <a:rPr lang="da-DK" dirty="0" smtClean="0"/>
              <a:t> (70µs)</a:t>
            </a:r>
          </a:p>
          <a:p>
            <a:endParaRPr lang="da-DK" dirty="0"/>
          </a:p>
          <a:p>
            <a:r>
              <a:rPr lang="da-DK" dirty="0" err="1" smtClean="0"/>
              <a:t>Lifetime</a:t>
            </a:r>
            <a:r>
              <a:rPr lang="da-DK" dirty="0" smtClean="0"/>
              <a:t> in ASTRID2: 1.3h at 90mA, with </a:t>
            </a:r>
            <a:r>
              <a:rPr lang="da-DK" dirty="0" err="1" smtClean="0"/>
              <a:t>coupling</a:t>
            </a:r>
            <a:r>
              <a:rPr lang="da-DK" dirty="0" smtClean="0"/>
              <a:t> </a:t>
            </a:r>
            <a:r>
              <a:rPr lang="da-DK" dirty="0" err="1" smtClean="0"/>
              <a:t>adjusted</a:t>
            </a:r>
            <a:r>
              <a:rPr lang="da-DK" dirty="0" smtClean="0"/>
              <a:t> to 10% with a </a:t>
            </a:r>
            <a:r>
              <a:rPr lang="da-DK" dirty="0" err="1" smtClean="0"/>
              <a:t>skew</a:t>
            </a:r>
            <a:r>
              <a:rPr lang="da-DK" dirty="0" smtClean="0"/>
              <a:t> quadrupole.</a:t>
            </a:r>
          </a:p>
          <a:p>
            <a:endParaRPr lang="da-DK" dirty="0"/>
          </a:p>
          <a:p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presently</a:t>
            </a:r>
            <a:r>
              <a:rPr lang="da-DK" dirty="0" smtClean="0"/>
              <a:t> </a:t>
            </a:r>
            <a:r>
              <a:rPr lang="da-DK" dirty="0" err="1" smtClean="0"/>
              <a:t>unable</a:t>
            </a:r>
            <a:r>
              <a:rPr lang="da-DK" dirty="0" smtClean="0"/>
              <a:t> to have a stable </a:t>
            </a:r>
            <a:r>
              <a:rPr lang="da-DK" dirty="0" err="1" smtClean="0"/>
              <a:t>beam</a:t>
            </a:r>
            <a:r>
              <a:rPr lang="da-DK" dirty="0" smtClean="0"/>
              <a:t> at 200mA (</a:t>
            </a:r>
            <a:r>
              <a:rPr lang="da-DK" dirty="0" err="1" smtClean="0"/>
              <a:t>bumpers</a:t>
            </a:r>
            <a:r>
              <a:rPr lang="da-DK" dirty="0" smtClean="0"/>
              <a:t>, </a:t>
            </a:r>
            <a:r>
              <a:rPr lang="da-DK" dirty="0" err="1" smtClean="0"/>
              <a:t>instabilities</a:t>
            </a:r>
            <a:r>
              <a:rPr lang="da-DK" dirty="0" smtClean="0"/>
              <a:t>)</a:t>
            </a:r>
          </a:p>
          <a:p>
            <a:endParaRPr lang="da-DK" dirty="0"/>
          </a:p>
          <a:p>
            <a:r>
              <a:rPr lang="da-DK" dirty="0" smtClean="0"/>
              <a:t>MTBF: ASTRID2: ~14 </a:t>
            </a:r>
            <a:r>
              <a:rPr lang="da-DK" dirty="0" err="1" smtClean="0"/>
              <a:t>days</a:t>
            </a:r>
            <a:r>
              <a:rPr lang="da-DK" dirty="0" smtClean="0"/>
              <a:t>.  Booster and </a:t>
            </a:r>
            <a:r>
              <a:rPr lang="da-DK" dirty="0" err="1" smtClean="0"/>
              <a:t>injection</a:t>
            </a:r>
            <a:r>
              <a:rPr lang="da-DK" dirty="0" smtClean="0"/>
              <a:t>: ~5 </a:t>
            </a:r>
            <a:r>
              <a:rPr lang="da-DK" dirty="0" err="1" smtClean="0"/>
              <a:t>days</a:t>
            </a:r>
            <a:r>
              <a:rPr lang="da-DK" dirty="0" smtClean="0"/>
              <a:t>.</a:t>
            </a:r>
          </a:p>
          <a:p>
            <a:endParaRPr lang="da-DK" dirty="0" smtClean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="" xmlns:p14="http://schemas.microsoft.com/office/powerpoint/2010/main" val="25336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developments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289" y="3060724"/>
            <a:ext cx="4890867" cy="5545113"/>
          </a:xfrm>
        </p:spPr>
        <p:txBody>
          <a:bodyPr/>
          <a:lstStyle/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 smtClean="0"/>
              <a:t>At </a:t>
            </a:r>
            <a:r>
              <a:rPr lang="da-DK" dirty="0" err="1" smtClean="0"/>
              <a:t>high</a:t>
            </a:r>
            <a:r>
              <a:rPr lang="da-DK" dirty="0" smtClean="0"/>
              <a:t> </a:t>
            </a:r>
            <a:r>
              <a:rPr lang="da-DK" dirty="0" err="1" smtClean="0"/>
              <a:t>currents</a:t>
            </a:r>
            <a:r>
              <a:rPr lang="da-DK" dirty="0" smtClean="0"/>
              <a:t>, the </a:t>
            </a:r>
            <a:r>
              <a:rPr lang="da-DK" dirty="0" err="1" smtClean="0"/>
              <a:t>beam</a:t>
            </a:r>
            <a:r>
              <a:rPr lang="da-DK" dirty="0" smtClean="0"/>
              <a:t>- </a:t>
            </a:r>
            <a:r>
              <a:rPr lang="da-DK" dirty="0" err="1" smtClean="0"/>
              <a:t>induced</a:t>
            </a:r>
            <a:r>
              <a:rPr lang="da-DK" dirty="0" smtClean="0"/>
              <a:t> </a:t>
            </a:r>
            <a:r>
              <a:rPr lang="da-DK" dirty="0" err="1" smtClean="0"/>
              <a:t>currents</a:t>
            </a:r>
            <a:r>
              <a:rPr lang="da-DK" dirty="0" smtClean="0"/>
              <a:t> in the </a:t>
            </a:r>
            <a:r>
              <a:rPr lang="da-DK" dirty="0" err="1" smtClean="0"/>
              <a:t>ferrite</a:t>
            </a:r>
            <a:r>
              <a:rPr lang="da-DK" dirty="0" smtClean="0"/>
              <a:t> </a:t>
            </a:r>
            <a:r>
              <a:rPr lang="da-DK" dirty="0" err="1" smtClean="0"/>
              <a:t>causes</a:t>
            </a:r>
            <a:r>
              <a:rPr lang="da-DK" dirty="0" smtClean="0"/>
              <a:t> it to heat to more </a:t>
            </a:r>
            <a:r>
              <a:rPr lang="da-DK" dirty="0" err="1" smtClean="0"/>
              <a:t>than</a:t>
            </a:r>
            <a:r>
              <a:rPr lang="da-DK" dirty="0" smtClean="0"/>
              <a:t> the Curie temperature of the </a:t>
            </a:r>
            <a:r>
              <a:rPr lang="da-DK" dirty="0" err="1" smtClean="0"/>
              <a:t>material</a:t>
            </a:r>
            <a:r>
              <a:rPr lang="da-DK" dirty="0" smtClean="0"/>
              <a:t> (130°C), </a:t>
            </a:r>
            <a:r>
              <a:rPr lang="da-DK" dirty="0" err="1" smtClean="0"/>
              <a:t>causing</a:t>
            </a:r>
            <a:r>
              <a:rPr lang="da-DK" dirty="0" smtClean="0"/>
              <a:t> the kick angle to </a:t>
            </a:r>
            <a:r>
              <a:rPr lang="da-DK" dirty="0" err="1" smtClean="0"/>
              <a:t>decrease</a:t>
            </a:r>
            <a:r>
              <a:rPr lang="da-DK" dirty="0" smtClean="0"/>
              <a:t>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 smtClean="0"/>
              <a:t>A 200mA </a:t>
            </a:r>
            <a:r>
              <a:rPr lang="da-DK" dirty="0" err="1" smtClean="0"/>
              <a:t>beam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‘</a:t>
            </a:r>
            <a:r>
              <a:rPr lang="da-DK" dirty="0" err="1" smtClean="0"/>
              <a:t>topped</a:t>
            </a:r>
            <a:r>
              <a:rPr lang="da-DK" dirty="0" smtClean="0"/>
              <a:t>-up’ for </a:t>
            </a:r>
            <a:r>
              <a:rPr lang="da-DK" dirty="0" err="1" smtClean="0"/>
              <a:t>about</a:t>
            </a:r>
            <a:r>
              <a:rPr lang="da-DK" dirty="0" smtClean="0"/>
              <a:t> 20min </a:t>
            </a:r>
            <a:r>
              <a:rPr lang="da-DK" dirty="0" err="1" smtClean="0"/>
              <a:t>before</a:t>
            </a:r>
            <a:r>
              <a:rPr lang="da-DK" dirty="0" smtClean="0"/>
              <a:t> </a:t>
            </a:r>
            <a:r>
              <a:rPr lang="da-DK" dirty="0" err="1" smtClean="0"/>
              <a:t>injections</a:t>
            </a:r>
            <a:r>
              <a:rPr lang="da-DK" dirty="0" smtClean="0"/>
              <a:t> </a:t>
            </a:r>
            <a:r>
              <a:rPr lang="da-DK" dirty="0" err="1" smtClean="0"/>
              <a:t>fail</a:t>
            </a:r>
            <a:endParaRPr lang="da-DK" dirty="0"/>
          </a:p>
        </p:txBody>
      </p:sp>
      <p:sp>
        <p:nvSpPr>
          <p:cNvPr id="6" name="TextBox 5"/>
          <p:cNvSpPr txBox="1"/>
          <p:nvPr/>
        </p:nvSpPr>
        <p:spPr>
          <a:xfrm>
            <a:off x="508000" y="2124621"/>
            <a:ext cx="3639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Bumper problem</a:t>
            </a:r>
            <a:endParaRPr lang="da-DK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157" y="2709396"/>
            <a:ext cx="7410471" cy="53804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053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developments</a:t>
            </a:r>
            <a:r>
              <a:rPr lang="da-DK" dirty="0" smtClean="0"/>
              <a:t>: </a:t>
            </a:r>
            <a:r>
              <a:rPr lang="da-DK" dirty="0" err="1" smtClean="0"/>
              <a:t>Bumpers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620565"/>
            <a:ext cx="11938000" cy="6985273"/>
          </a:xfrm>
        </p:spPr>
        <p:txBody>
          <a:bodyPr/>
          <a:lstStyle/>
          <a:p>
            <a:pPr marL="0" indent="0">
              <a:buNone/>
            </a:pPr>
            <a:r>
              <a:rPr lang="da-DK" dirty="0" smtClean="0"/>
              <a:t>To </a:t>
            </a:r>
            <a:r>
              <a:rPr lang="da-DK" dirty="0" err="1" smtClean="0"/>
              <a:t>repair</a:t>
            </a:r>
            <a:r>
              <a:rPr lang="da-DK" dirty="0" smtClean="0"/>
              <a:t> </a:t>
            </a:r>
            <a:r>
              <a:rPr lang="da-DK" dirty="0" err="1" smtClean="0"/>
              <a:t>this</a:t>
            </a:r>
            <a:r>
              <a:rPr lang="da-DK" dirty="0" smtClean="0"/>
              <a:t> situation, Ti </a:t>
            </a:r>
            <a:r>
              <a:rPr lang="da-DK" dirty="0" err="1" smtClean="0"/>
              <a:t>coated</a:t>
            </a:r>
            <a:r>
              <a:rPr lang="da-DK" dirty="0" smtClean="0"/>
              <a:t> </a:t>
            </a:r>
            <a:r>
              <a:rPr lang="da-DK" dirty="0" err="1" smtClean="0"/>
              <a:t>ceramic</a:t>
            </a:r>
            <a:r>
              <a:rPr lang="da-DK" dirty="0" smtClean="0"/>
              <a:t> ‘</a:t>
            </a:r>
            <a:r>
              <a:rPr lang="da-DK" dirty="0" err="1" smtClean="0"/>
              <a:t>shells</a:t>
            </a:r>
            <a:r>
              <a:rPr lang="da-DK" dirty="0" smtClean="0"/>
              <a:t>’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en-US" dirty="0" smtClean="0"/>
              <a:t>mounted</a:t>
            </a:r>
            <a:r>
              <a:rPr lang="da-DK" dirty="0" smtClean="0"/>
              <a:t> in the </a:t>
            </a:r>
            <a:r>
              <a:rPr lang="da-DK" dirty="0" err="1" smtClean="0"/>
              <a:t>gap</a:t>
            </a:r>
            <a:r>
              <a:rPr lang="da-DK" dirty="0" smtClean="0"/>
              <a:t> of the bumper to form a </a:t>
            </a:r>
            <a:r>
              <a:rPr lang="en-US" dirty="0" smtClean="0"/>
              <a:t>metallized</a:t>
            </a:r>
            <a:r>
              <a:rPr lang="da-DK" dirty="0" smtClean="0"/>
              <a:t> </a:t>
            </a:r>
            <a:r>
              <a:rPr lang="da-DK" dirty="0" err="1" smtClean="0"/>
              <a:t>beam</a:t>
            </a:r>
            <a:r>
              <a:rPr lang="da-DK" dirty="0" smtClean="0"/>
              <a:t> tube to </a:t>
            </a:r>
            <a:r>
              <a:rPr lang="da-DK" dirty="0" err="1" smtClean="0"/>
              <a:t>shield</a:t>
            </a:r>
            <a:r>
              <a:rPr lang="da-DK" dirty="0" smtClean="0"/>
              <a:t> the </a:t>
            </a:r>
            <a:r>
              <a:rPr lang="da-DK" dirty="0" err="1" smtClean="0"/>
              <a:t>ferrite</a:t>
            </a:r>
            <a:r>
              <a:rPr lang="da-DK" dirty="0" smtClean="0"/>
              <a:t> from the </a:t>
            </a:r>
            <a:r>
              <a:rPr lang="da-DK" dirty="0" err="1" smtClean="0"/>
              <a:t>beam</a:t>
            </a:r>
            <a:r>
              <a:rPr lang="da-DK" dirty="0" smtClean="0"/>
              <a:t>.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dirty="0" smtClean="0"/>
              <a:t>The </a:t>
            </a:r>
            <a:r>
              <a:rPr lang="da-DK" dirty="0" err="1" smtClean="0"/>
              <a:t>shells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made of ‘</a:t>
            </a:r>
            <a:r>
              <a:rPr lang="da-DK" dirty="0" err="1" smtClean="0"/>
              <a:t>Frigalit</a:t>
            </a:r>
            <a:r>
              <a:rPr lang="da-DK" dirty="0" smtClean="0"/>
              <a:t> AL23’ Al</a:t>
            </a:r>
            <a:r>
              <a:rPr lang="da-DK" baseline="-25000" dirty="0" smtClean="0"/>
              <a:t>2</a:t>
            </a:r>
            <a:r>
              <a:rPr lang="da-DK" dirty="0" smtClean="0"/>
              <a:t>O</a:t>
            </a:r>
            <a:r>
              <a:rPr lang="da-DK" baseline="-25000" dirty="0" smtClean="0"/>
              <a:t>3</a:t>
            </a:r>
            <a:r>
              <a:rPr lang="da-DK" dirty="0" smtClean="0"/>
              <a:t>, and </a:t>
            </a:r>
            <a:r>
              <a:rPr lang="da-DK" dirty="0" err="1" smtClean="0"/>
              <a:t>coated</a:t>
            </a:r>
            <a:r>
              <a:rPr lang="da-DK" dirty="0" smtClean="0"/>
              <a:t> with 2-2.5µm Ti by the Danish </a:t>
            </a:r>
            <a:r>
              <a:rPr lang="da-DK" dirty="0" err="1" smtClean="0"/>
              <a:t>Technological</a:t>
            </a:r>
            <a:r>
              <a:rPr lang="da-DK" dirty="0" smtClean="0"/>
              <a:t> </a:t>
            </a:r>
            <a:r>
              <a:rPr lang="da-DK" dirty="0" err="1" smtClean="0"/>
              <a:t>Institute</a:t>
            </a:r>
            <a:r>
              <a:rPr lang="da-DK" dirty="0" smtClean="0"/>
              <a:t>.</a:t>
            </a:r>
            <a:endParaRPr lang="da-DK" dirty="0"/>
          </a:p>
          <a:p>
            <a:pPr marL="0" indent="0">
              <a:buNone/>
            </a:pPr>
            <a:r>
              <a:rPr lang="da-DK" dirty="0" smtClean="0"/>
              <a:t>The </a:t>
            </a:r>
            <a:r>
              <a:rPr lang="da-DK" dirty="0" err="1" smtClean="0"/>
              <a:t>cost</a:t>
            </a:r>
            <a:r>
              <a:rPr lang="da-DK" dirty="0" smtClean="0"/>
              <a:t> of </a:t>
            </a:r>
            <a:r>
              <a:rPr lang="da-DK" dirty="0" err="1" smtClean="0"/>
              <a:t>modifying</a:t>
            </a:r>
            <a:r>
              <a:rPr lang="da-DK" dirty="0" smtClean="0"/>
              <a:t> all </a:t>
            </a:r>
            <a:r>
              <a:rPr lang="da-DK" dirty="0" err="1" smtClean="0"/>
              <a:t>three</a:t>
            </a:r>
            <a:r>
              <a:rPr lang="da-DK" dirty="0" smtClean="0"/>
              <a:t> </a:t>
            </a:r>
            <a:r>
              <a:rPr lang="da-DK" dirty="0" err="1" smtClean="0"/>
              <a:t>bumpers</a:t>
            </a:r>
            <a:r>
              <a:rPr lang="da-DK" dirty="0" smtClean="0"/>
              <a:t> is ~€4000.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257" y="4113812"/>
            <a:ext cx="3600400" cy="449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5265" y="6603158"/>
            <a:ext cx="72008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da-DK" sz="3200" dirty="0"/>
          </a:p>
        </p:txBody>
      </p:sp>
      <p:pic>
        <p:nvPicPr>
          <p:cNvPr id="2052" name="Picture 4" descr="Z:\Pictures\ASTRID2\Magnets\Bumpers\20141119-Ceramic_shells\IMG_6739_redu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803" b="13097"/>
          <a:stretch/>
        </p:blipFill>
        <p:spPr bwMode="auto">
          <a:xfrm>
            <a:off x="487594" y="4837497"/>
            <a:ext cx="8347147" cy="3679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510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Bumper </a:t>
            </a:r>
            <a:r>
              <a:rPr lang="da-DK" dirty="0" err="1" smtClean="0"/>
              <a:t>modification</a:t>
            </a:r>
            <a:endParaRPr lang="da-DK" dirty="0"/>
          </a:p>
        </p:txBody>
      </p:sp>
      <p:pic>
        <p:nvPicPr>
          <p:cNvPr id="1026" name="Picture 2" descr="Z:\Ast2Doc\machine\construction\cad\140410-NewBumperModifications\7103002537_BumperExploded_14052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55" b="10698"/>
          <a:stretch/>
        </p:blipFill>
        <p:spPr bwMode="auto">
          <a:xfrm>
            <a:off x="1512417" y="1346181"/>
            <a:ext cx="9083951" cy="7189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5141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Modified</a:t>
            </a:r>
            <a:r>
              <a:rPr lang="da-DK" dirty="0" smtClean="0"/>
              <a:t> bumper</a:t>
            </a:r>
            <a:endParaRPr lang="da-D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52" y="1346181"/>
            <a:ext cx="11141248" cy="74274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48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Kick angles at </a:t>
            </a:r>
            <a:r>
              <a:rPr lang="da-DK" dirty="0" err="1" smtClean="0"/>
              <a:t>high</a:t>
            </a:r>
            <a:r>
              <a:rPr lang="da-DK" dirty="0" smtClean="0"/>
              <a:t> </a:t>
            </a:r>
            <a:r>
              <a:rPr lang="da-DK" dirty="0" err="1" smtClean="0"/>
              <a:t>stored</a:t>
            </a:r>
            <a:r>
              <a:rPr lang="da-DK" dirty="0" smtClean="0"/>
              <a:t> </a:t>
            </a:r>
            <a:r>
              <a:rPr lang="da-DK" dirty="0" err="1" smtClean="0"/>
              <a:t>current</a:t>
            </a:r>
            <a:endParaRPr lang="da-DK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88" t="9766" r="5512" b="8424"/>
          <a:stretch/>
        </p:blipFill>
        <p:spPr bwMode="auto">
          <a:xfrm>
            <a:off x="1605162" y="1346181"/>
            <a:ext cx="10012129" cy="738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78371" y="4428877"/>
            <a:ext cx="3397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err="1" smtClean="0"/>
              <a:t>Modified</a:t>
            </a:r>
            <a:r>
              <a:rPr lang="da-DK" sz="2800" dirty="0" smtClean="0"/>
              <a:t> </a:t>
            </a:r>
            <a:r>
              <a:rPr lang="da-DK" sz="2800" dirty="0" err="1" smtClean="0"/>
              <a:t>bumpers</a:t>
            </a:r>
            <a:endParaRPr lang="da-DK" sz="2800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5982843" y="3996829"/>
            <a:ext cx="0" cy="432048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round/>
            <a:headEnd/>
            <a:tailEnd type="arrow"/>
          </a:ln>
        </p:spPr>
      </p:cxnSp>
      <p:cxnSp>
        <p:nvCxnSpPr>
          <p:cNvPr id="7" name="Straight Arrow Connector 6"/>
          <p:cNvCxnSpPr/>
          <p:nvPr/>
        </p:nvCxnSpPr>
        <p:spPr bwMode="auto">
          <a:xfrm>
            <a:off x="5976913" y="4978197"/>
            <a:ext cx="0" cy="484892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round/>
            <a:headEnd/>
            <a:tailEnd type="arrow"/>
          </a:ln>
        </p:spPr>
      </p:cxnSp>
      <p:sp>
        <p:nvSpPr>
          <p:cNvPr id="8" name="TextBox 7"/>
          <p:cNvSpPr txBox="1"/>
          <p:nvPr/>
        </p:nvSpPr>
        <p:spPr>
          <a:xfrm>
            <a:off x="7057033" y="7381205"/>
            <a:ext cx="3746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err="1" smtClean="0"/>
              <a:t>Unmodified</a:t>
            </a:r>
            <a:r>
              <a:rPr lang="da-DK" sz="2800" dirty="0" smtClean="0"/>
              <a:t> bumper</a:t>
            </a:r>
            <a:endParaRPr lang="da-DK" sz="28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 flipV="1">
            <a:off x="7201049" y="7021165"/>
            <a:ext cx="216024" cy="360040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round/>
            <a:headEnd/>
            <a:tailEnd type="arrow"/>
          </a:ln>
        </p:spPr>
      </p:cxnSp>
    </p:spTree>
    <p:extLst>
      <p:ext uri="{BB962C8B-B14F-4D97-AF65-F5344CB8AC3E}">
        <p14:creationId xmlns="" xmlns:p14="http://schemas.microsoft.com/office/powerpoint/2010/main" val="26740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Magnetic</a:t>
            </a:r>
            <a:r>
              <a:rPr lang="da-DK" dirty="0" smtClean="0"/>
              <a:t> </a:t>
            </a:r>
            <a:r>
              <a:rPr lang="da-DK" dirty="0" err="1" smtClean="0"/>
              <a:t>interference</a:t>
            </a:r>
            <a:r>
              <a:rPr lang="da-DK" dirty="0" smtClean="0"/>
              <a:t> from ASTRID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When</a:t>
            </a:r>
            <a:r>
              <a:rPr lang="da-DK" dirty="0" smtClean="0"/>
              <a:t> </a:t>
            </a:r>
            <a:r>
              <a:rPr lang="da-DK" dirty="0" err="1" smtClean="0"/>
              <a:t>ramping</a:t>
            </a:r>
            <a:r>
              <a:rPr lang="da-DK" dirty="0" smtClean="0"/>
              <a:t> ASTRID to </a:t>
            </a:r>
            <a:r>
              <a:rPr lang="da-DK" dirty="0" err="1" smtClean="0"/>
              <a:t>full</a:t>
            </a:r>
            <a:r>
              <a:rPr lang="da-DK" dirty="0" smtClean="0"/>
              <a:t> </a:t>
            </a:r>
            <a:r>
              <a:rPr lang="da-DK" dirty="0" err="1" smtClean="0"/>
              <a:t>energy</a:t>
            </a:r>
            <a:r>
              <a:rPr lang="da-DK" dirty="0" smtClean="0"/>
              <a:t> just </a:t>
            </a:r>
            <a:r>
              <a:rPr lang="da-DK" dirty="0" err="1" smtClean="0"/>
              <a:t>before</a:t>
            </a:r>
            <a:r>
              <a:rPr lang="da-DK" dirty="0" smtClean="0"/>
              <a:t> an </a:t>
            </a:r>
            <a:r>
              <a:rPr lang="da-DK" dirty="0" err="1" smtClean="0"/>
              <a:t>injection</a:t>
            </a:r>
            <a:r>
              <a:rPr lang="da-DK" dirty="0" smtClean="0"/>
              <a:t>, the </a:t>
            </a:r>
            <a:r>
              <a:rPr lang="da-DK" dirty="0" err="1" smtClean="0"/>
              <a:t>field</a:t>
            </a:r>
            <a:r>
              <a:rPr lang="da-DK" dirty="0" smtClean="0"/>
              <a:t> from the ASTRID </a:t>
            </a:r>
            <a:r>
              <a:rPr lang="da-DK" dirty="0" err="1" smtClean="0"/>
              <a:t>dipoles</a:t>
            </a:r>
            <a:r>
              <a:rPr lang="da-DK" dirty="0" smtClean="0"/>
              <a:t> </a:t>
            </a:r>
            <a:r>
              <a:rPr lang="da-DK" dirty="0" err="1" smtClean="0"/>
              <a:t>extends</a:t>
            </a:r>
            <a:r>
              <a:rPr lang="da-DK" dirty="0" smtClean="0"/>
              <a:t> to ASTRID2, </a:t>
            </a:r>
            <a:r>
              <a:rPr lang="da-DK" dirty="0" err="1" smtClean="0"/>
              <a:t>moving</a:t>
            </a:r>
            <a:r>
              <a:rPr lang="da-DK" dirty="0" smtClean="0"/>
              <a:t> the </a:t>
            </a:r>
            <a:r>
              <a:rPr lang="da-DK" dirty="0" err="1" smtClean="0"/>
              <a:t>stored</a:t>
            </a:r>
            <a:r>
              <a:rPr lang="da-DK" dirty="0" smtClean="0"/>
              <a:t> </a:t>
            </a:r>
            <a:r>
              <a:rPr lang="da-DK" dirty="0" err="1" smtClean="0"/>
              <a:t>beam</a:t>
            </a:r>
            <a:r>
              <a:rPr lang="da-DK" dirty="0" smtClean="0"/>
              <a:t> in ASTRID2 by up to 120µm </a:t>
            </a:r>
            <a:r>
              <a:rPr lang="da-DK" dirty="0" err="1" smtClean="0"/>
              <a:t>horizontally</a:t>
            </a:r>
            <a:r>
              <a:rPr lang="da-DK" dirty="0" smtClean="0"/>
              <a:t>, and 20µm </a:t>
            </a:r>
            <a:r>
              <a:rPr lang="da-DK" dirty="0" err="1" smtClean="0"/>
              <a:t>vertically</a:t>
            </a:r>
            <a:r>
              <a:rPr lang="da-DK" dirty="0" smtClean="0"/>
              <a:t>.</a:t>
            </a:r>
          </a:p>
          <a:p>
            <a:pPr marL="0" indent="0">
              <a:buNone/>
            </a:pPr>
            <a:endParaRPr lang="da-DK" dirty="0"/>
          </a:p>
          <a:p>
            <a:r>
              <a:rPr lang="da-DK" dirty="0" smtClean="0"/>
              <a:t>To fix </a:t>
            </a:r>
            <a:r>
              <a:rPr lang="da-DK" dirty="0" err="1" smtClean="0"/>
              <a:t>this</a:t>
            </a:r>
            <a:r>
              <a:rPr lang="da-DK" dirty="0" smtClean="0"/>
              <a:t> problem 5mm </a:t>
            </a:r>
            <a:r>
              <a:rPr lang="da-DK" dirty="0" err="1" smtClean="0"/>
              <a:t>iron</a:t>
            </a:r>
            <a:r>
              <a:rPr lang="da-DK" dirty="0" smtClean="0"/>
              <a:t> </a:t>
            </a:r>
            <a:r>
              <a:rPr lang="da-DK" dirty="0" err="1" smtClean="0"/>
              <a:t>plates</a:t>
            </a:r>
            <a:r>
              <a:rPr lang="da-DK" dirty="0" smtClean="0"/>
              <a:t> </a:t>
            </a:r>
            <a:r>
              <a:rPr lang="da-DK" dirty="0" err="1" smtClean="0"/>
              <a:t>were</a:t>
            </a:r>
            <a:r>
              <a:rPr lang="da-DK" dirty="0" smtClean="0"/>
              <a:t> </a:t>
            </a:r>
            <a:r>
              <a:rPr lang="da-DK" dirty="0" err="1" smtClean="0"/>
              <a:t>mounted</a:t>
            </a:r>
            <a:r>
              <a:rPr lang="da-DK" dirty="0" smtClean="0"/>
              <a:t> on the </a:t>
            </a:r>
            <a:r>
              <a:rPr lang="da-DK" dirty="0" err="1" smtClean="0"/>
              <a:t>concrete</a:t>
            </a:r>
            <a:r>
              <a:rPr lang="da-DK" dirty="0" smtClean="0"/>
              <a:t> </a:t>
            </a:r>
            <a:r>
              <a:rPr lang="da-DK" dirty="0" err="1" smtClean="0"/>
              <a:t>wall</a:t>
            </a:r>
            <a:r>
              <a:rPr lang="da-DK" dirty="0" smtClean="0"/>
              <a:t> and </a:t>
            </a:r>
            <a:r>
              <a:rPr lang="da-DK" dirty="0" err="1" smtClean="0"/>
              <a:t>floor</a:t>
            </a:r>
            <a:r>
              <a:rPr lang="da-DK" dirty="0" smtClean="0"/>
              <a:t> in the ASTRID hall.</a:t>
            </a:r>
            <a:br>
              <a:rPr lang="da-DK" dirty="0" smtClean="0"/>
            </a:br>
            <a:endParaRPr lang="da-DK" dirty="0" smtClean="0"/>
          </a:p>
          <a:p>
            <a:endParaRPr lang="da-DK" dirty="0"/>
          </a:p>
          <a:p>
            <a:endParaRPr lang="da-DK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356" t="29019" r="28369" b="50200"/>
          <a:stretch/>
        </p:blipFill>
        <p:spPr bwMode="auto">
          <a:xfrm>
            <a:off x="5112817" y="4847895"/>
            <a:ext cx="7109622" cy="375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 bwMode="auto">
          <a:xfrm>
            <a:off x="6048921" y="6849915"/>
            <a:ext cx="4392488" cy="0"/>
          </a:xfrm>
          <a:prstGeom prst="line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9" name="Straight Connector 8"/>
          <p:cNvCxnSpPr/>
          <p:nvPr/>
        </p:nvCxnSpPr>
        <p:spPr bwMode="auto">
          <a:xfrm>
            <a:off x="6048921" y="6849915"/>
            <a:ext cx="0" cy="387274"/>
          </a:xfrm>
          <a:prstGeom prst="line">
            <a:avLst/>
          </a:prstGeom>
          <a:noFill/>
          <a:ln w="254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11" name="Straight Connector 10"/>
          <p:cNvCxnSpPr/>
          <p:nvPr/>
        </p:nvCxnSpPr>
        <p:spPr bwMode="auto">
          <a:xfrm>
            <a:off x="6048921" y="7237189"/>
            <a:ext cx="4392488" cy="0"/>
          </a:xfrm>
          <a:prstGeom prst="line">
            <a:avLst/>
          </a:prstGeom>
          <a:noFill/>
          <a:ln w="2540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13" name="Straight Connector 12"/>
          <p:cNvCxnSpPr/>
          <p:nvPr/>
        </p:nvCxnSpPr>
        <p:spPr bwMode="auto">
          <a:xfrm flipV="1">
            <a:off x="10441409" y="6849915"/>
            <a:ext cx="0" cy="387274"/>
          </a:xfrm>
          <a:prstGeom prst="line">
            <a:avLst/>
          </a:prstGeom>
          <a:noFill/>
          <a:ln w="25400" algn="ctr">
            <a:solidFill>
              <a:srgbClr val="00B050"/>
            </a:solidFill>
            <a:round/>
            <a:headEnd/>
            <a:tailEnd/>
          </a:ln>
        </p:spPr>
      </p:cxnSp>
      <p:pic>
        <p:nvPicPr>
          <p:cNvPr id="6146" name="Picture 2" descr="Z:\Astrid2\Temp\BMH11\141114_145000_NoF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3" y="4644901"/>
            <a:ext cx="4608512" cy="40112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691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">
  <a:themeElements>
    <a:clrScheme name="">
      <a:dk1>
        <a:srgbClr val="000000"/>
      </a:dk1>
      <a:lt1>
        <a:srgbClr val="FFFFFF"/>
      </a:lt1>
      <a:dk2>
        <a:srgbClr val="81A0C6"/>
      </a:dk2>
      <a:lt2>
        <a:srgbClr val="03428E"/>
      </a:lt2>
      <a:accent1>
        <a:srgbClr val="FFFFFF"/>
      </a:accent1>
      <a:accent2>
        <a:srgbClr val="808092"/>
      </a:accent2>
      <a:accent3>
        <a:srgbClr val="FFFFFF"/>
      </a:accent3>
      <a:accent4>
        <a:srgbClr val="000000"/>
      </a:accent4>
      <a:accent5>
        <a:srgbClr val="FFFFFF"/>
      </a:accent5>
      <a:accent6>
        <a:srgbClr val="737384"/>
      </a:accent6>
      <a:hlink>
        <a:srgbClr val="E6ECF4"/>
      </a:hlink>
      <a:folHlink>
        <a:srgbClr val="E5E5E9"/>
      </a:folHlink>
    </a:clrScheme>
    <a:fontScheme name="16-9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815975" marR="0" indent="-815975" algn="l" defTabSz="914400" rtl="0" eaLnBrk="1" fontAlgn="base" latinLnBrk="0" hangingPunct="1">
          <a:lnSpc>
            <a:spcPct val="8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Verdana" pitchFamily="34" charset="0"/>
          </a:defRPr>
        </a:defPPr>
      </a:lstStyle>
    </a:spDef>
    <a:lnDef>
      <a:spPr bwMode="auto">
        <a:noFill/>
        <a:ln w="12700" algn="ctr">
          <a:solidFill>
            <a:schemeClr val="accent2"/>
          </a:solidFill>
          <a:round/>
          <a:headEnd/>
          <a:tailEnd/>
        </a:ln>
      </a:spPr>
      <a:bodyPr/>
      <a:lstStyle/>
    </a:lnDef>
  </a:objectDefaults>
  <a:extraClrSchemeLst>
    <a:extraClrScheme>
      <a:clrScheme name="16-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3428E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0C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4">
        <a:dk1>
          <a:srgbClr val="000000"/>
        </a:dk1>
        <a:lt1>
          <a:srgbClr val="0066FF"/>
        </a:lt1>
        <a:dk2>
          <a:srgbClr val="000000"/>
        </a:dk2>
        <a:lt2>
          <a:srgbClr val="808080"/>
        </a:lt2>
        <a:accent1>
          <a:srgbClr val="03428E"/>
        </a:accent1>
        <a:accent2>
          <a:srgbClr val="333399"/>
        </a:accent2>
        <a:accent3>
          <a:srgbClr val="AAB8FF"/>
        </a:accent3>
        <a:accent4>
          <a:srgbClr val="000000"/>
        </a:accent4>
        <a:accent5>
          <a:srgbClr val="AAB0C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97932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BBEA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6">
        <a:dk1>
          <a:srgbClr val="000000"/>
        </a:dk1>
        <a:lt1>
          <a:srgbClr val="FFFFFF"/>
        </a:lt1>
        <a:dk2>
          <a:srgbClr val="000000"/>
        </a:dk2>
        <a:lt2>
          <a:srgbClr val="808092"/>
        </a:lt2>
        <a:accent1>
          <a:srgbClr val="03428E"/>
        </a:accent1>
        <a:accent2>
          <a:srgbClr val="81A0C6"/>
        </a:accent2>
        <a:accent3>
          <a:srgbClr val="FFFFFF"/>
        </a:accent3>
        <a:accent4>
          <a:srgbClr val="000000"/>
        </a:accent4>
        <a:accent5>
          <a:srgbClr val="AAB0C6"/>
        </a:accent5>
        <a:accent6>
          <a:srgbClr val="7491B3"/>
        </a:accent6>
        <a:hlink>
          <a:srgbClr val="E6ECF4"/>
        </a:hlink>
        <a:folHlink>
          <a:srgbClr val="E5E5E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16-9">
  <a:themeElements>
    <a:clrScheme name="">
      <a:dk1>
        <a:srgbClr val="000000"/>
      </a:dk1>
      <a:lt1>
        <a:srgbClr val="FFFFFF"/>
      </a:lt1>
      <a:dk2>
        <a:srgbClr val="81A0C6"/>
      </a:dk2>
      <a:lt2>
        <a:srgbClr val="03428E"/>
      </a:lt2>
      <a:accent1>
        <a:srgbClr val="FFFFFF"/>
      </a:accent1>
      <a:accent2>
        <a:srgbClr val="808092"/>
      </a:accent2>
      <a:accent3>
        <a:srgbClr val="FFFFFF"/>
      </a:accent3>
      <a:accent4>
        <a:srgbClr val="000000"/>
      </a:accent4>
      <a:accent5>
        <a:srgbClr val="FFFFFF"/>
      </a:accent5>
      <a:accent6>
        <a:srgbClr val="737384"/>
      </a:accent6>
      <a:hlink>
        <a:srgbClr val="E6ECF4"/>
      </a:hlink>
      <a:folHlink>
        <a:srgbClr val="E5E5E9"/>
      </a:folHlink>
    </a:clrScheme>
    <a:fontScheme name="16-9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815975" marR="0" indent="-815975" algn="l" defTabSz="914400" rtl="0" eaLnBrk="1" fontAlgn="base" latinLnBrk="0" hangingPunct="1">
          <a:lnSpc>
            <a:spcPct val="8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Verdana" pitchFamily="34" charset="0"/>
          </a:defRPr>
        </a:defPPr>
      </a:lstStyle>
    </a:spDef>
    <a:lnDef>
      <a:spPr bwMode="auto">
        <a:noFill/>
        <a:ln w="12700" algn="ctr">
          <a:solidFill>
            <a:schemeClr val="accent2"/>
          </a:solidFill>
          <a:round/>
          <a:headEnd/>
          <a:tailEnd/>
        </a:ln>
      </a:spPr>
      <a:bodyPr/>
      <a:lstStyle/>
    </a:lnDef>
  </a:objectDefaults>
  <a:extraClrSchemeLst>
    <a:extraClrScheme>
      <a:clrScheme name="16-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-9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3428E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0C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4">
        <a:dk1>
          <a:srgbClr val="000000"/>
        </a:dk1>
        <a:lt1>
          <a:srgbClr val="0066FF"/>
        </a:lt1>
        <a:dk2>
          <a:srgbClr val="000000"/>
        </a:dk2>
        <a:lt2>
          <a:srgbClr val="808080"/>
        </a:lt2>
        <a:accent1>
          <a:srgbClr val="03428E"/>
        </a:accent1>
        <a:accent2>
          <a:srgbClr val="333399"/>
        </a:accent2>
        <a:accent3>
          <a:srgbClr val="AAB8FF"/>
        </a:accent3>
        <a:accent4>
          <a:srgbClr val="000000"/>
        </a:accent4>
        <a:accent5>
          <a:srgbClr val="AAB0C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97932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BBEA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-9 16">
        <a:dk1>
          <a:srgbClr val="000000"/>
        </a:dk1>
        <a:lt1>
          <a:srgbClr val="FFFFFF"/>
        </a:lt1>
        <a:dk2>
          <a:srgbClr val="000000"/>
        </a:dk2>
        <a:lt2>
          <a:srgbClr val="808092"/>
        </a:lt2>
        <a:accent1>
          <a:srgbClr val="03428E"/>
        </a:accent1>
        <a:accent2>
          <a:srgbClr val="81A0C6"/>
        </a:accent2>
        <a:accent3>
          <a:srgbClr val="FFFFFF"/>
        </a:accent3>
        <a:accent4>
          <a:srgbClr val="000000"/>
        </a:accent4>
        <a:accent5>
          <a:srgbClr val="AAB0C6"/>
        </a:accent5>
        <a:accent6>
          <a:srgbClr val="7491B3"/>
        </a:accent6>
        <a:hlink>
          <a:srgbClr val="E6ECF4"/>
        </a:hlink>
        <a:folHlink>
          <a:srgbClr val="E5E5E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28778</TotalTime>
  <Words>531</Words>
  <Application>Microsoft Office PowerPoint</Application>
  <PresentationFormat>Custom</PresentationFormat>
  <Paragraphs>97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AU Passata</vt:lpstr>
      <vt:lpstr>Verdana</vt:lpstr>
      <vt:lpstr>16-9</vt:lpstr>
      <vt:lpstr>1_16-9</vt:lpstr>
      <vt:lpstr>Status and new developments at ASTRID2</vt:lpstr>
      <vt:lpstr>The ASTRID 2 facility</vt:lpstr>
      <vt:lpstr>Operation</vt:lpstr>
      <vt:lpstr>New developments</vt:lpstr>
      <vt:lpstr>New developments: Bumpers</vt:lpstr>
      <vt:lpstr>Bumper modification</vt:lpstr>
      <vt:lpstr>Modified bumper</vt:lpstr>
      <vt:lpstr>Kick angles at high stored current</vt:lpstr>
      <vt:lpstr>Magnetic interference from ASTRID</vt:lpstr>
      <vt:lpstr>Magnet shield calculations</vt:lpstr>
      <vt:lpstr>The ”iron curtain”</vt:lpstr>
      <vt:lpstr>Magnetic shield</vt:lpstr>
      <vt:lpstr>New developments </vt:lpstr>
      <vt:lpstr>New developments</vt:lpstr>
      <vt:lpstr>Skew Quadrupole / Lifetime</vt:lpstr>
      <vt:lpstr>Thank you for your attention</vt:lpstr>
    </vt:vector>
  </TitlesOfParts>
  <Company>Aarhus Universitet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Bestyrelsesmøde</dc:title>
  <dc:creator>Tove Bæk Jensen</dc:creator>
  <cp:lastModifiedBy>GAGET Philippa</cp:lastModifiedBy>
  <cp:revision>1467</cp:revision>
  <cp:lastPrinted>2014-11-20T12:20:11Z</cp:lastPrinted>
  <dcterms:created xsi:type="dcterms:W3CDTF">2011-03-09T11:13:35Z</dcterms:created>
  <dcterms:modified xsi:type="dcterms:W3CDTF">2014-11-27T12:53:11Z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By">
    <vt:lpwstr>SkabelonDesign</vt:lpwstr>
  </property>
</Properties>
</file>