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0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224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C2CAF-5644-4262-9923-89BAEA37B956}" type="datetimeFigureOut">
              <a:rPr lang="en-GB" smtClean="0"/>
              <a:t>08/02/2016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87069-3080-4146-9A73-3C3C7351A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7068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C2CAF-5644-4262-9923-89BAEA37B956}" type="datetimeFigureOut">
              <a:rPr lang="en-GB" smtClean="0"/>
              <a:t>08/02/2016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87069-3080-4146-9A73-3C3C7351A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2530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C2CAF-5644-4262-9923-89BAEA37B956}" type="datetimeFigureOut">
              <a:rPr lang="en-GB" smtClean="0"/>
              <a:t>08/02/2016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87069-3080-4146-9A73-3C3C7351A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8987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C2CAF-5644-4262-9923-89BAEA37B956}" type="datetimeFigureOut">
              <a:rPr lang="en-GB" smtClean="0"/>
              <a:t>08/02/2016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87069-3080-4146-9A73-3C3C7351A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9942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C2CAF-5644-4262-9923-89BAEA37B956}" type="datetimeFigureOut">
              <a:rPr lang="en-GB" smtClean="0"/>
              <a:t>08/02/2016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87069-3080-4146-9A73-3C3C7351A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1329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C2CAF-5644-4262-9923-89BAEA37B956}" type="datetimeFigureOut">
              <a:rPr lang="en-GB" smtClean="0"/>
              <a:t>08/02/2016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87069-3080-4146-9A73-3C3C7351A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3447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C2CAF-5644-4262-9923-89BAEA37B956}" type="datetimeFigureOut">
              <a:rPr lang="en-GB" smtClean="0"/>
              <a:t>08/02/2016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87069-3080-4146-9A73-3C3C7351A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0625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C2CAF-5644-4262-9923-89BAEA37B956}" type="datetimeFigureOut">
              <a:rPr lang="en-GB" smtClean="0"/>
              <a:t>08/02/2016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87069-3080-4146-9A73-3C3C7351A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7586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C2CAF-5644-4262-9923-89BAEA37B956}" type="datetimeFigureOut">
              <a:rPr lang="en-GB" smtClean="0"/>
              <a:t>08/02/2016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87069-3080-4146-9A73-3C3C7351A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7903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C2CAF-5644-4262-9923-89BAEA37B956}" type="datetimeFigureOut">
              <a:rPr lang="en-GB" smtClean="0"/>
              <a:t>08/02/2016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87069-3080-4146-9A73-3C3C7351A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0174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C2CAF-5644-4262-9923-89BAEA37B956}" type="datetimeFigureOut">
              <a:rPr lang="en-GB" smtClean="0"/>
              <a:t>08/02/2016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87069-3080-4146-9A73-3C3C7351A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3C2CAF-5644-4262-9923-89BAEA37B956}" type="datetimeFigureOut">
              <a:rPr lang="en-GB" smtClean="0"/>
              <a:t>08/02/2016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F87069-3080-4146-9A73-3C3C7351A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591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4400" dirty="0" smtClean="0"/>
              <a:t>HC-2585: Probing Shock Melting of Mo via Laser-Driven Compression Combined with EXAFS</a:t>
            </a:r>
            <a:endParaRPr lang="en-GB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ESRF: Richard Briggs</a:t>
            </a:r>
          </a:p>
          <a:p>
            <a:r>
              <a:rPr lang="en-US" dirty="0" smtClean="0"/>
              <a:t>University of Edinburgh: Prof. Malcolm McMahon</a:t>
            </a:r>
          </a:p>
          <a:p>
            <a:r>
              <a:rPr lang="en-US" dirty="0" smtClean="0"/>
              <a:t>LLNL: Ray Smith, Yuan Ping, Federica </a:t>
            </a:r>
            <a:r>
              <a:rPr lang="en-US" dirty="0" err="1" smtClean="0"/>
              <a:t>Coppari</a:t>
            </a:r>
            <a:r>
              <a:rPr lang="en-US" dirty="0" smtClean="0"/>
              <a:t>, Rip Collins, Jon </a:t>
            </a:r>
            <a:r>
              <a:rPr lang="en-US" dirty="0" err="1" smtClean="0"/>
              <a:t>Eggert</a:t>
            </a:r>
            <a:endParaRPr lang="en-GB" dirty="0"/>
          </a:p>
        </p:txBody>
      </p:sp>
      <p:pic>
        <p:nvPicPr>
          <p:cNvPr id="1026" name="Picture 2" descr="http://intranet.esrf.fr/files/live/sites/intranet/files/Directorate/CommunicationUnit/BrandGuidelines/logo%202014/screen/ESRF-Logo-RG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09" y="125766"/>
            <a:ext cx="1143157" cy="1247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5294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225" y="0"/>
            <a:ext cx="10515600" cy="70833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Scientific background:</a:t>
            </a:r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868" y="708338"/>
            <a:ext cx="3825887" cy="343671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72755" y="750382"/>
            <a:ext cx="750838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Melting curve from LH-DAC &lt; 3500 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Shock melting observed above 350 GPa and ~ 10,000 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Abrupt change in sound velocity above 210 GPa (usually indicative of melting) and at 390 GPa from previous shock data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New shock data (with XRD) and </a:t>
            </a:r>
            <a:r>
              <a:rPr lang="en-US" i="1" dirty="0" smtClean="0"/>
              <a:t>ab initio </a:t>
            </a:r>
            <a:r>
              <a:rPr lang="en-US" dirty="0" smtClean="0"/>
              <a:t>MD calculations now suggest no kink at 210 GPa, agree with a kink at 390 GPa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8357" y="2781707"/>
            <a:ext cx="3418843" cy="391724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791" y="2823751"/>
            <a:ext cx="3447171" cy="38780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2473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8343" y="5071275"/>
            <a:ext cx="2319161" cy="170729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9" b="4225"/>
          <a:stretch/>
        </p:blipFill>
        <p:spPr>
          <a:xfrm>
            <a:off x="91225" y="648578"/>
            <a:ext cx="6116392" cy="440403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8520" y="4980168"/>
            <a:ext cx="605909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Steady shock? Would need </a:t>
            </a:r>
            <a:r>
              <a:rPr lang="en-US" dirty="0" err="1" smtClean="0"/>
              <a:t>Al|Mo|LiF</a:t>
            </a:r>
            <a:r>
              <a:rPr lang="en-US" dirty="0" smtClean="0"/>
              <a:t> shots with VISAR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Large release wave at the </a:t>
            </a:r>
            <a:r>
              <a:rPr lang="en-US" dirty="0" err="1" smtClean="0"/>
              <a:t>Mo|Window</a:t>
            </a:r>
            <a:r>
              <a:rPr lang="en-US" dirty="0" smtClean="0"/>
              <a:t> interface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LiF</a:t>
            </a:r>
            <a:r>
              <a:rPr lang="en-US" dirty="0" smtClean="0"/>
              <a:t>, C, CH, Al will all induce a large drop in pressure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Release wave will reduce pressure rapidly within the Mo; no confinement</a:t>
            </a:r>
          </a:p>
        </p:txBody>
      </p:sp>
      <p:sp>
        <p:nvSpPr>
          <p:cNvPr id="8" name="Rectangle 7"/>
          <p:cNvSpPr/>
          <p:nvPr/>
        </p:nvSpPr>
        <p:spPr>
          <a:xfrm>
            <a:off x="2438779" y="2698163"/>
            <a:ext cx="234000" cy="468000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372269" y="2326475"/>
            <a:ext cx="2133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 ns timing window*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672779" y="2698163"/>
            <a:ext cx="128790" cy="468000"/>
          </a:xfrm>
          <a:prstGeom prst="rect">
            <a:avLst/>
          </a:prstGeom>
          <a:noFill/>
          <a:ln w="1905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2310339" y="2698163"/>
            <a:ext cx="128790" cy="468000"/>
          </a:xfrm>
          <a:prstGeom prst="rect">
            <a:avLst/>
          </a:prstGeom>
          <a:noFill/>
          <a:ln w="1905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580499" y="247290"/>
            <a:ext cx="51378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Al | Mo | Al (for window demonstration)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5687" y="0"/>
            <a:ext cx="4391696" cy="3944967"/>
          </a:xfrm>
          <a:prstGeom prst="rect">
            <a:avLst/>
          </a:prstGeom>
        </p:spPr>
      </p:pic>
      <p:sp>
        <p:nvSpPr>
          <p:cNvPr id="17" name="5-Point Star 16"/>
          <p:cNvSpPr/>
          <p:nvPr/>
        </p:nvSpPr>
        <p:spPr>
          <a:xfrm>
            <a:off x="9583025" y="1653629"/>
            <a:ext cx="527484" cy="530926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5-Point Star 17"/>
          <p:cNvSpPr/>
          <p:nvPr/>
        </p:nvSpPr>
        <p:spPr>
          <a:xfrm>
            <a:off x="8786286" y="2039959"/>
            <a:ext cx="197878" cy="205406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8496907" y="1773330"/>
            <a:ext cx="699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&lt;10%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447668" y="1418486"/>
            <a:ext cx="699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&lt;90%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1" name="5-Point Star 20"/>
          <p:cNvSpPr/>
          <p:nvPr/>
        </p:nvSpPr>
        <p:spPr>
          <a:xfrm>
            <a:off x="7924340" y="3081002"/>
            <a:ext cx="197878" cy="205406"/>
          </a:xfrm>
          <a:prstGeom prst="star5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7634961" y="2814373"/>
            <a:ext cx="699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&lt;10%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512188" y="3855676"/>
            <a:ext cx="43234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Small amount of material either </a:t>
            </a:r>
            <a:r>
              <a:rPr lang="en-US" dirty="0" smtClean="0">
                <a:solidFill>
                  <a:srgbClr val="00B050"/>
                </a:solidFill>
              </a:rPr>
              <a:t>ambient</a:t>
            </a:r>
            <a:r>
              <a:rPr lang="en-US" dirty="0" smtClean="0"/>
              <a:t> or </a:t>
            </a:r>
            <a:r>
              <a:rPr lang="en-US" dirty="0" smtClean="0">
                <a:solidFill>
                  <a:srgbClr val="FF0000"/>
                </a:solidFill>
              </a:rPr>
              <a:t>released to a lower pressure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174913" y="4536197"/>
            <a:ext cx="2998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What would XANES/EXAFS signal look like with &lt; 10 % material at different P?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730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15" b="3849"/>
          <a:stretch/>
        </p:blipFill>
        <p:spPr>
          <a:xfrm>
            <a:off x="6111079" y="568749"/>
            <a:ext cx="5689719" cy="409681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9" b="4413"/>
          <a:stretch/>
        </p:blipFill>
        <p:spPr>
          <a:xfrm>
            <a:off x="207134" y="579549"/>
            <a:ext cx="5755783" cy="413544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7454" y="4892896"/>
            <a:ext cx="41335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Ta layer would still result in a small release in the Mo, but much smaller P drop.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Reduced signal for XAS.</a:t>
            </a:r>
          </a:p>
        </p:txBody>
      </p:sp>
      <p:sp>
        <p:nvSpPr>
          <p:cNvPr id="8" name="Rectangle 7"/>
          <p:cNvSpPr/>
          <p:nvPr/>
        </p:nvSpPr>
        <p:spPr>
          <a:xfrm>
            <a:off x="2670597" y="2053838"/>
            <a:ext cx="219600" cy="61919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346512" y="1723143"/>
            <a:ext cx="2133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 ns timing window*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529411" y="1997962"/>
            <a:ext cx="216000" cy="61919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7192448" y="1667267"/>
            <a:ext cx="2133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 ns timing window*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891248" y="2053838"/>
            <a:ext cx="164443" cy="619192"/>
          </a:xfrm>
          <a:prstGeom prst="rect">
            <a:avLst/>
          </a:prstGeom>
          <a:noFill/>
          <a:ln w="1905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8745411" y="1998626"/>
            <a:ext cx="164443" cy="619192"/>
          </a:xfrm>
          <a:prstGeom prst="rect">
            <a:avLst/>
          </a:prstGeom>
          <a:noFill/>
          <a:ln w="1905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1687711" y="168639"/>
            <a:ext cx="27946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Al | Mo | Ta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558624" y="168639"/>
            <a:ext cx="27946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Al | Mo | Au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7314" y="4683546"/>
            <a:ext cx="2469226" cy="1817771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9661" y="4382795"/>
            <a:ext cx="2755498" cy="2475205"/>
          </a:xfrm>
          <a:prstGeom prst="rect">
            <a:avLst/>
          </a:prstGeom>
        </p:spPr>
      </p:pic>
      <p:sp>
        <p:nvSpPr>
          <p:cNvPr id="20" name="5-Point Star 19"/>
          <p:cNvSpPr/>
          <p:nvPr/>
        </p:nvSpPr>
        <p:spPr>
          <a:xfrm>
            <a:off x="8895151" y="5493060"/>
            <a:ext cx="430317" cy="433125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5-Point Star 20"/>
          <p:cNvSpPr/>
          <p:nvPr/>
        </p:nvSpPr>
        <p:spPr>
          <a:xfrm>
            <a:off x="8928718" y="5739608"/>
            <a:ext cx="89491" cy="92895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8569242" y="5686027"/>
            <a:ext cx="40173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 smtClean="0">
                <a:solidFill>
                  <a:srgbClr val="FF0000"/>
                </a:solidFill>
              </a:rPr>
              <a:t>&lt;10%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237931" y="5483044"/>
            <a:ext cx="742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&lt;90%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45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91225" y="0"/>
            <a:ext cx="10515600" cy="70833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P-T coverage</a:t>
            </a:r>
            <a:endParaRPr lang="en-GB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25" y="553792"/>
            <a:ext cx="7054571" cy="6336971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769909"/>
              </p:ext>
            </p:extLst>
          </p:nvPr>
        </p:nvGraphicFramePr>
        <p:xfrm>
          <a:off x="7827911" y="1004552"/>
          <a:ext cx="3580488" cy="17096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0244"/>
                <a:gridCol w="1790244"/>
              </a:tblGrid>
              <a:tr h="33806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Laser</a:t>
                      </a:r>
                      <a:r>
                        <a:rPr lang="en-US" sz="1200" baseline="0" dirty="0" smtClean="0"/>
                        <a:t> intensity (TW/cm</a:t>
                      </a:r>
                      <a:r>
                        <a:rPr lang="en-US" sz="1200" baseline="30000" dirty="0" smtClean="0"/>
                        <a:t>2</a:t>
                      </a:r>
                      <a:r>
                        <a:rPr lang="en-US" sz="1200" baseline="0" dirty="0" smtClean="0"/>
                        <a:t>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Pressure (Mbar)</a:t>
                      </a:r>
                      <a:endParaRPr lang="en-US" sz="1200" dirty="0"/>
                    </a:p>
                  </a:txBody>
                  <a:tcPr/>
                </a:tc>
              </a:tr>
              <a:tr h="20284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0.3</a:t>
                      </a:r>
                      <a:endParaRPr lang="en-US" sz="1200" dirty="0"/>
                    </a:p>
                  </a:txBody>
                  <a:tcPr/>
                </a:tc>
              </a:tr>
              <a:tr h="20284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0.6</a:t>
                      </a:r>
                      <a:endParaRPr lang="en-US" sz="1200" dirty="0"/>
                    </a:p>
                  </a:txBody>
                  <a:tcPr/>
                </a:tc>
              </a:tr>
              <a:tr h="20284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0.95</a:t>
                      </a:r>
                      <a:endParaRPr lang="en-US" sz="1200" dirty="0"/>
                    </a:p>
                  </a:txBody>
                  <a:tcPr/>
                </a:tc>
              </a:tr>
              <a:tr h="20284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2.0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1.2</a:t>
                      </a:r>
                      <a:endParaRPr lang="en-US" sz="1200" dirty="0"/>
                    </a:p>
                  </a:txBody>
                  <a:tcPr/>
                </a:tc>
              </a:tr>
              <a:tr h="20284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4.0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2.0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586786" y="600945"/>
            <a:ext cx="2178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350 µm (phase plate)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4387896"/>
              </p:ext>
            </p:extLst>
          </p:nvPr>
        </p:nvGraphicFramePr>
        <p:xfrm>
          <a:off x="7811860" y="3349502"/>
          <a:ext cx="3580488" cy="8867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0244"/>
                <a:gridCol w="1790244"/>
              </a:tblGrid>
              <a:tr h="33806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Laser</a:t>
                      </a:r>
                      <a:r>
                        <a:rPr lang="en-US" sz="1200" baseline="0" dirty="0" smtClean="0"/>
                        <a:t> intensity (TW/cm</a:t>
                      </a:r>
                      <a:r>
                        <a:rPr lang="en-US" sz="1200" baseline="30000" dirty="0" smtClean="0"/>
                        <a:t>2</a:t>
                      </a:r>
                      <a:r>
                        <a:rPr lang="en-US" sz="1200" baseline="0" dirty="0" smtClean="0"/>
                        <a:t>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Pressure (Mbar)</a:t>
                      </a:r>
                      <a:endParaRPr lang="en-US" sz="1200" dirty="0"/>
                    </a:p>
                  </a:txBody>
                  <a:tcPr/>
                </a:tc>
              </a:tr>
              <a:tr h="20284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 (~ 35 J)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</a:t>
                      </a:r>
                      <a:endParaRPr lang="en-US" sz="1200" dirty="0"/>
                    </a:p>
                  </a:txBody>
                  <a:tcPr/>
                </a:tc>
              </a:tr>
              <a:tr h="20284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 (~ 16 J)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2.5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8493461" y="2883303"/>
            <a:ext cx="2272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220 µm focused beam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130475" y="309093"/>
            <a:ext cx="2998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/>
              <a:t>30 um CH + Al Flash</a:t>
            </a:r>
            <a:endParaRPr lang="en-GB" u="sng" dirty="0">
              <a:solidFill>
                <a:srgbClr val="FF0000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2884145" y="4778061"/>
            <a:ext cx="309093" cy="33485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3554116" y="4235003"/>
            <a:ext cx="309093" cy="33485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3992450" y="3773791"/>
            <a:ext cx="309093" cy="33485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4494726" y="3265076"/>
            <a:ext cx="309093" cy="33485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2318197" y="5112912"/>
            <a:ext cx="309093" cy="33485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4930461" y="2733118"/>
            <a:ext cx="309093" cy="33485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5625920" y="2240923"/>
            <a:ext cx="309093" cy="33485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310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25" y="553792"/>
            <a:ext cx="7054571" cy="6336971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769909"/>
              </p:ext>
            </p:extLst>
          </p:nvPr>
        </p:nvGraphicFramePr>
        <p:xfrm>
          <a:off x="7827911" y="1004552"/>
          <a:ext cx="3580488" cy="17096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0244"/>
                <a:gridCol w="1790244"/>
              </a:tblGrid>
              <a:tr h="33806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Laser</a:t>
                      </a:r>
                      <a:r>
                        <a:rPr lang="en-US" sz="1200" baseline="0" dirty="0" smtClean="0"/>
                        <a:t> intensity (TW/cm</a:t>
                      </a:r>
                      <a:r>
                        <a:rPr lang="en-US" sz="1200" baseline="30000" dirty="0" smtClean="0"/>
                        <a:t>2</a:t>
                      </a:r>
                      <a:r>
                        <a:rPr lang="en-US" sz="1200" baseline="0" dirty="0" smtClean="0"/>
                        <a:t>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Pressure (Mbar)</a:t>
                      </a:r>
                      <a:endParaRPr lang="en-US" sz="1200" dirty="0"/>
                    </a:p>
                  </a:txBody>
                  <a:tcPr/>
                </a:tc>
              </a:tr>
              <a:tr h="20284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0.3</a:t>
                      </a:r>
                      <a:endParaRPr lang="en-US" sz="1200" dirty="0"/>
                    </a:p>
                  </a:txBody>
                  <a:tcPr/>
                </a:tc>
              </a:tr>
              <a:tr h="20284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0.6</a:t>
                      </a:r>
                      <a:endParaRPr lang="en-US" sz="1200" dirty="0"/>
                    </a:p>
                  </a:txBody>
                  <a:tcPr/>
                </a:tc>
              </a:tr>
              <a:tr h="20284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0.95</a:t>
                      </a:r>
                      <a:endParaRPr lang="en-US" sz="1200" dirty="0"/>
                    </a:p>
                  </a:txBody>
                  <a:tcPr/>
                </a:tc>
              </a:tr>
              <a:tr h="20284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2.0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1.2</a:t>
                      </a:r>
                      <a:endParaRPr lang="en-US" sz="1200" dirty="0"/>
                    </a:p>
                  </a:txBody>
                  <a:tcPr/>
                </a:tc>
              </a:tr>
              <a:tr h="20284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4.0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2.0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586786" y="600945"/>
            <a:ext cx="2178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350 µm (phase plate)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4387896"/>
              </p:ext>
            </p:extLst>
          </p:nvPr>
        </p:nvGraphicFramePr>
        <p:xfrm>
          <a:off x="7811860" y="3349502"/>
          <a:ext cx="3580488" cy="8867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0244"/>
                <a:gridCol w="1790244"/>
              </a:tblGrid>
              <a:tr h="33806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Laser</a:t>
                      </a:r>
                      <a:r>
                        <a:rPr lang="en-US" sz="1200" baseline="0" dirty="0" smtClean="0"/>
                        <a:t> intensity (TW/cm</a:t>
                      </a:r>
                      <a:r>
                        <a:rPr lang="en-US" sz="1200" baseline="30000" dirty="0" smtClean="0"/>
                        <a:t>2</a:t>
                      </a:r>
                      <a:r>
                        <a:rPr lang="en-US" sz="1200" baseline="0" dirty="0" smtClean="0"/>
                        <a:t>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Pressure (Mbar)</a:t>
                      </a:r>
                      <a:endParaRPr lang="en-US" sz="1200" dirty="0"/>
                    </a:p>
                  </a:txBody>
                  <a:tcPr/>
                </a:tc>
              </a:tr>
              <a:tr h="20284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 (~ 35 J)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</a:t>
                      </a:r>
                      <a:endParaRPr lang="en-US" sz="1200" dirty="0"/>
                    </a:p>
                  </a:txBody>
                  <a:tcPr/>
                </a:tc>
              </a:tr>
              <a:tr h="20284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 (~ 16 J)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2.5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8493461" y="2883303"/>
            <a:ext cx="2272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220 µm focused beam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130475" y="309093"/>
            <a:ext cx="2998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/>
              <a:t>30 um CH + Al Flash</a:t>
            </a:r>
            <a:endParaRPr lang="en-GB" u="sng" dirty="0">
              <a:solidFill>
                <a:srgbClr val="FF0000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2884145" y="4778061"/>
            <a:ext cx="309093" cy="33485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3554116" y="4235003"/>
            <a:ext cx="309093" cy="334851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B050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3992450" y="3773791"/>
            <a:ext cx="309093" cy="334851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B050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4494726" y="3265076"/>
            <a:ext cx="309093" cy="334851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B050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2318197" y="5112912"/>
            <a:ext cx="309093" cy="33485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4930461" y="2733118"/>
            <a:ext cx="309093" cy="334851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B050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5625920" y="2240923"/>
            <a:ext cx="309093" cy="33485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91225" y="0"/>
            <a:ext cx="10515600" cy="70833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P-T coverage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14412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370</Words>
  <Application>Microsoft Macintosh PowerPoint</Application>
  <PresentationFormat>Widescreen</PresentationFormat>
  <Paragraphs>72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HC-2585: Probing Shock Melting of Mo via Laser-Driven Compression Combined with EXAFS</vt:lpstr>
      <vt:lpstr>Scientific background:</vt:lpstr>
      <vt:lpstr>PowerPoint Presentation</vt:lpstr>
      <vt:lpstr>PowerPoint Presentation</vt:lpstr>
      <vt:lpstr>P-T coverage</vt:lpstr>
      <vt:lpstr>P-T coverage</vt:lpstr>
    </vt:vector>
  </TitlesOfParts>
  <Company>ESRF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Shock compression of molybdenum to 5 Mbar</dc:title>
  <dc:creator>BRIGGS Richard</dc:creator>
  <cp:lastModifiedBy>BRIGGS Richard</cp:lastModifiedBy>
  <cp:revision>19</cp:revision>
  <dcterms:created xsi:type="dcterms:W3CDTF">2016-01-18T10:59:13Z</dcterms:created>
  <dcterms:modified xsi:type="dcterms:W3CDTF">2016-02-08T08:16:02Z</dcterms:modified>
</cp:coreProperties>
</file>