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98" r:id="rId4"/>
    <p:sldId id="278" r:id="rId5"/>
    <p:sldId id="281" r:id="rId6"/>
    <p:sldId id="283" r:id="rId7"/>
    <p:sldId id="284" r:id="rId8"/>
    <p:sldId id="280" r:id="rId9"/>
    <p:sldId id="262" r:id="rId10"/>
    <p:sldId id="304" r:id="rId11"/>
    <p:sldId id="289" r:id="rId12"/>
    <p:sldId id="290" r:id="rId13"/>
    <p:sldId id="291" r:id="rId14"/>
    <p:sldId id="293" r:id="rId15"/>
    <p:sldId id="295" r:id="rId16"/>
    <p:sldId id="258" r:id="rId17"/>
    <p:sldId id="263" r:id="rId18"/>
    <p:sldId id="265" r:id="rId19"/>
    <p:sldId id="267" r:id="rId20"/>
    <p:sldId id="301" r:id="rId21"/>
    <p:sldId id="302" r:id="rId22"/>
    <p:sldId id="303" r:id="rId23"/>
    <p:sldId id="271" r:id="rId24"/>
    <p:sldId id="273" r:id="rId25"/>
    <p:sldId id="275" r:id="rId26"/>
    <p:sldId id="276" r:id="rId27"/>
  </p:sldIdLst>
  <p:sldSz cx="9144000" cy="6858000" type="screen4x3"/>
  <p:notesSz cx="7315200" cy="96012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79F07"/>
    <a:srgbClr val="0066FF"/>
    <a:srgbClr val="436989"/>
    <a:srgbClr val="125E9F"/>
    <a:srgbClr val="6600FF"/>
    <a:srgbClr val="CC00FF"/>
    <a:srgbClr val="99CC00"/>
    <a:srgbClr val="000000"/>
    <a:srgbClr val="008000"/>
    <a:srgbClr val="70BDD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523" autoAdjust="0"/>
    <p:restoredTop sz="94507" autoAdjust="0"/>
  </p:normalViewPr>
  <p:slideViewPr>
    <p:cSldViewPr>
      <p:cViewPr>
        <p:scale>
          <a:sx n="98" d="100"/>
          <a:sy n="98" d="100"/>
        </p:scale>
        <p:origin x="-588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24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o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o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ca-ES" dirty="0" smtClean="0"/>
              <a:t>Feu clic aquí per editar l'estil</a:t>
            </a:r>
            <a:endParaRPr lang="ca-ES" dirty="0"/>
          </a:p>
        </p:txBody>
      </p:sp>
      <p:sp>
        <p:nvSpPr>
          <p:cNvPr id="3" name="Subtíto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ca-ES" dirty="0" smtClean="0"/>
              <a:t>Feu clic aquí per editar l'estil de subtítols del patró.</a:t>
            </a:r>
            <a:endParaRPr lang="ca-ES" dirty="0"/>
          </a:p>
        </p:txBody>
      </p:sp>
    </p:spTree>
    <p:extLst>
      <p:ext uri="{BB962C8B-B14F-4D97-AF65-F5344CB8AC3E}">
        <p14:creationId xmlns:p14="http://schemas.microsoft.com/office/powerpoint/2010/main" val="39613116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ol i object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o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ca-ES" smtClean="0"/>
              <a:t>Feu clic aquí per editar l'estil</a:t>
            </a:r>
            <a:endParaRPr lang="ca-ES"/>
          </a:p>
        </p:txBody>
      </p:sp>
      <p:sp>
        <p:nvSpPr>
          <p:cNvPr id="3" name="Contenidor de contingut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ca-ES" smtClean="0"/>
              <a:t>Feu clic aquí per editar estils</a:t>
            </a:r>
          </a:p>
          <a:p>
            <a:pPr lvl="1"/>
            <a:r>
              <a:rPr lang="ca-ES" smtClean="0"/>
              <a:t>Segon nivell</a:t>
            </a:r>
          </a:p>
          <a:p>
            <a:pPr lvl="2"/>
            <a:r>
              <a:rPr lang="ca-ES" smtClean="0"/>
              <a:t>Tercer nivell</a:t>
            </a:r>
          </a:p>
          <a:p>
            <a:pPr lvl="3"/>
            <a:r>
              <a:rPr lang="ca-ES" smtClean="0"/>
              <a:t>Quart nivell</a:t>
            </a:r>
          </a:p>
          <a:p>
            <a:pPr lvl="4"/>
            <a:r>
              <a:rPr lang="ca-ES" smtClean="0"/>
              <a:t>Cinquè nivell</a:t>
            </a:r>
            <a:endParaRPr lang="ca-ES"/>
          </a:p>
        </p:txBody>
      </p:sp>
    </p:spTree>
    <p:extLst>
      <p:ext uri="{BB962C8B-B14F-4D97-AF65-F5344CB8AC3E}">
        <p14:creationId xmlns:p14="http://schemas.microsoft.com/office/powerpoint/2010/main" val="29319212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pçalera de la secci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o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a-ES" smtClean="0"/>
              <a:t>Feu clic aquí per editar l'estil</a:t>
            </a:r>
            <a:endParaRPr lang="ca-ES"/>
          </a:p>
        </p:txBody>
      </p:sp>
      <p:sp>
        <p:nvSpPr>
          <p:cNvPr id="3" name="Contenidor de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ca-ES" smtClean="0"/>
              <a:t>Feu clic aquí per editar estils</a:t>
            </a:r>
          </a:p>
        </p:txBody>
      </p:sp>
    </p:spTree>
    <p:extLst>
      <p:ext uri="{BB962C8B-B14F-4D97-AF65-F5344CB8AC3E}">
        <p14:creationId xmlns:p14="http://schemas.microsoft.com/office/powerpoint/2010/main" val="41143224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ct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o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ca-ES" smtClean="0"/>
              <a:t>Feu clic aquí per editar l'estil</a:t>
            </a:r>
            <a:endParaRPr lang="ca-ES"/>
          </a:p>
        </p:txBody>
      </p:sp>
      <p:sp>
        <p:nvSpPr>
          <p:cNvPr id="3" name="Contenidor de contingut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a-ES" smtClean="0"/>
              <a:t>Feu clic aquí per editar estils</a:t>
            </a:r>
          </a:p>
          <a:p>
            <a:pPr lvl="1"/>
            <a:r>
              <a:rPr lang="ca-ES" smtClean="0"/>
              <a:t>Segon nivell</a:t>
            </a:r>
          </a:p>
          <a:p>
            <a:pPr lvl="2"/>
            <a:r>
              <a:rPr lang="ca-ES" smtClean="0"/>
              <a:t>Tercer nivell</a:t>
            </a:r>
          </a:p>
          <a:p>
            <a:pPr lvl="3"/>
            <a:r>
              <a:rPr lang="ca-ES" smtClean="0"/>
              <a:t>Quart nivell</a:t>
            </a:r>
          </a:p>
          <a:p>
            <a:pPr lvl="4"/>
            <a:r>
              <a:rPr lang="ca-ES" smtClean="0"/>
              <a:t>Cinquè nivell</a:t>
            </a:r>
            <a:endParaRPr lang="ca-ES"/>
          </a:p>
        </p:txBody>
      </p:sp>
      <p:sp>
        <p:nvSpPr>
          <p:cNvPr id="4" name="Contenidor de contingut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a-ES" smtClean="0"/>
              <a:t>Feu clic aquí per editar estils</a:t>
            </a:r>
          </a:p>
          <a:p>
            <a:pPr lvl="1"/>
            <a:r>
              <a:rPr lang="ca-ES" smtClean="0"/>
              <a:t>Segon nivell</a:t>
            </a:r>
          </a:p>
          <a:p>
            <a:pPr lvl="2"/>
            <a:r>
              <a:rPr lang="ca-ES" smtClean="0"/>
              <a:t>Tercer nivell</a:t>
            </a:r>
          </a:p>
          <a:p>
            <a:pPr lvl="3"/>
            <a:r>
              <a:rPr lang="ca-ES" smtClean="0"/>
              <a:t>Quart nivell</a:t>
            </a:r>
          </a:p>
          <a:p>
            <a:pPr lvl="4"/>
            <a:r>
              <a:rPr lang="ca-ES" smtClean="0"/>
              <a:t>Cinquè nivell</a:t>
            </a:r>
            <a:endParaRPr lang="ca-ES"/>
          </a:p>
        </p:txBody>
      </p:sp>
    </p:spTree>
    <p:extLst>
      <p:ext uri="{BB962C8B-B14F-4D97-AF65-F5344CB8AC3E}">
        <p14:creationId xmlns:p14="http://schemas.microsoft.com/office/powerpoint/2010/main" val="1374245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o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ca-ES" smtClean="0"/>
              <a:t>Feu clic aquí per editar l'estil</a:t>
            </a:r>
            <a:endParaRPr lang="ca-ES"/>
          </a:p>
        </p:txBody>
      </p:sp>
      <p:sp>
        <p:nvSpPr>
          <p:cNvPr id="3" name="Contenidor de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a-ES" smtClean="0"/>
              <a:t>Feu clic aquí per editar estils</a:t>
            </a:r>
          </a:p>
        </p:txBody>
      </p:sp>
      <p:sp>
        <p:nvSpPr>
          <p:cNvPr id="4" name="Contenidor de contingut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a-ES" smtClean="0"/>
              <a:t>Feu clic aquí per editar estils</a:t>
            </a:r>
          </a:p>
          <a:p>
            <a:pPr lvl="1"/>
            <a:r>
              <a:rPr lang="ca-ES" smtClean="0"/>
              <a:t>Segon nivell</a:t>
            </a:r>
          </a:p>
          <a:p>
            <a:pPr lvl="2"/>
            <a:r>
              <a:rPr lang="ca-ES" smtClean="0"/>
              <a:t>Tercer nivell</a:t>
            </a:r>
          </a:p>
          <a:p>
            <a:pPr lvl="3"/>
            <a:r>
              <a:rPr lang="ca-ES" smtClean="0"/>
              <a:t>Quart nivell</a:t>
            </a:r>
          </a:p>
          <a:p>
            <a:pPr lvl="4"/>
            <a:r>
              <a:rPr lang="ca-ES" smtClean="0"/>
              <a:t>Cinquè nivell</a:t>
            </a:r>
            <a:endParaRPr lang="ca-ES"/>
          </a:p>
        </p:txBody>
      </p:sp>
      <p:sp>
        <p:nvSpPr>
          <p:cNvPr id="5" name="Contenidor de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a-ES" smtClean="0"/>
              <a:t>Feu clic aquí per editar estils</a:t>
            </a:r>
          </a:p>
        </p:txBody>
      </p:sp>
      <p:sp>
        <p:nvSpPr>
          <p:cNvPr id="6" name="Contenidor de contingut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a-ES" smtClean="0"/>
              <a:t>Feu clic aquí per editar estils</a:t>
            </a:r>
          </a:p>
          <a:p>
            <a:pPr lvl="1"/>
            <a:r>
              <a:rPr lang="ca-ES" smtClean="0"/>
              <a:t>Segon nivell</a:t>
            </a:r>
          </a:p>
          <a:p>
            <a:pPr lvl="2"/>
            <a:r>
              <a:rPr lang="ca-ES" smtClean="0"/>
              <a:t>Tercer nivell</a:t>
            </a:r>
          </a:p>
          <a:p>
            <a:pPr lvl="3"/>
            <a:r>
              <a:rPr lang="ca-ES" smtClean="0"/>
              <a:t>Quart nivell</a:t>
            </a:r>
          </a:p>
          <a:p>
            <a:pPr lvl="4"/>
            <a:r>
              <a:rPr lang="ca-ES" smtClean="0"/>
              <a:t>Cinquè nivell</a:t>
            </a:r>
            <a:endParaRPr lang="ca-ES"/>
          </a:p>
        </p:txBody>
      </p:sp>
    </p:spTree>
    <p:extLst>
      <p:ext uri="{BB962C8B-B14F-4D97-AF65-F5344CB8AC3E}">
        <p14:creationId xmlns:p14="http://schemas.microsoft.com/office/powerpoint/2010/main" val="10446642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omés títo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o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ca-ES" smtClean="0"/>
              <a:t>Feu clic aquí per editar l'estil</a:t>
            </a:r>
            <a:endParaRPr lang="ca-ES"/>
          </a:p>
        </p:txBody>
      </p:sp>
    </p:spTree>
    <p:extLst>
      <p:ext uri="{BB962C8B-B14F-4D97-AF65-F5344CB8AC3E}">
        <p14:creationId xmlns:p14="http://schemas.microsoft.com/office/powerpoint/2010/main" val="19244650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3968181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ol i text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o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ca-ES" smtClean="0"/>
              <a:t>Feu clic aquí per editar l'estil</a:t>
            </a:r>
            <a:endParaRPr lang="ca-ES"/>
          </a:p>
        </p:txBody>
      </p:sp>
      <p:sp>
        <p:nvSpPr>
          <p:cNvPr id="3" name="Contenidor de text vertical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ca-ES" smtClean="0"/>
              <a:t>Feu clic aquí per editar estils</a:t>
            </a:r>
          </a:p>
          <a:p>
            <a:pPr lvl="1"/>
            <a:r>
              <a:rPr lang="ca-ES" smtClean="0"/>
              <a:t>Segon nivell</a:t>
            </a:r>
          </a:p>
          <a:p>
            <a:pPr lvl="2"/>
            <a:r>
              <a:rPr lang="ca-ES" smtClean="0"/>
              <a:t>Tercer nivell</a:t>
            </a:r>
          </a:p>
          <a:p>
            <a:pPr lvl="3"/>
            <a:r>
              <a:rPr lang="ca-ES" smtClean="0"/>
              <a:t>Quart nivell</a:t>
            </a:r>
          </a:p>
          <a:p>
            <a:pPr lvl="4"/>
            <a:r>
              <a:rPr lang="ca-ES" smtClean="0"/>
              <a:t>Cinquè nivell</a:t>
            </a:r>
            <a:endParaRPr lang="ca-ES"/>
          </a:p>
        </p:txBody>
      </p:sp>
    </p:spTree>
    <p:extLst>
      <p:ext uri="{BB962C8B-B14F-4D97-AF65-F5344CB8AC3E}">
        <p14:creationId xmlns:p14="http://schemas.microsoft.com/office/powerpoint/2010/main" val="739582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ol vertical i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ol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ca-ES" smtClean="0"/>
              <a:t>Feu clic aquí per editar l'estil</a:t>
            </a:r>
            <a:endParaRPr lang="ca-ES"/>
          </a:p>
        </p:txBody>
      </p:sp>
      <p:sp>
        <p:nvSpPr>
          <p:cNvPr id="3" name="Contenidor de text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ca-ES" smtClean="0"/>
              <a:t>Feu clic aquí per editar estils</a:t>
            </a:r>
          </a:p>
          <a:p>
            <a:pPr lvl="1"/>
            <a:r>
              <a:rPr lang="ca-ES" smtClean="0"/>
              <a:t>Segon nivell</a:t>
            </a:r>
          </a:p>
          <a:p>
            <a:pPr lvl="2"/>
            <a:r>
              <a:rPr lang="ca-ES" smtClean="0"/>
              <a:t>Tercer nivell</a:t>
            </a:r>
          </a:p>
          <a:p>
            <a:pPr lvl="3"/>
            <a:r>
              <a:rPr lang="ca-ES" smtClean="0"/>
              <a:t>Quart nivell</a:t>
            </a:r>
          </a:p>
          <a:p>
            <a:pPr lvl="4"/>
            <a:r>
              <a:rPr lang="ca-ES" smtClean="0"/>
              <a:t>Cinquè nivell</a:t>
            </a:r>
            <a:endParaRPr lang="ca-ES"/>
          </a:p>
        </p:txBody>
      </p:sp>
    </p:spTree>
    <p:extLst>
      <p:ext uri="{BB962C8B-B14F-4D97-AF65-F5344CB8AC3E}">
        <p14:creationId xmlns:p14="http://schemas.microsoft.com/office/powerpoint/2010/main" val="42053487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8"/>
          <p:cNvSpPr>
            <a:spLocks noChangeAspect="1" noChangeArrowheads="1" noTextEdit="1"/>
          </p:cNvSpPr>
          <p:nvPr userDrawn="1"/>
        </p:nvSpPr>
        <p:spPr bwMode="auto">
          <a:xfrm>
            <a:off x="0" y="119063"/>
            <a:ext cx="9142413" cy="683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ca-ES"/>
          </a:p>
        </p:txBody>
      </p:sp>
      <p:pic>
        <p:nvPicPr>
          <p:cNvPr id="1027" name="Picture 10"/>
          <p:cNvPicPr>
            <a:picLocks noChangeAspect="1" noChangeArrowheads="1"/>
          </p:cNvPicPr>
          <p:nvPr userDrawn="1"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04800" y="119063"/>
            <a:ext cx="1524000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8" name="Freeform 11"/>
          <p:cNvSpPr>
            <a:spLocks/>
          </p:cNvSpPr>
          <p:nvPr userDrawn="1"/>
        </p:nvSpPr>
        <p:spPr bwMode="auto">
          <a:xfrm>
            <a:off x="8514964" y="6093296"/>
            <a:ext cx="609600" cy="381000"/>
          </a:xfrm>
          <a:custGeom>
            <a:avLst/>
            <a:gdLst>
              <a:gd name="T0" fmla="*/ 0 w 768"/>
              <a:gd name="T1" fmla="*/ 0 h 480"/>
              <a:gd name="T2" fmla="*/ 2147483647 w 768"/>
              <a:gd name="T3" fmla="*/ 0 h 480"/>
              <a:gd name="T4" fmla="*/ 2147483647 w 768"/>
              <a:gd name="T5" fmla="*/ 2147483647 h 480"/>
              <a:gd name="T6" fmla="*/ 2147483647 w 768"/>
              <a:gd name="T7" fmla="*/ 2147483647 h 480"/>
              <a:gd name="T8" fmla="*/ 2147483647 w 768"/>
              <a:gd name="T9" fmla="*/ 2147483647 h 480"/>
              <a:gd name="T10" fmla="*/ 2147483647 w 768"/>
              <a:gd name="T11" fmla="*/ 2147483647 h 480"/>
              <a:gd name="T12" fmla="*/ 0 w 768"/>
              <a:gd name="T13" fmla="*/ 2147483647 h 480"/>
              <a:gd name="T14" fmla="*/ 0 w 768"/>
              <a:gd name="T15" fmla="*/ 0 h 48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768" h="480">
                <a:moveTo>
                  <a:pt x="0" y="0"/>
                </a:moveTo>
                <a:lnTo>
                  <a:pt x="687" y="0"/>
                </a:lnTo>
                <a:lnTo>
                  <a:pt x="768" y="79"/>
                </a:lnTo>
                <a:lnTo>
                  <a:pt x="768" y="480"/>
                </a:lnTo>
                <a:lnTo>
                  <a:pt x="79" y="480"/>
                </a:lnTo>
                <a:lnTo>
                  <a:pt x="0" y="399"/>
                </a:lnTo>
                <a:lnTo>
                  <a:pt x="0" y="0"/>
                </a:lnTo>
                <a:close/>
              </a:path>
            </a:pathLst>
          </a:custGeom>
          <a:solidFill>
            <a:srgbClr val="125E9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ca-ES"/>
          </a:p>
        </p:txBody>
      </p:sp>
      <p:sp>
        <p:nvSpPr>
          <p:cNvPr id="1029" name="Rectangle 12"/>
          <p:cNvSpPr>
            <a:spLocks noChangeArrowheads="1"/>
          </p:cNvSpPr>
          <p:nvPr userDrawn="1"/>
        </p:nvSpPr>
        <p:spPr bwMode="auto">
          <a:xfrm>
            <a:off x="-1588" y="6572250"/>
            <a:ext cx="3201988" cy="385763"/>
          </a:xfrm>
          <a:prstGeom prst="rect">
            <a:avLst/>
          </a:prstGeom>
          <a:solidFill>
            <a:srgbClr val="DEDFE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endParaRPr lang="ca-ES" altLang="ca-ES" smtClean="0"/>
          </a:p>
        </p:txBody>
      </p:sp>
      <p:sp>
        <p:nvSpPr>
          <p:cNvPr id="1030" name="Rectangle 13"/>
          <p:cNvSpPr>
            <a:spLocks noChangeArrowheads="1"/>
          </p:cNvSpPr>
          <p:nvPr userDrawn="1"/>
        </p:nvSpPr>
        <p:spPr bwMode="auto">
          <a:xfrm>
            <a:off x="2971800" y="6572250"/>
            <a:ext cx="3200400" cy="385763"/>
          </a:xfrm>
          <a:prstGeom prst="rect">
            <a:avLst/>
          </a:prstGeom>
          <a:solidFill>
            <a:srgbClr val="979F0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endParaRPr lang="ca-ES" altLang="ca-ES" smtClean="0"/>
          </a:p>
        </p:txBody>
      </p:sp>
      <p:sp>
        <p:nvSpPr>
          <p:cNvPr id="1031" name="Rectangle 14"/>
          <p:cNvSpPr>
            <a:spLocks noChangeArrowheads="1"/>
          </p:cNvSpPr>
          <p:nvPr userDrawn="1"/>
        </p:nvSpPr>
        <p:spPr bwMode="auto">
          <a:xfrm>
            <a:off x="6172200" y="6572250"/>
            <a:ext cx="2971800" cy="385763"/>
          </a:xfrm>
          <a:prstGeom prst="rect">
            <a:avLst/>
          </a:prstGeom>
          <a:solidFill>
            <a:srgbClr val="88A0B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endParaRPr lang="ca-ES" altLang="ca-ES" smtClean="0"/>
          </a:p>
        </p:txBody>
      </p:sp>
      <p:sp>
        <p:nvSpPr>
          <p:cNvPr id="1032" name="Rectangle 15"/>
          <p:cNvSpPr>
            <a:spLocks noChangeArrowheads="1"/>
          </p:cNvSpPr>
          <p:nvPr userDrawn="1"/>
        </p:nvSpPr>
        <p:spPr bwMode="auto">
          <a:xfrm>
            <a:off x="8586402" y="6150446"/>
            <a:ext cx="466474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fld id="{1159B4ED-B076-4F17-9A85-17CF051FFAD8}" type="slidenum">
              <a:rPr lang="en-US" altLang="ca-ES" sz="1400" b="1" smtClean="0">
                <a:solidFill>
                  <a:srgbClr val="FFFFFF"/>
                </a:solidFill>
              </a:rPr>
              <a:pPr eaLnBrk="1" hangingPunct="1">
                <a:defRPr/>
              </a:pPr>
              <a:t>‹#›</a:t>
            </a:fld>
            <a:r>
              <a:rPr lang="en-US" altLang="ca-ES" sz="1400" b="1" dirty="0" smtClean="0">
                <a:solidFill>
                  <a:srgbClr val="FFFFFF"/>
                </a:solidFill>
              </a:rPr>
              <a:t>/25</a:t>
            </a:r>
            <a:endParaRPr lang="en-US" altLang="ca-ES" dirty="0" smtClean="0"/>
          </a:p>
        </p:txBody>
      </p:sp>
      <p:sp>
        <p:nvSpPr>
          <p:cNvPr id="1033" name="Rectangle 16"/>
          <p:cNvSpPr>
            <a:spLocks noChangeArrowheads="1"/>
          </p:cNvSpPr>
          <p:nvPr userDrawn="1"/>
        </p:nvSpPr>
        <p:spPr bwMode="auto">
          <a:xfrm>
            <a:off x="684213" y="6645275"/>
            <a:ext cx="1442703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r>
              <a:rPr lang="en-US" altLang="ca-ES" sz="1400" dirty="0" smtClean="0">
                <a:solidFill>
                  <a:srgbClr val="112E50"/>
                </a:solidFill>
              </a:rPr>
              <a:t>Josep Campmany</a:t>
            </a:r>
            <a:endParaRPr lang="en-US" altLang="ca-ES" dirty="0" smtClean="0"/>
          </a:p>
        </p:txBody>
      </p:sp>
      <p:sp>
        <p:nvSpPr>
          <p:cNvPr id="1034" name="Rectangle 17"/>
          <p:cNvSpPr>
            <a:spLocks noChangeArrowheads="1"/>
          </p:cNvSpPr>
          <p:nvPr userDrawn="1"/>
        </p:nvSpPr>
        <p:spPr bwMode="auto">
          <a:xfrm>
            <a:off x="3598863" y="6645275"/>
            <a:ext cx="1931987" cy="212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r>
              <a:rPr lang="en-US" altLang="ca-ES" sz="1400" smtClean="0">
                <a:solidFill>
                  <a:srgbClr val="FFFFFF"/>
                </a:solidFill>
              </a:rPr>
              <a:t>www.albasynchrotron.es</a:t>
            </a:r>
            <a:endParaRPr lang="en-US" altLang="ca-ES" smtClean="0"/>
          </a:p>
        </p:txBody>
      </p:sp>
      <p:sp>
        <p:nvSpPr>
          <p:cNvPr id="1035" name="Rectangle 18"/>
          <p:cNvSpPr>
            <a:spLocks noChangeArrowheads="1"/>
          </p:cNvSpPr>
          <p:nvPr userDrawn="1"/>
        </p:nvSpPr>
        <p:spPr bwMode="auto">
          <a:xfrm>
            <a:off x="7191375" y="6643688"/>
            <a:ext cx="1152560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r>
              <a:rPr lang="en-US" altLang="ca-ES" sz="1400" dirty="0" smtClean="0">
                <a:solidFill>
                  <a:srgbClr val="FFFFFF"/>
                </a:solidFill>
              </a:rPr>
              <a:t>24-28/06/2019</a:t>
            </a:r>
            <a:endParaRPr lang="en-US" altLang="ca-ES" dirty="0" smtClean="0"/>
          </a:p>
        </p:txBody>
      </p:sp>
      <p:pic>
        <p:nvPicPr>
          <p:cNvPr id="52226" name="Picture 2" descr="https://www.esrf.eu/files/live/sites/www/files/events/conferences/2019/IMMW21/IMMW21WebBan-3.png"/>
          <p:cNvPicPr>
            <a:picLocks noChangeAspect="1" noChangeArrowheads="1"/>
          </p:cNvPicPr>
          <p:nvPr userDrawn="1"/>
        </p:nvPicPr>
        <p:blipFill rotWithShape="1"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660588" y="223763"/>
            <a:ext cx="2392288" cy="6287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8" r:id="rId8"/>
    <p:sldLayoutId id="2147483659" r:id="rId9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ca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emf"/><Relationship Id="rId2" Type="http://schemas.openxmlformats.org/officeDocument/2006/relationships/image" Target="../media/image65.em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6.png"/><Relationship Id="rId13" Type="http://schemas.openxmlformats.org/officeDocument/2006/relationships/image" Target="../media/image81.png"/><Relationship Id="rId18" Type="http://schemas.openxmlformats.org/officeDocument/2006/relationships/image" Target="../media/image86.png"/><Relationship Id="rId3" Type="http://schemas.openxmlformats.org/officeDocument/2006/relationships/image" Target="../media/image71.png"/><Relationship Id="rId7" Type="http://schemas.openxmlformats.org/officeDocument/2006/relationships/image" Target="../media/image75.png"/><Relationship Id="rId12" Type="http://schemas.openxmlformats.org/officeDocument/2006/relationships/image" Target="../media/image80.png"/><Relationship Id="rId17" Type="http://schemas.openxmlformats.org/officeDocument/2006/relationships/image" Target="../media/image85.png"/><Relationship Id="rId2" Type="http://schemas.openxmlformats.org/officeDocument/2006/relationships/image" Target="../media/image70.png"/><Relationship Id="rId16" Type="http://schemas.openxmlformats.org/officeDocument/2006/relationships/image" Target="../media/image8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4.png"/><Relationship Id="rId11" Type="http://schemas.openxmlformats.org/officeDocument/2006/relationships/image" Target="../media/image79.png"/><Relationship Id="rId5" Type="http://schemas.openxmlformats.org/officeDocument/2006/relationships/image" Target="../media/image73.png"/><Relationship Id="rId15" Type="http://schemas.openxmlformats.org/officeDocument/2006/relationships/image" Target="../media/image83.png"/><Relationship Id="rId10" Type="http://schemas.openxmlformats.org/officeDocument/2006/relationships/image" Target="../media/image78.png"/><Relationship Id="rId19" Type="http://schemas.openxmlformats.org/officeDocument/2006/relationships/image" Target="../media/image87.png"/><Relationship Id="rId4" Type="http://schemas.openxmlformats.org/officeDocument/2006/relationships/image" Target="../media/image72.png"/><Relationship Id="rId9" Type="http://schemas.openxmlformats.org/officeDocument/2006/relationships/image" Target="../media/image77.png"/><Relationship Id="rId14" Type="http://schemas.openxmlformats.org/officeDocument/2006/relationships/image" Target="../media/image8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png"/><Relationship Id="rId2" Type="http://schemas.openxmlformats.org/officeDocument/2006/relationships/image" Target="../media/image8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1.png"/><Relationship Id="rId5" Type="http://schemas.openxmlformats.org/officeDocument/2006/relationships/image" Target="../media/image92.png"/><Relationship Id="rId4" Type="http://schemas.openxmlformats.org/officeDocument/2006/relationships/image" Target="../media/image90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8.jpeg"/><Relationship Id="rId3" Type="http://schemas.openxmlformats.org/officeDocument/2006/relationships/image" Target="../media/image93.png"/><Relationship Id="rId7" Type="http://schemas.openxmlformats.org/officeDocument/2006/relationships/image" Target="../media/image97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6.jpeg"/><Relationship Id="rId5" Type="http://schemas.openxmlformats.org/officeDocument/2006/relationships/image" Target="../media/image95.jpg"/><Relationship Id="rId4" Type="http://schemas.openxmlformats.org/officeDocument/2006/relationships/image" Target="../media/image94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png"/><Relationship Id="rId7" Type="http://schemas.openxmlformats.org/officeDocument/2006/relationships/image" Target="../media/image104.png"/><Relationship Id="rId2" Type="http://schemas.openxmlformats.org/officeDocument/2006/relationships/image" Target="../media/image9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3.png"/><Relationship Id="rId5" Type="http://schemas.openxmlformats.org/officeDocument/2006/relationships/image" Target="../media/image102.png"/><Relationship Id="rId4" Type="http://schemas.openxmlformats.org/officeDocument/2006/relationships/image" Target="../media/image101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6.jpeg"/><Relationship Id="rId2" Type="http://schemas.openxmlformats.org/officeDocument/2006/relationships/image" Target="../media/image10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8.jpeg"/><Relationship Id="rId4" Type="http://schemas.openxmlformats.org/officeDocument/2006/relationships/image" Target="../media/image107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9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4.png"/><Relationship Id="rId2" Type="http://schemas.openxmlformats.org/officeDocument/2006/relationships/image" Target="../media/image110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2.png"/><Relationship Id="rId2" Type="http://schemas.openxmlformats.org/officeDocument/2006/relationships/image" Target="../media/image11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5.png"/><Relationship Id="rId4" Type="http://schemas.openxmlformats.org/officeDocument/2006/relationships/image" Target="../media/image113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6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8.png"/><Relationship Id="rId2" Type="http://schemas.openxmlformats.org/officeDocument/2006/relationships/image" Target="../media/image117.png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0.png"/><Relationship Id="rId2" Type="http://schemas.openxmlformats.org/officeDocument/2006/relationships/image" Target="../media/image119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2.png"/><Relationship Id="rId2" Type="http://schemas.openxmlformats.org/officeDocument/2006/relationships/image" Target="../media/image12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3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7" Type="http://schemas.openxmlformats.org/officeDocument/2006/relationships/image" Target="../media/image7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em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13" Type="http://schemas.openxmlformats.org/officeDocument/2006/relationships/image" Target="../media/image31.png"/><Relationship Id="rId18" Type="http://schemas.openxmlformats.org/officeDocument/2006/relationships/image" Target="../media/image36.png"/><Relationship Id="rId26" Type="http://schemas.openxmlformats.org/officeDocument/2006/relationships/image" Target="../media/image47.png"/><Relationship Id="rId3" Type="http://schemas.openxmlformats.org/officeDocument/2006/relationships/image" Target="../media/image21.png"/><Relationship Id="rId21" Type="http://schemas.openxmlformats.org/officeDocument/2006/relationships/image" Target="../media/image42.png"/><Relationship Id="rId7" Type="http://schemas.openxmlformats.org/officeDocument/2006/relationships/image" Target="../media/image25.png"/><Relationship Id="rId12" Type="http://schemas.openxmlformats.org/officeDocument/2006/relationships/image" Target="../media/image30.png"/><Relationship Id="rId17" Type="http://schemas.openxmlformats.org/officeDocument/2006/relationships/image" Target="../media/image35.png"/><Relationship Id="rId25" Type="http://schemas.openxmlformats.org/officeDocument/2006/relationships/image" Target="../media/image46.png"/><Relationship Id="rId2" Type="http://schemas.openxmlformats.org/officeDocument/2006/relationships/image" Target="../media/image20.png"/><Relationship Id="rId16" Type="http://schemas.openxmlformats.org/officeDocument/2006/relationships/image" Target="../media/image34.png"/><Relationship Id="rId20" Type="http://schemas.openxmlformats.org/officeDocument/2006/relationships/image" Target="../media/image410.png"/><Relationship Id="rId29" Type="http://schemas.openxmlformats.org/officeDocument/2006/relationships/image" Target="../media/image3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png"/><Relationship Id="rId11" Type="http://schemas.openxmlformats.org/officeDocument/2006/relationships/image" Target="../media/image29.png"/><Relationship Id="rId24" Type="http://schemas.openxmlformats.org/officeDocument/2006/relationships/image" Target="../media/image45.png"/><Relationship Id="rId5" Type="http://schemas.openxmlformats.org/officeDocument/2006/relationships/image" Target="../media/image23.png"/><Relationship Id="rId15" Type="http://schemas.openxmlformats.org/officeDocument/2006/relationships/image" Target="../media/image33.png"/><Relationship Id="rId23" Type="http://schemas.openxmlformats.org/officeDocument/2006/relationships/image" Target="../media/image44.png"/><Relationship Id="rId28" Type="http://schemas.openxmlformats.org/officeDocument/2006/relationships/image" Target="../media/image37.png"/><Relationship Id="rId10" Type="http://schemas.openxmlformats.org/officeDocument/2006/relationships/image" Target="../media/image28.png"/><Relationship Id="rId19" Type="http://schemas.openxmlformats.org/officeDocument/2006/relationships/image" Target="../media/image400.png"/><Relationship Id="rId4" Type="http://schemas.openxmlformats.org/officeDocument/2006/relationships/image" Target="../media/image22.png"/><Relationship Id="rId9" Type="http://schemas.openxmlformats.org/officeDocument/2006/relationships/image" Target="../media/image27.png"/><Relationship Id="rId14" Type="http://schemas.openxmlformats.org/officeDocument/2006/relationships/image" Target="../media/image32.png"/><Relationship Id="rId22" Type="http://schemas.openxmlformats.org/officeDocument/2006/relationships/image" Target="../media/image43.png"/><Relationship Id="rId27" Type="http://schemas.openxmlformats.org/officeDocument/2006/relationships/image" Target="../media/image48.png"/><Relationship Id="rId30" Type="http://schemas.openxmlformats.org/officeDocument/2006/relationships/image" Target="../media/image3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7" Type="http://schemas.openxmlformats.org/officeDocument/2006/relationships/image" Target="../media/image54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3.png"/><Relationship Id="rId5" Type="http://schemas.openxmlformats.org/officeDocument/2006/relationships/image" Target="../media/image50.png"/><Relationship Id="rId4" Type="http://schemas.openxmlformats.org/officeDocument/2006/relationships/image" Target="../media/image4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9.png"/><Relationship Id="rId13" Type="http://schemas.openxmlformats.org/officeDocument/2006/relationships/image" Target="../media/image64.png"/><Relationship Id="rId3" Type="http://schemas.openxmlformats.org/officeDocument/2006/relationships/image" Target="../media/image54.jpeg"/><Relationship Id="rId7" Type="http://schemas.openxmlformats.org/officeDocument/2006/relationships/image" Target="../media/image58.png"/><Relationship Id="rId12" Type="http://schemas.openxmlformats.org/officeDocument/2006/relationships/image" Target="../media/image63.pn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7.png"/><Relationship Id="rId11" Type="http://schemas.openxmlformats.org/officeDocument/2006/relationships/image" Target="../media/image62.png"/><Relationship Id="rId5" Type="http://schemas.openxmlformats.org/officeDocument/2006/relationships/image" Target="../media/image56.png"/><Relationship Id="rId10" Type="http://schemas.openxmlformats.org/officeDocument/2006/relationships/image" Target="../media/image61.png"/><Relationship Id="rId4" Type="http://schemas.openxmlformats.org/officeDocument/2006/relationships/image" Target="../media/image55.jpeg"/><Relationship Id="rId9" Type="http://schemas.openxmlformats.org/officeDocument/2006/relationships/image" Target="../media/image6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6" name="Picture 2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739998" y="3777478"/>
            <a:ext cx="5249647" cy="27258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5" name="Rectangle 24"/>
          <p:cNvSpPr>
            <a:spLocks noChangeArrowheads="1"/>
          </p:cNvSpPr>
          <p:nvPr/>
        </p:nvSpPr>
        <p:spPr bwMode="auto">
          <a:xfrm>
            <a:off x="539553" y="2492896"/>
            <a:ext cx="7704856" cy="1292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altLang="ca-ES" sz="2400" dirty="0">
                <a:solidFill>
                  <a:srgbClr val="7F7F7F"/>
                </a:solidFill>
                <a:latin typeface="DIN Next LT Pro Bold" pitchFamily="34" charset="0"/>
              </a:rPr>
              <a:t>Dr. </a:t>
            </a:r>
            <a:r>
              <a:rPr lang="en-US" altLang="ca-ES" sz="2400" dirty="0" smtClean="0">
                <a:solidFill>
                  <a:srgbClr val="7F7F7F"/>
                </a:solidFill>
                <a:latin typeface="DIN Next LT Pro Bold" pitchFamily="34" charset="0"/>
              </a:rPr>
              <a:t>Josep Campmany</a:t>
            </a:r>
            <a:endParaRPr lang="en-US" altLang="ca-ES" sz="2400" dirty="0" smtClean="0">
              <a:solidFill>
                <a:srgbClr val="7F7F7F"/>
              </a:solidFill>
              <a:latin typeface="DIN Next LT Pro Bold" pitchFamily="34" charset="0"/>
            </a:endParaRPr>
          </a:p>
          <a:p>
            <a:pPr eaLnBrk="1" hangingPunct="1"/>
            <a:endParaRPr lang="en-US" altLang="ca-ES" sz="2000" b="1" dirty="0" smtClean="0">
              <a:solidFill>
                <a:srgbClr val="7F7F7F"/>
              </a:solidFill>
              <a:latin typeface="DIN Next LT Pro Light" pitchFamily="34" charset="0"/>
            </a:endParaRPr>
          </a:p>
          <a:p>
            <a:pPr eaLnBrk="1" hangingPunct="1"/>
            <a:r>
              <a:rPr lang="en-US" altLang="ca-ES" sz="2000" b="1" dirty="0" smtClean="0">
                <a:solidFill>
                  <a:srgbClr val="979F07"/>
                </a:solidFill>
                <a:latin typeface="DIN Next LT Pro Light" pitchFamily="34" charset="0"/>
              </a:rPr>
              <a:t>on behalf of Llibert Ribó, Roberto Petrocelli, Valenti Massana and </a:t>
            </a:r>
            <a:r>
              <a:rPr lang="en-US" altLang="ca-ES" sz="2000" b="1" dirty="0" smtClean="0">
                <a:solidFill>
                  <a:srgbClr val="979F07"/>
                </a:solidFill>
                <a:latin typeface="DIN Next LT Pro Light" pitchFamily="34" charset="0"/>
              </a:rPr>
              <a:t>Jordi Marcos</a:t>
            </a:r>
            <a:endParaRPr lang="en-US" altLang="ca-ES" sz="2000" dirty="0">
              <a:solidFill>
                <a:srgbClr val="979F07"/>
              </a:solidFill>
              <a:latin typeface="DIN Next LT Pro Light" pitchFamily="34" charset="0"/>
            </a:endParaRPr>
          </a:p>
        </p:txBody>
      </p:sp>
      <p:sp>
        <p:nvSpPr>
          <p:cNvPr id="3077" name="Rectangle 29"/>
          <p:cNvSpPr>
            <a:spLocks noChangeArrowheads="1"/>
          </p:cNvSpPr>
          <p:nvPr/>
        </p:nvSpPr>
        <p:spPr bwMode="auto">
          <a:xfrm>
            <a:off x="271241" y="1196752"/>
            <a:ext cx="8187162" cy="11233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lnSpc>
                <a:spcPct val="90000"/>
              </a:lnSpc>
            </a:pPr>
            <a:r>
              <a:rPr lang="en-US" altLang="ca-ES" sz="4000" b="1" dirty="0">
                <a:solidFill>
                  <a:srgbClr val="112E50"/>
                </a:solidFill>
                <a:latin typeface="DIN Next LT Pro Bold" pitchFamily="34" charset="0"/>
              </a:rPr>
              <a:t>General status of ID magnetic measurements laboratory at ALBA</a:t>
            </a:r>
            <a:endParaRPr lang="es-ES" altLang="ca-ES" sz="4000" b="1" dirty="0">
              <a:solidFill>
                <a:srgbClr val="112E50"/>
              </a:solidFill>
              <a:latin typeface="DIN Next LT Pro Bold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43526" y="3821887"/>
            <a:ext cx="239520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Superconducting RF LINAC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 smtClean="0"/>
              <a:t>8×</a:t>
            </a:r>
            <a:r>
              <a:rPr lang="en-US" sz="1400" b="1" dirty="0" smtClean="0">
                <a:solidFill>
                  <a:srgbClr val="436989"/>
                </a:solidFill>
              </a:rPr>
              <a:t>SC solenoids</a:t>
            </a:r>
          </a:p>
        </p:txBody>
      </p:sp>
      <p:grpSp>
        <p:nvGrpSpPr>
          <p:cNvPr id="15" name="Group 14"/>
          <p:cNvGrpSpPr/>
          <p:nvPr/>
        </p:nvGrpSpPr>
        <p:grpSpPr>
          <a:xfrm>
            <a:off x="284183" y="1714564"/>
            <a:ext cx="2965703" cy="2012527"/>
            <a:chOff x="117348" y="4553737"/>
            <a:chExt cx="2965703" cy="2012527"/>
          </a:xfrm>
        </p:grpSpPr>
        <p:pic>
          <p:nvPicPr>
            <p:cNvPr id="2" name="Picture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17348" y="4553737"/>
              <a:ext cx="2965703" cy="1979065"/>
            </a:xfrm>
            <a:prstGeom prst="rect">
              <a:avLst/>
            </a:prstGeom>
          </p:spPr>
        </p:pic>
        <p:sp>
          <p:nvSpPr>
            <p:cNvPr id="3" name="Oval 2"/>
            <p:cNvSpPr/>
            <p:nvPr/>
          </p:nvSpPr>
          <p:spPr>
            <a:xfrm>
              <a:off x="361628" y="6316939"/>
              <a:ext cx="360040" cy="249325"/>
            </a:xfrm>
            <a:prstGeom prst="ellipse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" name="Oval 4"/>
            <p:cNvSpPr/>
            <p:nvPr/>
          </p:nvSpPr>
          <p:spPr>
            <a:xfrm>
              <a:off x="518120" y="5589140"/>
              <a:ext cx="182116" cy="249325"/>
            </a:xfrm>
            <a:prstGeom prst="ellipse">
              <a:avLst/>
            </a:prstGeom>
            <a:noFill/>
            <a:ln w="127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" name="Oval 5"/>
            <p:cNvSpPr/>
            <p:nvPr/>
          </p:nvSpPr>
          <p:spPr>
            <a:xfrm>
              <a:off x="787201" y="5543896"/>
              <a:ext cx="182116" cy="249325"/>
            </a:xfrm>
            <a:prstGeom prst="ellipse">
              <a:avLst/>
            </a:prstGeom>
            <a:noFill/>
            <a:ln w="127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" name="Oval 6"/>
            <p:cNvSpPr/>
            <p:nvPr/>
          </p:nvSpPr>
          <p:spPr>
            <a:xfrm>
              <a:off x="1056282" y="5498652"/>
              <a:ext cx="182116" cy="249325"/>
            </a:xfrm>
            <a:prstGeom prst="ellipse">
              <a:avLst/>
            </a:prstGeom>
            <a:noFill/>
            <a:ln w="127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" name="Oval 7"/>
            <p:cNvSpPr/>
            <p:nvPr/>
          </p:nvSpPr>
          <p:spPr>
            <a:xfrm>
              <a:off x="1313457" y="5453408"/>
              <a:ext cx="182116" cy="249325"/>
            </a:xfrm>
            <a:prstGeom prst="ellipse">
              <a:avLst/>
            </a:prstGeom>
            <a:noFill/>
            <a:ln w="127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" name="Oval 8"/>
            <p:cNvSpPr/>
            <p:nvPr/>
          </p:nvSpPr>
          <p:spPr>
            <a:xfrm>
              <a:off x="1584919" y="5408164"/>
              <a:ext cx="182116" cy="249325"/>
            </a:xfrm>
            <a:prstGeom prst="ellipse">
              <a:avLst/>
            </a:prstGeom>
            <a:noFill/>
            <a:ln w="127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0" name="Oval 9"/>
            <p:cNvSpPr/>
            <p:nvPr/>
          </p:nvSpPr>
          <p:spPr>
            <a:xfrm>
              <a:off x="1846857" y="5362920"/>
              <a:ext cx="182116" cy="249325"/>
            </a:xfrm>
            <a:prstGeom prst="ellipse">
              <a:avLst/>
            </a:prstGeom>
            <a:noFill/>
            <a:ln w="127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1" name="Oval 10"/>
            <p:cNvSpPr/>
            <p:nvPr/>
          </p:nvSpPr>
          <p:spPr>
            <a:xfrm>
              <a:off x="2123082" y="5315295"/>
              <a:ext cx="182116" cy="249325"/>
            </a:xfrm>
            <a:prstGeom prst="ellipse">
              <a:avLst/>
            </a:prstGeom>
            <a:noFill/>
            <a:ln w="127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2" name="Oval 11"/>
            <p:cNvSpPr/>
            <p:nvPr/>
          </p:nvSpPr>
          <p:spPr>
            <a:xfrm>
              <a:off x="2389782" y="5270052"/>
              <a:ext cx="182116" cy="249325"/>
            </a:xfrm>
            <a:prstGeom prst="ellipse">
              <a:avLst/>
            </a:prstGeom>
            <a:noFill/>
            <a:ln w="127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13" name="Rectangle 41"/>
          <p:cNvSpPr>
            <a:spLocks noChangeArrowheads="1"/>
          </p:cNvSpPr>
          <p:nvPr/>
        </p:nvSpPr>
        <p:spPr bwMode="auto">
          <a:xfrm>
            <a:off x="899592" y="1103440"/>
            <a:ext cx="7128792" cy="3939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ca-ES" sz="3200" dirty="0" smtClean="0">
                <a:solidFill>
                  <a:srgbClr val="125E9F"/>
                </a:solidFill>
                <a:latin typeface="DIN Next LT Pro Bold" pitchFamily="34" charset="0"/>
              </a:rPr>
              <a:t>Solenoids</a:t>
            </a:r>
            <a:r>
              <a:rPr kumimoji="0" lang="en-US" altLang="ca-E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25E9F"/>
                </a:solidFill>
                <a:effectLst/>
                <a:uLnTx/>
                <a:uFillTx/>
                <a:latin typeface="DIN Next LT Pro Bold" pitchFamily="34" charset="0"/>
                <a:ea typeface="+mn-ea"/>
                <a:cs typeface="+mn-cs"/>
              </a:rPr>
              <a:t> for </a:t>
            </a:r>
            <a:r>
              <a:rPr kumimoji="0" lang="en-US" altLang="ca-ES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125E9F"/>
                </a:solidFill>
                <a:effectLst/>
                <a:uLnTx/>
                <a:uFillTx/>
                <a:latin typeface="DIN Next LT Pro Bold" pitchFamily="34" charset="0"/>
                <a:ea typeface="+mn-ea"/>
                <a:cs typeface="+mn-cs"/>
              </a:rPr>
              <a:t>LIPAc</a:t>
            </a:r>
            <a:r>
              <a:rPr kumimoji="0" lang="en-US" altLang="ca-E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25E9F"/>
                </a:solidFill>
                <a:effectLst/>
                <a:uLnTx/>
                <a:uFillTx/>
                <a:latin typeface="DIN Next LT Pro Bold" pitchFamily="34" charset="0"/>
                <a:ea typeface="+mn-ea"/>
                <a:cs typeface="+mn-cs"/>
              </a:rPr>
              <a:t> SRF LINAC</a:t>
            </a:r>
            <a:endParaRPr kumimoji="0" lang="en-US" altLang="ca-ES" sz="3200" b="0" i="0" u="none" strike="noStrike" kern="1200" cap="none" spc="0" normalizeH="0" baseline="0" noProof="0" dirty="0" smtClean="0">
              <a:ln>
                <a:noFill/>
              </a:ln>
              <a:solidFill>
                <a:srgbClr val="979F07"/>
              </a:solidFill>
              <a:effectLst/>
              <a:uLnTx/>
              <a:uFillTx/>
              <a:latin typeface="DIN Next LT Pro Bold" pitchFamily="34" charset="0"/>
              <a:ea typeface="+mn-ea"/>
              <a:cs typeface="+mn-cs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3119197" y="1524790"/>
            <a:ext cx="270670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_tradnl" altLang="ca-ES" dirty="0" smtClean="0">
                <a:solidFill>
                  <a:srgbClr val="979F07"/>
                </a:solidFill>
                <a:latin typeface="DIN Next LT Pro Bold" pitchFamily="34" charset="0"/>
              </a:rPr>
              <a:t>2018/11/05</a:t>
            </a:r>
            <a:r>
              <a:rPr lang="es-ES_tradnl" altLang="ca-ES" dirty="0" smtClean="0">
                <a:solidFill>
                  <a:srgbClr val="979F07"/>
                </a:solidFill>
                <a:latin typeface="DIN Next LT Pro Bold" pitchFamily="34" charset="0"/>
                <a:sym typeface="Symbol" panose="05050102010706020507" pitchFamily="18" charset="2"/>
              </a:rPr>
              <a:t>→</a:t>
            </a:r>
            <a:r>
              <a:rPr lang="es-ES_tradnl" altLang="ca-ES" dirty="0" smtClean="0">
                <a:solidFill>
                  <a:srgbClr val="979F07"/>
                </a:solidFill>
                <a:latin typeface="DIN Next LT Pro Bold" pitchFamily="34" charset="0"/>
              </a:rPr>
              <a:t>2019/03/22</a:t>
            </a:r>
            <a:endParaRPr lang="en-US" dirty="0"/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>
          <a:blip r:embed="rId3">
            <a:lum contrast="27000"/>
          </a:blip>
          <a:stretch>
            <a:fillRect/>
          </a:stretch>
        </p:blipFill>
        <p:spPr>
          <a:xfrm>
            <a:off x="3203848" y="2132856"/>
            <a:ext cx="3583291" cy="3203321"/>
          </a:xfrm>
          <a:prstGeom prst="rect">
            <a:avLst/>
          </a:prstGeom>
        </p:spPr>
      </p:pic>
      <p:graphicFrame>
        <p:nvGraphicFramePr>
          <p:cNvPr id="17" name="Table 1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03910594"/>
              </p:ext>
            </p:extLst>
          </p:nvPr>
        </p:nvGraphicFramePr>
        <p:xfrm>
          <a:off x="306970" y="4584567"/>
          <a:ext cx="3036503" cy="1832259"/>
        </p:xfrm>
        <a:graphic>
          <a:graphicData uri="http://schemas.openxmlformats.org/drawingml/2006/table">
            <a:tbl>
              <a:tblPr firstRow="1" bandRow="1">
                <a:tableStyleId>{9D7B26C5-4107-4FEC-AEDC-1716B250A1EF}</a:tableStyleId>
              </a:tblPr>
              <a:tblGrid>
                <a:gridCol w="20635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97295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08259">
                <a:tc gridSpan="2"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 Narrow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 Narrow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 Narrow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 Narrow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 Narrow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 Narrow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 Narrow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 Narrow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 Narrow"/>
                        </a:defRPr>
                      </a:lvl9pPr>
                    </a:lstStyle>
                    <a:p>
                      <a:pPr algn="ctr"/>
                      <a:r>
                        <a:rPr lang="en-US" sz="1400" noProof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Solenoid characteristics</a:t>
                      </a:r>
                      <a:endParaRPr lang="en-US" sz="1400" noProof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en-US" sz="3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02177">
                <a:tc>
                  <a:txBody>
                    <a:bodyPr/>
                    <a:lstStyle/>
                    <a:p>
                      <a:pPr algn="ctr"/>
                      <a:r>
                        <a:rPr lang="en-US" sz="1400" noProof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Number</a:t>
                      </a:r>
                      <a:r>
                        <a:rPr lang="en-US" sz="1400" baseline="0" noProof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 of magnets</a:t>
                      </a:r>
                      <a:endParaRPr lang="en-US" sz="1400" noProof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noProof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8</a:t>
                      </a:r>
                      <a:endParaRPr lang="en-US" sz="1400" noProof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02177">
                <a:tc>
                  <a:txBody>
                    <a:bodyPr/>
                    <a:lstStyle/>
                    <a:p>
                      <a:pPr algn="ctr"/>
                      <a:r>
                        <a:rPr lang="en-US" sz="1400" noProof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Aperture [mm]</a:t>
                      </a:r>
                      <a:endParaRPr lang="en-US" sz="1400" noProof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noProof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50</a:t>
                      </a:r>
                      <a:endParaRPr lang="en-US" sz="1400" noProof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02177">
                <a:tc>
                  <a:txBody>
                    <a:bodyPr/>
                    <a:lstStyle/>
                    <a:p>
                      <a:pPr algn="ctr"/>
                      <a:r>
                        <a:rPr lang="en-US" sz="1400" noProof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Solenoid length [m]</a:t>
                      </a:r>
                      <a:endParaRPr lang="en-US" sz="1400" noProof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noProof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0.187</a:t>
                      </a:r>
                      <a:endParaRPr lang="en-US" sz="1400" noProof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302177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9pPr>
                    </a:lstStyle>
                    <a:p>
                      <a:pPr algn="ctr"/>
                      <a:r>
                        <a:rPr lang="en-US" sz="1400" noProof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Max. current [Amp]</a:t>
                      </a:r>
                      <a:endParaRPr lang="en-US" sz="1400" noProof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9pPr>
                    </a:lstStyle>
                    <a:p>
                      <a:pPr algn="ctr"/>
                      <a:r>
                        <a:rPr lang="en-US" sz="1400" noProof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210</a:t>
                      </a:r>
                      <a:endParaRPr lang="en-US" sz="1400" noProof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2451472863"/>
                  </a:ext>
                </a:extLst>
              </a:tr>
              <a:tr h="302177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9pPr>
                    </a:lstStyle>
                    <a:p>
                      <a:pPr algn="ctr"/>
                      <a:r>
                        <a:rPr lang="en-US" sz="1400" noProof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Axial field </a:t>
                      </a:r>
                      <a:r>
                        <a:rPr lang="en-US" sz="1400" baseline="0" noProof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[T]</a:t>
                      </a:r>
                      <a:endParaRPr lang="en-US" sz="1400" baseline="0" noProof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9pPr>
                    </a:lstStyle>
                    <a:p>
                      <a:pPr algn="ctr"/>
                      <a:r>
                        <a:rPr lang="en-US" sz="1400" noProof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5.85</a:t>
                      </a:r>
                      <a:endParaRPr lang="en-US" sz="1400" noProof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</a:tbl>
          </a:graphicData>
        </a:graphic>
      </p:graphicFrame>
      <p:sp>
        <p:nvSpPr>
          <p:cNvPr id="18" name="TextBox 17"/>
          <p:cNvSpPr txBox="1"/>
          <p:nvPr/>
        </p:nvSpPr>
        <p:spPr>
          <a:xfrm>
            <a:off x="3249886" y="1844824"/>
            <a:ext cx="58941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marR="0" lvl="0" indent="-2857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Determine</a:t>
            </a:r>
            <a:r>
              <a:rPr kumimoji="0" lang="en-US" sz="1800" b="0" i="0" u="none" strike="noStrike" kern="1200" cap="none" spc="0" normalizeH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</a:t>
            </a:r>
            <a:r>
              <a:rPr kumimoji="0" lang="en-US" sz="1800" b="1" i="0" u="none" strike="noStrike" kern="1200" cap="none" spc="0" normalizeH="0" noProof="0" dirty="0" smtClean="0">
                <a:ln>
                  <a:noFill/>
                </a:ln>
                <a:solidFill>
                  <a:srgbClr val="436989"/>
                </a:solidFill>
                <a:effectLst/>
                <a:uLnTx/>
                <a:uFillTx/>
              </a:rPr>
              <a:t>magnetic axis</a:t>
            </a:r>
            <a:r>
              <a:rPr lang="en-US" b="1" dirty="0">
                <a:solidFill>
                  <a:srgbClr val="436989"/>
                </a:solidFill>
              </a:rPr>
              <a:t> </a:t>
            </a:r>
            <a:r>
              <a:rPr lang="en-US" b="1" dirty="0" smtClean="0">
                <a:solidFill>
                  <a:srgbClr val="436989"/>
                </a:solidFill>
              </a:rPr>
              <a:t>position</a:t>
            </a:r>
            <a:r>
              <a:rPr lang="en-US" dirty="0" smtClean="0">
                <a:solidFill>
                  <a:srgbClr val="000000"/>
                </a:solidFill>
              </a:rPr>
              <a:t> and </a:t>
            </a:r>
            <a:r>
              <a:rPr lang="en-US" b="1" dirty="0" smtClean="0">
                <a:solidFill>
                  <a:srgbClr val="436989"/>
                </a:solidFill>
              </a:rPr>
              <a:t>orientation</a:t>
            </a:r>
            <a:endParaRPr kumimoji="0" lang="en-US" sz="1800" b="1" i="0" u="none" strike="noStrike" kern="1200" cap="none" spc="0" normalizeH="0" noProof="0" dirty="0" smtClean="0">
              <a:ln>
                <a:noFill/>
              </a:ln>
              <a:solidFill>
                <a:srgbClr val="436989"/>
              </a:solidFill>
              <a:effectLst/>
              <a:uLnTx/>
              <a:uFillTx/>
            </a:endParaRPr>
          </a:p>
        </p:txBody>
      </p:sp>
      <p:pic>
        <p:nvPicPr>
          <p:cNvPr id="19" name="Picture 18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6943" y="4083497"/>
            <a:ext cx="2947057" cy="2421850"/>
          </a:xfrm>
          <a:prstGeom prst="rect">
            <a:avLst/>
          </a:prstGeom>
        </p:spPr>
      </p:pic>
      <p:cxnSp>
        <p:nvCxnSpPr>
          <p:cNvPr id="21" name="Straight Arrow Connector 20"/>
          <p:cNvCxnSpPr/>
          <p:nvPr/>
        </p:nvCxnSpPr>
        <p:spPr>
          <a:xfrm>
            <a:off x="899592" y="3602428"/>
            <a:ext cx="3564396" cy="186612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974371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4"/>
          <p:cNvSpPr>
            <a:spLocks noChangeArrowheads="1"/>
          </p:cNvSpPr>
          <p:nvPr/>
        </p:nvSpPr>
        <p:spPr bwMode="auto">
          <a:xfrm>
            <a:off x="1999832" y="225520"/>
            <a:ext cx="4516383" cy="526695"/>
          </a:xfrm>
          <a:prstGeom prst="rect">
            <a:avLst/>
          </a:prstGeom>
          <a:solidFill>
            <a:srgbClr val="DEDFE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ca-E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3" name="Rectangle 41"/>
          <p:cNvSpPr>
            <a:spLocks noChangeArrowheads="1"/>
          </p:cNvSpPr>
          <p:nvPr/>
        </p:nvSpPr>
        <p:spPr bwMode="auto">
          <a:xfrm>
            <a:off x="1975491" y="374467"/>
            <a:ext cx="4540724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ca-ES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DIN Next LT Pro Bold" pitchFamily="34" charset="0"/>
                <a:ea typeface="+mn-ea"/>
                <a:cs typeface="+mn-cs"/>
              </a:rPr>
              <a:t>Measurements made in 2017-2019</a:t>
            </a:r>
            <a:endParaRPr kumimoji="0" lang="en-US" altLang="ca-ES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DIN Next LT Pro Bold" pitchFamily="34" charset="0"/>
              <a:ea typeface="+mn-ea"/>
              <a:cs typeface="+mn-cs"/>
            </a:endParaRPr>
          </a:p>
        </p:txBody>
      </p:sp>
      <p:sp>
        <p:nvSpPr>
          <p:cNvPr id="4" name="Rectangle 41"/>
          <p:cNvSpPr>
            <a:spLocks noChangeArrowheads="1"/>
          </p:cNvSpPr>
          <p:nvPr/>
        </p:nvSpPr>
        <p:spPr bwMode="auto">
          <a:xfrm>
            <a:off x="899592" y="1103440"/>
            <a:ext cx="7128792" cy="3939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ca-ES" sz="3200" dirty="0" smtClean="0">
                <a:solidFill>
                  <a:srgbClr val="125E9F"/>
                </a:solidFill>
                <a:latin typeface="DIN Next LT Pro Bold" pitchFamily="34" charset="0"/>
              </a:rPr>
              <a:t>Solenoids</a:t>
            </a:r>
            <a:r>
              <a:rPr kumimoji="0" lang="en-US" altLang="ca-E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25E9F"/>
                </a:solidFill>
                <a:effectLst/>
                <a:uLnTx/>
                <a:uFillTx/>
                <a:latin typeface="DIN Next LT Pro Bold" pitchFamily="34" charset="0"/>
              </a:rPr>
              <a:t> for </a:t>
            </a:r>
            <a:r>
              <a:rPr kumimoji="0" lang="en-US" altLang="ca-ES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125E9F"/>
                </a:solidFill>
                <a:effectLst/>
                <a:uLnTx/>
                <a:uFillTx/>
                <a:latin typeface="DIN Next LT Pro Bold" pitchFamily="34" charset="0"/>
              </a:rPr>
              <a:t>LIPAc</a:t>
            </a:r>
            <a:r>
              <a:rPr kumimoji="0" lang="en-US" altLang="ca-E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25E9F"/>
                </a:solidFill>
                <a:effectLst/>
                <a:uLnTx/>
                <a:uFillTx/>
                <a:latin typeface="DIN Next LT Pro Bold" pitchFamily="34" charset="0"/>
              </a:rPr>
              <a:t> SRF LINAC</a:t>
            </a:r>
            <a:endParaRPr kumimoji="0" lang="en-US" altLang="ca-ES" sz="3200" b="0" i="0" u="none" strike="noStrike" kern="1200" cap="none" spc="0" normalizeH="0" baseline="0" noProof="0" dirty="0" smtClean="0">
              <a:ln>
                <a:noFill/>
              </a:ln>
              <a:solidFill>
                <a:srgbClr val="979F07"/>
              </a:solidFill>
              <a:effectLst/>
              <a:uLnTx/>
              <a:uFillTx/>
              <a:latin typeface="DIN Next LT Pro Bold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51518" y="1558533"/>
            <a:ext cx="8424937" cy="12772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dirty="0" smtClean="0"/>
              <a:t>Characterization has been carried out at </a:t>
            </a:r>
            <a:r>
              <a:rPr lang="en-US" b="1" dirty="0" smtClean="0">
                <a:solidFill>
                  <a:srgbClr val="436989"/>
                </a:solidFill>
              </a:rPr>
              <a:t>room temperature</a:t>
            </a:r>
            <a:r>
              <a:rPr lang="en-US" dirty="0" smtClean="0"/>
              <a:t> and </a:t>
            </a:r>
            <a:r>
              <a:rPr lang="en-US" b="1" dirty="0" smtClean="0">
                <a:solidFill>
                  <a:srgbClr val="436989"/>
                </a:solidFill>
              </a:rPr>
              <a:t>low current </a:t>
            </a:r>
            <a:r>
              <a:rPr lang="en-US" dirty="0" smtClean="0"/>
              <a:t>(0.4Amp) using Hall probe bench.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b="1" dirty="0" smtClean="0">
                <a:solidFill>
                  <a:srgbClr val="436989"/>
                </a:solidFill>
              </a:rPr>
              <a:t>Horizontal/vertical field maps</a:t>
            </a:r>
            <a:r>
              <a:rPr lang="en-US" dirty="0" smtClean="0"/>
              <a:t> have been measured </a:t>
            </a:r>
            <a:r>
              <a:rPr lang="en-US" b="1" dirty="0" smtClean="0">
                <a:solidFill>
                  <a:srgbClr val="436989"/>
                </a:solidFill>
              </a:rPr>
              <a:t>from each side</a:t>
            </a:r>
            <a:r>
              <a:rPr lang="en-US" dirty="0" smtClean="0"/>
              <a:t> and the results have been combined into single horizontal/vertical maps.</a:t>
            </a:r>
          </a:p>
        </p:txBody>
      </p:sp>
      <p:pic>
        <p:nvPicPr>
          <p:cNvPr id="10" name="Picture 9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7091" y="3068960"/>
            <a:ext cx="5399405" cy="3310255"/>
          </a:xfrm>
          <a:prstGeom prst="rect">
            <a:avLst/>
          </a:prstGeom>
        </p:spPr>
      </p:pic>
      <p:pic>
        <p:nvPicPr>
          <p:cNvPr id="12" name="Picture 11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288" y="3284984"/>
            <a:ext cx="3467043" cy="2598554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7152868" y="3436113"/>
            <a:ext cx="11592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solenoids</a:t>
            </a:r>
            <a:endParaRPr lang="en-US" dirty="0"/>
          </a:p>
        </p:txBody>
      </p:sp>
      <p:cxnSp>
        <p:nvCxnSpPr>
          <p:cNvPr id="7" name="Straight Arrow Connector 6"/>
          <p:cNvCxnSpPr/>
          <p:nvPr/>
        </p:nvCxnSpPr>
        <p:spPr>
          <a:xfrm flipH="1">
            <a:off x="6660232" y="3726324"/>
            <a:ext cx="495808" cy="134724"/>
          </a:xfrm>
          <a:prstGeom prst="straightConnector1">
            <a:avLst/>
          </a:prstGeom>
          <a:ln w="127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/>
          <p:nvPr/>
        </p:nvCxnSpPr>
        <p:spPr>
          <a:xfrm flipH="1">
            <a:off x="6736364" y="3726324"/>
            <a:ext cx="419676" cy="392849"/>
          </a:xfrm>
          <a:prstGeom prst="straightConnector1">
            <a:avLst/>
          </a:prstGeom>
          <a:ln w="127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15291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4"/>
          <p:cNvSpPr>
            <a:spLocks noChangeArrowheads="1"/>
          </p:cNvSpPr>
          <p:nvPr/>
        </p:nvSpPr>
        <p:spPr bwMode="auto">
          <a:xfrm>
            <a:off x="1999832" y="225520"/>
            <a:ext cx="4516383" cy="526695"/>
          </a:xfrm>
          <a:prstGeom prst="rect">
            <a:avLst/>
          </a:prstGeom>
          <a:solidFill>
            <a:srgbClr val="DEDFE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ca-E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3" name="Rectangle 41"/>
          <p:cNvSpPr>
            <a:spLocks noChangeArrowheads="1"/>
          </p:cNvSpPr>
          <p:nvPr/>
        </p:nvSpPr>
        <p:spPr bwMode="auto">
          <a:xfrm>
            <a:off x="1975491" y="374467"/>
            <a:ext cx="4540724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ca-ES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DIN Next LT Pro Bold" pitchFamily="34" charset="0"/>
                <a:ea typeface="+mn-ea"/>
                <a:cs typeface="+mn-cs"/>
              </a:rPr>
              <a:t>Measurements made in 2017-2019</a:t>
            </a:r>
            <a:endParaRPr kumimoji="0" lang="en-US" altLang="ca-ES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DIN Next LT Pro Bold" pitchFamily="34" charset="0"/>
              <a:ea typeface="+mn-ea"/>
              <a:cs typeface="+mn-cs"/>
            </a:endParaRPr>
          </a:p>
        </p:txBody>
      </p:sp>
      <p:sp>
        <p:nvSpPr>
          <p:cNvPr id="4" name="Rectangle 41"/>
          <p:cNvSpPr>
            <a:spLocks noChangeArrowheads="1"/>
          </p:cNvSpPr>
          <p:nvPr/>
        </p:nvSpPr>
        <p:spPr bwMode="auto">
          <a:xfrm>
            <a:off x="899592" y="1103440"/>
            <a:ext cx="7128792" cy="2954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altLang="ca-ES" sz="2400" dirty="0">
                <a:solidFill>
                  <a:srgbClr val="125E9F"/>
                </a:solidFill>
                <a:latin typeface="DIN Next LT Pro Bold" pitchFamily="34" charset="0"/>
              </a:rPr>
              <a:t>Solenoids for </a:t>
            </a:r>
            <a:r>
              <a:rPr lang="en-US" altLang="ca-ES" sz="2400" dirty="0" err="1">
                <a:solidFill>
                  <a:srgbClr val="125E9F"/>
                </a:solidFill>
                <a:latin typeface="DIN Next LT Pro Bold" pitchFamily="34" charset="0"/>
              </a:rPr>
              <a:t>LIPAc</a:t>
            </a:r>
            <a:r>
              <a:rPr lang="en-US" altLang="ca-ES" sz="2400" dirty="0">
                <a:solidFill>
                  <a:srgbClr val="125E9F"/>
                </a:solidFill>
                <a:latin typeface="DIN Next LT Pro Bold" pitchFamily="34" charset="0"/>
              </a:rPr>
              <a:t> SRF LINAC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51518" y="1414517"/>
            <a:ext cx="842493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200" dirty="0" err="1" smtClean="0"/>
              <a:t>Todetermine</a:t>
            </a:r>
            <a:r>
              <a:rPr lang="en-US" sz="1200" dirty="0" smtClean="0"/>
              <a:t> </a:t>
            </a:r>
            <a:r>
              <a:rPr lang="en-US" sz="1200" dirty="0" smtClean="0"/>
              <a:t>the magnetic axis position/orientation we have analyzed the </a:t>
            </a:r>
            <a:r>
              <a:rPr lang="en-US" sz="1200" b="1" dirty="0" smtClean="0">
                <a:solidFill>
                  <a:srgbClr val="436989"/>
                </a:solidFill>
              </a:rPr>
              <a:t>minor components</a:t>
            </a:r>
            <a:r>
              <a:rPr lang="en-US" sz="1200" dirty="0" smtClean="0"/>
              <a:t> of the magnetic field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6" name="TextBox 35"/>
              <p:cNvSpPr txBox="1"/>
              <p:nvPr/>
            </p:nvSpPr>
            <p:spPr>
              <a:xfrm>
                <a:off x="561431" y="1667500"/>
                <a:ext cx="521386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R="0" lvl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600"/>
                  </a:spcAft>
                  <a:buClrTx/>
                  <a:buSzTx/>
                  <a:tabLst/>
                  <a:defRPr/>
                </a:pPr>
                <a:r>
                  <a:rPr lang="en-US" sz="1200" b="1" dirty="0" smtClean="0">
                    <a:solidFill>
                      <a:srgbClr val="000000"/>
                    </a:solidFill>
                  </a:rPr>
                  <a:t>Example:</a:t>
                </a:r>
                <a:r>
                  <a:rPr lang="en-US" sz="1200" dirty="0" smtClean="0">
                    <a:solidFill>
                      <a:srgbClr val="000000"/>
                    </a:solidFill>
                  </a:rPr>
                  <a:t> RADIA simulation of a solenoid rotated by </a:t>
                </a:r>
                <a:r>
                  <a:rPr lang="en-US" sz="1200" b="1" dirty="0" smtClean="0">
                    <a:solidFill>
                      <a:srgbClr val="436989"/>
                    </a:solidFill>
                  </a:rPr>
                  <a:t>5mrad</a:t>
                </a:r>
                <a:r>
                  <a:rPr lang="en-US" sz="1200" dirty="0" smtClean="0">
                    <a:solidFill>
                      <a:srgbClr val="000000"/>
                    </a:solidFill>
                  </a:rPr>
                  <a:t> around </a:t>
                </a:r>
                <a14:m>
                  <m:oMath xmlns:m="http://schemas.openxmlformats.org/officeDocument/2006/math">
                    <m:r>
                      <a:rPr lang="en-US" sz="1200" b="0" i="1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𝑦</m:t>
                    </m:r>
                  </m:oMath>
                </a14:m>
                <a:r>
                  <a:rPr lang="en-US" sz="1200" dirty="0" smtClean="0">
                    <a:solidFill>
                      <a:srgbClr val="000000"/>
                    </a:solidFill>
                  </a:rPr>
                  <a:t> axis</a:t>
                </a:r>
                <a:endParaRPr kumimoji="0" lang="en-US" sz="1200" b="0" i="0" u="none" strike="noStrike" kern="1200" cap="none" spc="0" normalizeH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</mc:Choice>
        <mc:Fallback>
          <p:sp>
            <p:nvSpPr>
              <p:cNvPr id="36" name="TextBox 3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1431" y="1667500"/>
                <a:ext cx="5213863" cy="276999"/>
              </a:xfrm>
              <a:prstGeom prst="rect">
                <a:avLst/>
              </a:prstGeom>
              <a:blipFill rotWithShape="1">
                <a:blip r:embed="rId2"/>
                <a:stretch>
                  <a:fillRect t="-2222" b="-15556"/>
                </a:stretch>
              </a:blipFill>
            </p:spPr>
            <p:txBody>
              <a:bodyPr/>
              <a:lstStyle/>
              <a:p>
                <a:r>
                  <a:rPr lang="ca-E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83" name="Group 82"/>
          <p:cNvGrpSpPr/>
          <p:nvPr/>
        </p:nvGrpSpPr>
        <p:grpSpPr>
          <a:xfrm>
            <a:off x="179041" y="1907320"/>
            <a:ext cx="8929936" cy="2314541"/>
            <a:chOff x="166360" y="2057929"/>
            <a:chExt cx="8929936" cy="2510149"/>
          </a:xfrm>
        </p:grpSpPr>
        <p:pic>
          <p:nvPicPr>
            <p:cNvPr id="84" name="Picture 83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36538" y="2123684"/>
              <a:ext cx="3461573" cy="2023807"/>
            </a:xfrm>
            <a:prstGeom prst="rect">
              <a:avLst/>
            </a:prstGeom>
          </p:spPr>
        </p:pic>
        <p:pic>
          <p:nvPicPr>
            <p:cNvPr id="85" name="Picture 84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66360" y="2246516"/>
              <a:ext cx="1541813" cy="1560117"/>
            </a:xfrm>
            <a:prstGeom prst="rect">
              <a:avLst/>
            </a:prstGeom>
          </p:spPr>
        </p:pic>
        <p:sp>
          <p:nvSpPr>
            <p:cNvPr id="86" name="Freeform 85"/>
            <p:cNvSpPr/>
            <p:nvPr/>
          </p:nvSpPr>
          <p:spPr>
            <a:xfrm flipV="1">
              <a:off x="5362352" y="2302769"/>
              <a:ext cx="1070559" cy="1387693"/>
            </a:xfrm>
            <a:custGeom>
              <a:avLst/>
              <a:gdLst>
                <a:gd name="connsiteX0" fmla="*/ 0 w 807720"/>
                <a:gd name="connsiteY0" fmla="*/ 213360 h 213360"/>
                <a:gd name="connsiteX1" fmla="*/ 373380 w 807720"/>
                <a:gd name="connsiteY1" fmla="*/ 45720 h 213360"/>
                <a:gd name="connsiteX2" fmla="*/ 807720 w 807720"/>
                <a:gd name="connsiteY2" fmla="*/ 0 h 2133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07720" h="213360">
                  <a:moveTo>
                    <a:pt x="0" y="213360"/>
                  </a:moveTo>
                  <a:cubicBezTo>
                    <a:pt x="119380" y="147320"/>
                    <a:pt x="238760" y="81280"/>
                    <a:pt x="373380" y="45720"/>
                  </a:cubicBezTo>
                  <a:cubicBezTo>
                    <a:pt x="508000" y="10160"/>
                    <a:pt x="657860" y="5080"/>
                    <a:pt x="807720" y="0"/>
                  </a:cubicBezTo>
                </a:path>
              </a:pathLst>
            </a:custGeom>
            <a:noFill/>
            <a:ln>
              <a:solidFill>
                <a:srgbClr val="FF0000"/>
              </a:solidFill>
              <a:headEnd type="none" w="med" len="med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100" dirty="0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5362353" y="2302981"/>
              <a:ext cx="1060578" cy="1467762"/>
            </a:xfrm>
            <a:custGeom>
              <a:avLst/>
              <a:gdLst>
                <a:gd name="connsiteX0" fmla="*/ 0 w 807720"/>
                <a:gd name="connsiteY0" fmla="*/ 213360 h 213360"/>
                <a:gd name="connsiteX1" fmla="*/ 373380 w 807720"/>
                <a:gd name="connsiteY1" fmla="*/ 45720 h 213360"/>
                <a:gd name="connsiteX2" fmla="*/ 807720 w 807720"/>
                <a:gd name="connsiteY2" fmla="*/ 0 h 2133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07720" h="213360">
                  <a:moveTo>
                    <a:pt x="0" y="213360"/>
                  </a:moveTo>
                  <a:cubicBezTo>
                    <a:pt x="119380" y="147320"/>
                    <a:pt x="238760" y="81280"/>
                    <a:pt x="373380" y="45720"/>
                  </a:cubicBezTo>
                  <a:cubicBezTo>
                    <a:pt x="508000" y="10160"/>
                    <a:pt x="657860" y="5080"/>
                    <a:pt x="807720" y="0"/>
                  </a:cubicBezTo>
                </a:path>
              </a:pathLst>
            </a:custGeom>
            <a:noFill/>
            <a:ln>
              <a:solidFill>
                <a:srgbClr val="0066FF"/>
              </a:solidFill>
              <a:headEnd type="none" w="med" len="med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100" dirty="0"/>
            </a:p>
          </p:txBody>
        </p:sp>
        <mc:AlternateContent xmlns:mc="http://schemas.openxmlformats.org/markup-compatibility/2006">
          <mc:Choice xmlns:a14="http://schemas.microsoft.com/office/drawing/2010/main" Requires="a14">
            <p:sp>
              <p:nvSpPr>
                <p:cNvPr id="88" name="TextBox 87"/>
                <p:cNvSpPr txBox="1"/>
                <p:nvPr/>
              </p:nvSpPr>
              <p:spPr>
                <a:xfrm>
                  <a:off x="7429797" y="2554294"/>
                  <a:ext cx="1666499" cy="96513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R="0" lvl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ts val="600"/>
                    </a:spcAft>
                    <a:buClrTx/>
                    <a:buSzTx/>
                    <a:tabLst/>
                    <a:defRPr/>
                  </a:pPr>
                  <a:r>
                    <a:rPr lang="en-US" sz="1100" dirty="0" smtClean="0">
                      <a:solidFill>
                        <a:srgbClr val="000000"/>
                      </a:solidFill>
                    </a:rPr>
                    <a:t>Determination of the </a:t>
                  </a:r>
                  <a:r>
                    <a:rPr lang="en-US" sz="1100" b="1" dirty="0" smtClean="0">
                      <a:solidFill>
                        <a:srgbClr val="436989"/>
                      </a:solidFill>
                    </a:rPr>
                    <a:t>edges</a:t>
                  </a:r>
                  <a:r>
                    <a:rPr lang="en-US" sz="1100" dirty="0" smtClean="0">
                      <a:solidFill>
                        <a:srgbClr val="000000"/>
                      </a:solidFill>
                    </a:rPr>
                    <a:t> of the solenoid</a:t>
                  </a:r>
                </a:p>
                <a:p>
                  <a:pPr lvl="0">
                    <a:spcAft>
                      <a:spcPts val="600"/>
                    </a:spcAft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d>
                          <m:dPr>
                            <m:ctrlPr>
                              <a:rPr kumimoji="0" lang="en-US" sz="1100" b="0" i="1" u="none" strike="noStrike" kern="1200" cap="none" spc="0" normalizeH="0" noProof="0" smtClean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/>
                              </a:rPr>
                            </m:ctrlPr>
                          </m:dPr>
                          <m:e>
                            <m:f>
                              <m:fPr>
                                <m:ctrlPr>
                                  <a:rPr lang="en-US" sz="1100" i="1">
                                    <a:solidFill>
                                      <a:srgbClr val="000000"/>
                                    </a:solidFill>
                                    <a:latin typeface="Cambria Math"/>
                                  </a:rPr>
                                </m:ctrlPr>
                              </m:fPr>
                              <m:num>
                                <m:r>
                                  <a:rPr lang="en-US" sz="1100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𝜕</m:t>
                                </m:r>
                                <m:sSub>
                                  <m:sSubPr>
                                    <m:ctrlPr>
                                      <a:rPr lang="en-US" sz="1100" i="1">
                                        <a:solidFill>
                                          <a:srgbClr val="000000"/>
                                        </a:solidFill>
                                        <a:latin typeface="Cambria Math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100" i="1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𝐵</m:t>
                                    </m:r>
                                  </m:e>
                                  <m:sub>
                                    <m:r>
                                      <a:rPr lang="en-US" sz="1100" i="1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𝑥</m:t>
                                    </m:r>
                                  </m:sub>
                                </m:sSub>
                              </m:num>
                              <m:den>
                                <m:r>
                                  <a:rPr lang="en-US" sz="1100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𝜕</m:t>
                                </m:r>
                                <m:r>
                                  <a:rPr lang="en-US" sz="1100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𝑧</m:t>
                                </m:r>
                              </m:den>
                            </m:f>
                          </m:e>
                        </m:d>
                        <m:r>
                          <a:rPr kumimoji="0" lang="en-US" sz="1100" b="0" i="0" u="none" strike="noStrike" kern="1200" cap="none" spc="0" normalizeH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m:rPr>
                            <m:nor/>
                          </m:rPr>
                          <a:rPr kumimoji="0" lang="en-US" sz="1100" b="0" i="0" u="none" strike="noStrike" kern="1200" cap="none" spc="0" normalizeH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</a:rPr>
                          <m:t>maximum</m:t>
                        </m:r>
                      </m:oMath>
                    </m:oMathPara>
                  </a14:m>
                  <a:endParaRPr kumimoji="0" lang="en-US" sz="1100" b="0" i="0" u="none" strike="noStrike" kern="1200" cap="none" spc="0" normalizeH="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</mc:Choice>
          <mc:Fallback>
            <p:sp>
              <p:nvSpPr>
                <p:cNvPr id="88" name="TextBox 87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7429797" y="2554294"/>
                  <a:ext cx="1666499" cy="965136"/>
                </a:xfrm>
                <a:prstGeom prst="rect">
                  <a:avLst/>
                </a:prstGeom>
                <a:blipFill rotWithShape="1">
                  <a:blip r:embed="rId5"/>
                  <a:stretch>
                    <a:fillRect t="-685"/>
                  </a:stretch>
                </a:blipFill>
              </p:spPr>
              <p:txBody>
                <a:bodyPr/>
                <a:lstStyle/>
                <a:p>
                  <a:r>
                    <a:rPr lang="ca-E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>
          <mc:Choice xmlns:a14="http://schemas.microsoft.com/office/drawing/2010/main" Requires="a14">
            <p:sp>
              <p:nvSpPr>
                <p:cNvPr id="89" name="TextBox 88"/>
                <p:cNvSpPr txBox="1"/>
                <p:nvPr/>
              </p:nvSpPr>
              <p:spPr>
                <a:xfrm>
                  <a:off x="1079015" y="4199010"/>
                  <a:ext cx="4278470" cy="26161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R="0" lvl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ts val="600"/>
                    </a:spcAft>
                    <a:buClrTx/>
                    <a:buSzTx/>
                    <a:tabLst/>
                    <a:defRPr/>
                  </a:pPr>
                  <a:r>
                    <a:rPr lang="en-US" sz="1100" dirty="0" smtClean="0">
                      <a:solidFill>
                        <a:srgbClr val="000000"/>
                      </a:solidFill>
                    </a:rPr>
                    <a:t>Determination of </a:t>
                  </a:r>
                  <a14:m>
                    <m:oMath xmlns:m="http://schemas.openxmlformats.org/officeDocument/2006/math">
                      <m:sSub>
                        <m:sSubPr>
                          <m:ctrlPr>
                            <a:rPr lang="en-US" sz="1100" b="0" i="1" smtClean="0">
                              <a:solidFill>
                                <a:srgbClr val="000000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sz="1100" b="0" i="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US" sz="1100" b="0" i="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𝑖𝑛</m:t>
                          </m:r>
                        </m:sub>
                      </m:sSub>
                    </m:oMath>
                  </a14:m>
                  <a:r>
                    <a:rPr lang="en-US" sz="1100" dirty="0" smtClean="0">
                      <a:solidFill>
                        <a:srgbClr val="000000"/>
                      </a:solidFill>
                    </a:rPr>
                    <a:t> and </a:t>
                  </a:r>
                  <a14:m>
                    <m:oMath xmlns:m="http://schemas.openxmlformats.org/officeDocument/2006/math">
                      <m:sSub>
                        <m:sSubPr>
                          <m:ctrlPr>
                            <a:rPr lang="en-US" sz="1100" b="0" i="1" smtClean="0">
                              <a:solidFill>
                                <a:srgbClr val="000000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sz="1100" b="0" i="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US" sz="1100" b="0" i="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𝑜𝑢𝑡</m:t>
                          </m:r>
                        </m:sub>
                      </m:sSub>
                    </m:oMath>
                  </a14:m>
                  <a:r>
                    <a:rPr lang="en-US" sz="1100" dirty="0" smtClean="0">
                      <a:solidFill>
                        <a:srgbClr val="000000"/>
                      </a:solidFill>
                    </a:rPr>
                    <a:t> positions </a:t>
                  </a:r>
                  <a:r>
                    <a:rPr lang="en-US" sz="1100" dirty="0" err="1" smtClean="0">
                      <a:solidFill>
                        <a:srgbClr val="000000"/>
                      </a:solidFill>
                    </a:rPr>
                    <a:t>with</a:t>
                  </a:r>
                  <a:r>
                    <a:rPr lang="en-US" sz="1100" dirty="0" smtClean="0">
                      <a:solidFill>
                        <a:srgbClr val="000000"/>
                      </a:solidFill>
                    </a:rPr>
                    <a:t> </a:t>
                  </a:r>
                  <a14:m>
                    <m:oMath xmlns:m="http://schemas.openxmlformats.org/officeDocument/2006/math">
                      <m:sSub>
                        <m:sSubPr>
                          <m:ctrlPr>
                            <a:rPr lang="en-US" sz="1100" b="1" i="1" smtClean="0">
                              <a:solidFill>
                                <a:srgbClr val="436989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sz="1100" b="1" i="1" smtClean="0">
                              <a:solidFill>
                                <a:srgbClr val="436989"/>
                              </a:solidFill>
                              <a:latin typeface="Cambria Math" panose="02040503050406030204" pitchFamily="18" charset="0"/>
                            </a:rPr>
                            <m:t>𝑩</m:t>
                          </m:r>
                        </m:e>
                        <m:sub>
                          <m:r>
                            <a:rPr lang="en-US" sz="1100" b="1" i="1" smtClean="0">
                              <a:solidFill>
                                <a:srgbClr val="436989"/>
                              </a:solidFill>
                              <a:latin typeface="Cambria Math" panose="02040503050406030204" pitchFamily="18" charset="0"/>
                            </a:rPr>
                            <m:t>𝒙</m:t>
                          </m:r>
                        </m:sub>
                      </m:sSub>
                      <m:r>
                        <a:rPr lang="en-US" sz="1100" b="1" i="1" smtClean="0">
                          <a:solidFill>
                            <a:srgbClr val="436989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1100" b="1" i="1" smtClean="0">
                          <a:solidFill>
                            <a:srgbClr val="436989"/>
                          </a:solidFill>
                          <a:latin typeface="Cambria Math" panose="02040503050406030204" pitchFamily="18" charset="0"/>
                        </a:rPr>
                        <m:t>𝟎</m:t>
                      </m:r>
                    </m:oMath>
                  </a14:m>
                  <a:r>
                    <a:rPr lang="en-US" sz="1100" b="1" dirty="0" smtClean="0">
                      <a:solidFill>
                        <a:srgbClr val="436989"/>
                      </a:solidFill>
                    </a:rPr>
                    <a:t> </a:t>
                  </a:r>
                  <a:r>
                    <a:rPr lang="en-US" sz="1100" dirty="0" smtClean="0">
                      <a:solidFill>
                        <a:srgbClr val="000000"/>
                      </a:solidFill>
                    </a:rPr>
                    <a:t>at </a:t>
                  </a:r>
                  <a14:m>
                    <m:oMath xmlns:m="http://schemas.openxmlformats.org/officeDocument/2006/math">
                      <m:sSub>
                        <m:sSubPr>
                          <m:ctrlPr>
                            <a:rPr lang="en-US" sz="1100" b="0" i="1" smtClean="0">
                              <a:solidFill>
                                <a:srgbClr val="000000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sz="1100" b="0" i="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𝑧</m:t>
                          </m:r>
                        </m:e>
                        <m:sub>
                          <m:r>
                            <a:rPr lang="en-US" sz="1100" b="0" i="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𝑖𝑛</m:t>
                          </m:r>
                        </m:sub>
                      </m:sSub>
                    </m:oMath>
                  </a14:m>
                  <a:r>
                    <a:rPr lang="en-US" sz="1100" dirty="0" smtClean="0">
                      <a:solidFill>
                        <a:srgbClr val="000000"/>
                      </a:solidFill>
                    </a:rPr>
                    <a:t> and </a:t>
                  </a:r>
                  <a14:m>
                    <m:oMath xmlns:m="http://schemas.openxmlformats.org/officeDocument/2006/math">
                      <m:sSub>
                        <m:sSubPr>
                          <m:ctrlPr>
                            <a:rPr lang="en-US" sz="1100" b="0" i="1" smtClean="0">
                              <a:solidFill>
                                <a:srgbClr val="000000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sz="1100" b="0" i="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𝑧</m:t>
                          </m:r>
                        </m:e>
                        <m:sub>
                          <m:r>
                            <a:rPr lang="en-US" sz="1100" b="0" i="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𝑜𝑢𝑡</m:t>
                          </m:r>
                        </m:sub>
                      </m:sSub>
                    </m:oMath>
                  </a14:m>
                  <a:endParaRPr lang="en-US" sz="1100" dirty="0" smtClean="0">
                    <a:solidFill>
                      <a:srgbClr val="000000"/>
                    </a:solidFill>
                  </a:endParaRPr>
                </a:p>
              </p:txBody>
            </p:sp>
          </mc:Choice>
          <mc:Fallback>
            <p:sp>
              <p:nvSpPr>
                <p:cNvPr id="89" name="TextBox 88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079015" y="4199010"/>
                  <a:ext cx="4278470" cy="261610"/>
                </a:xfrm>
                <a:prstGeom prst="rect">
                  <a:avLst/>
                </a:prstGeom>
                <a:blipFill rotWithShape="1">
                  <a:blip r:embed="rId6"/>
                  <a:stretch>
                    <a:fillRect t="-2564" b="-25641"/>
                  </a:stretch>
                </a:blipFill>
              </p:spPr>
              <p:txBody>
                <a:bodyPr/>
                <a:lstStyle/>
                <a:p>
                  <a:r>
                    <a:rPr lang="ca-E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>
          <mc:Choice xmlns:a14="http://schemas.microsoft.com/office/drawing/2010/main" Requires="a14">
            <p:sp>
              <p:nvSpPr>
                <p:cNvPr id="90" name="TextBox 89"/>
                <p:cNvSpPr txBox="1"/>
                <p:nvPr/>
              </p:nvSpPr>
              <p:spPr>
                <a:xfrm>
                  <a:off x="5810638" y="4200217"/>
                  <a:ext cx="2289753" cy="367861"/>
                </a:xfrm>
                <a:prstGeom prst="rec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txBody>
                <a:bodyPr wrap="square" rtlCol="0">
                  <a:spAutoFit/>
                </a:bodyPr>
                <a:lstStyle/>
                <a:p>
                  <a:pPr lvl="0">
                    <a:spcAft>
                      <a:spcPts val="600"/>
                    </a:spcAft>
                  </a:pPr>
                  <a:r>
                    <a:rPr lang="en-US" sz="1100" dirty="0" smtClean="0">
                      <a:solidFill>
                        <a:srgbClr val="000000"/>
                      </a:solidFill>
                    </a:rPr>
                    <a:t>Axis position </a:t>
                  </a:r>
                  <a14:m>
                    <m:oMath xmlns:m="http://schemas.openxmlformats.org/officeDocument/2006/math">
                      <m:sSub>
                        <m:sSubPr>
                          <m:ctrlPr>
                            <a:rPr lang="en-US" sz="1100" b="0" i="1" smtClean="0">
                              <a:solidFill>
                                <a:srgbClr val="000000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sz="1100" b="0" i="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US" sz="1100" b="0" i="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𝑎𝑥𝑖𝑠</m:t>
                          </m:r>
                        </m:sub>
                      </m:sSub>
                      <m:r>
                        <a:rPr lang="en-US" sz="1100" b="0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1100" b="0" i="1" smtClean="0">
                              <a:solidFill>
                                <a:srgbClr val="000000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US" sz="1100" i="1">
                                  <a:solidFill>
                                    <a:srgbClr val="000000"/>
                                  </a:solidFill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sz="11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(</m:t>
                              </m:r>
                              <m:r>
                                <a:rPr lang="en-US" sz="11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  <m:sub>
                              <m:r>
                                <a:rPr lang="en-US" sz="11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𝑖𝑛</m:t>
                              </m:r>
                            </m:sub>
                          </m:sSub>
                          <m:r>
                            <a:rPr lang="en-US" sz="11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+</m:t>
                          </m:r>
                          <m:sSub>
                            <m:sSubPr>
                              <m:ctrlPr>
                                <a:rPr lang="en-US" sz="1100" i="1">
                                  <a:solidFill>
                                    <a:srgbClr val="000000"/>
                                  </a:solidFill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sz="11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  <m:sub>
                              <m:r>
                                <a:rPr lang="en-US" sz="11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𝑜𝑢𝑡</m:t>
                              </m:r>
                            </m:sub>
                          </m:sSub>
                          <m:r>
                            <a:rPr lang="en-US" sz="11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)</m:t>
                          </m:r>
                        </m:num>
                        <m:den>
                          <m:r>
                            <a:rPr lang="en-US" sz="1100" b="0" i="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</m:oMath>
                  </a14:m>
                  <a:endParaRPr lang="en-US" sz="1100" dirty="0" smtClean="0">
                    <a:solidFill>
                      <a:srgbClr val="000000"/>
                    </a:solidFill>
                  </a:endParaRPr>
                </a:p>
              </p:txBody>
            </p:sp>
          </mc:Choice>
          <mc:Fallback>
            <p:sp>
              <p:nvSpPr>
                <p:cNvPr id="90" name="TextBox 89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810638" y="4200217"/>
                  <a:ext cx="2289753" cy="367861"/>
                </a:xfrm>
                <a:prstGeom prst="rect">
                  <a:avLst/>
                </a:prstGeom>
                <a:blipFill rotWithShape="1">
                  <a:blip r:embed="rId7"/>
                  <a:stretch>
                    <a:fillRect/>
                  </a:stretch>
                </a:blipFill>
                <a:ln>
                  <a:solidFill>
                    <a:schemeClr val="tx1"/>
                  </a:solidFill>
                </a:ln>
              </p:spPr>
              <p:txBody>
                <a:bodyPr/>
                <a:lstStyle/>
                <a:p>
                  <a:r>
                    <a:rPr lang="ca-E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91" name="Right Arrow 90"/>
            <p:cNvSpPr/>
            <p:nvPr/>
          </p:nvSpPr>
          <p:spPr>
            <a:xfrm>
              <a:off x="5410128" y="4276923"/>
              <a:ext cx="328121" cy="176904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100"/>
            </a:p>
          </p:txBody>
        </p:sp>
        <p:sp>
          <p:nvSpPr>
            <p:cNvPr id="92" name="Freeform 91"/>
            <p:cNvSpPr/>
            <p:nvPr/>
          </p:nvSpPr>
          <p:spPr>
            <a:xfrm flipH="1" flipV="1">
              <a:off x="666541" y="3369590"/>
              <a:ext cx="4096818" cy="131418"/>
            </a:xfrm>
            <a:custGeom>
              <a:avLst/>
              <a:gdLst>
                <a:gd name="connsiteX0" fmla="*/ 0 w 807720"/>
                <a:gd name="connsiteY0" fmla="*/ 213360 h 213360"/>
                <a:gd name="connsiteX1" fmla="*/ 373380 w 807720"/>
                <a:gd name="connsiteY1" fmla="*/ 45720 h 213360"/>
                <a:gd name="connsiteX2" fmla="*/ 807720 w 807720"/>
                <a:gd name="connsiteY2" fmla="*/ 0 h 2133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07720" h="213360">
                  <a:moveTo>
                    <a:pt x="0" y="213360"/>
                  </a:moveTo>
                  <a:cubicBezTo>
                    <a:pt x="119380" y="147320"/>
                    <a:pt x="238760" y="81280"/>
                    <a:pt x="373380" y="45720"/>
                  </a:cubicBezTo>
                  <a:cubicBezTo>
                    <a:pt x="508000" y="10160"/>
                    <a:pt x="657860" y="5080"/>
                    <a:pt x="807720" y="0"/>
                  </a:cubicBezTo>
                </a:path>
              </a:pathLst>
            </a:custGeom>
            <a:noFill/>
            <a:ln w="12700">
              <a:solidFill>
                <a:srgbClr val="FF0000"/>
              </a:solidFill>
              <a:headEnd type="none" w="med" len="med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100" dirty="0"/>
            </a:p>
          </p:txBody>
        </p:sp>
        <p:sp>
          <p:nvSpPr>
            <p:cNvPr id="93" name="Freeform 92"/>
            <p:cNvSpPr/>
            <p:nvPr/>
          </p:nvSpPr>
          <p:spPr>
            <a:xfrm flipH="1">
              <a:off x="738549" y="2599698"/>
              <a:ext cx="2435487" cy="616839"/>
            </a:xfrm>
            <a:custGeom>
              <a:avLst/>
              <a:gdLst>
                <a:gd name="connsiteX0" fmla="*/ 0 w 807720"/>
                <a:gd name="connsiteY0" fmla="*/ 213360 h 213360"/>
                <a:gd name="connsiteX1" fmla="*/ 373380 w 807720"/>
                <a:gd name="connsiteY1" fmla="*/ 45720 h 213360"/>
                <a:gd name="connsiteX2" fmla="*/ 807720 w 807720"/>
                <a:gd name="connsiteY2" fmla="*/ 0 h 2133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07720" h="213360">
                  <a:moveTo>
                    <a:pt x="0" y="213360"/>
                  </a:moveTo>
                  <a:cubicBezTo>
                    <a:pt x="119380" y="147320"/>
                    <a:pt x="238760" y="81280"/>
                    <a:pt x="373380" y="45720"/>
                  </a:cubicBezTo>
                  <a:cubicBezTo>
                    <a:pt x="508000" y="10160"/>
                    <a:pt x="657860" y="5080"/>
                    <a:pt x="807720" y="0"/>
                  </a:cubicBezTo>
                </a:path>
              </a:pathLst>
            </a:custGeom>
            <a:noFill/>
            <a:ln w="12700">
              <a:solidFill>
                <a:srgbClr val="0066FF"/>
              </a:solidFill>
              <a:headEnd type="none" w="med" len="med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100" dirty="0"/>
            </a:p>
          </p:txBody>
        </p:sp>
        <p:cxnSp>
          <p:nvCxnSpPr>
            <p:cNvPr id="94" name="Straight Connector 93"/>
            <p:cNvCxnSpPr/>
            <p:nvPr/>
          </p:nvCxnSpPr>
          <p:spPr>
            <a:xfrm>
              <a:off x="2581615" y="2300589"/>
              <a:ext cx="2787188" cy="0"/>
            </a:xfrm>
            <a:prstGeom prst="line">
              <a:avLst/>
            </a:prstGeom>
            <a:ln w="19050">
              <a:solidFill>
                <a:srgbClr val="FF000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Straight Connector 94"/>
            <p:cNvCxnSpPr/>
            <p:nvPr/>
          </p:nvCxnSpPr>
          <p:spPr>
            <a:xfrm>
              <a:off x="2581615" y="3774791"/>
              <a:ext cx="2787188" cy="0"/>
            </a:xfrm>
            <a:prstGeom prst="line">
              <a:avLst/>
            </a:prstGeom>
            <a:ln w="19050">
              <a:solidFill>
                <a:srgbClr val="0066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6" name="Straight Connector 95"/>
            <p:cNvCxnSpPr/>
            <p:nvPr/>
          </p:nvCxnSpPr>
          <p:spPr>
            <a:xfrm>
              <a:off x="3177548" y="2300589"/>
              <a:ext cx="0" cy="1499804"/>
            </a:xfrm>
            <a:prstGeom prst="line">
              <a:avLst/>
            </a:prstGeom>
            <a:ln w="19050">
              <a:solidFill>
                <a:srgbClr val="0066FF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7" name="Straight Connector 96"/>
            <p:cNvCxnSpPr/>
            <p:nvPr/>
          </p:nvCxnSpPr>
          <p:spPr>
            <a:xfrm>
              <a:off x="4759847" y="2300589"/>
              <a:ext cx="0" cy="1506044"/>
            </a:xfrm>
            <a:prstGeom prst="line">
              <a:avLst/>
            </a:prstGeom>
            <a:ln w="19050">
              <a:solidFill>
                <a:srgbClr val="FF0000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98" name="Group 97"/>
            <p:cNvGrpSpPr/>
            <p:nvPr/>
          </p:nvGrpSpPr>
          <p:grpSpPr>
            <a:xfrm>
              <a:off x="5861676" y="2302770"/>
              <a:ext cx="1489668" cy="1541709"/>
              <a:chOff x="6310227" y="1828844"/>
              <a:chExt cx="1489668" cy="1541709"/>
            </a:xfrm>
          </p:grpSpPr>
          <p:pic>
            <p:nvPicPr>
              <p:cNvPr id="103" name="Picture 102"/>
              <p:cNvPicPr>
                <a:picLocks noChangeAspect="1"/>
              </p:cNvPicPr>
              <p:nvPr/>
            </p:nvPicPr>
            <p:blipFill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310227" y="1828844"/>
                <a:ext cx="1489668" cy="1541709"/>
              </a:xfrm>
              <a:prstGeom prst="rect">
                <a:avLst/>
              </a:prstGeom>
            </p:spPr>
          </p:pic>
          <p:cxnSp>
            <p:nvCxnSpPr>
              <p:cNvPr id="104" name="Straight Connector 103"/>
              <p:cNvCxnSpPr/>
              <p:nvPr/>
            </p:nvCxnSpPr>
            <p:spPr>
              <a:xfrm>
                <a:off x="6871482" y="1829055"/>
                <a:ext cx="0" cy="1387482"/>
              </a:xfrm>
              <a:prstGeom prst="line">
                <a:avLst/>
              </a:prstGeom>
              <a:ln w="12700">
                <a:solidFill>
                  <a:srgbClr val="0066FF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5" name="Straight Connector 104"/>
              <p:cNvCxnSpPr/>
              <p:nvPr/>
            </p:nvCxnSpPr>
            <p:spPr>
              <a:xfrm>
                <a:off x="7439046" y="1829055"/>
                <a:ext cx="0" cy="1387482"/>
              </a:xfrm>
              <a:prstGeom prst="line">
                <a:avLst/>
              </a:prstGeom>
              <a:ln w="12700">
                <a:solidFill>
                  <a:srgbClr val="FF0000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mc:AlternateContent xmlns:mc="http://schemas.openxmlformats.org/markup-compatibility/2006">
            <mc:Choice xmlns:a14="http://schemas.microsoft.com/office/drawing/2010/main" Requires="a14">
              <p:sp>
                <p:nvSpPr>
                  <p:cNvPr id="106" name="TextBox 105"/>
                  <p:cNvSpPr txBox="1"/>
                  <p:nvPr/>
                </p:nvSpPr>
                <p:spPr>
                  <a:xfrm>
                    <a:off x="6881463" y="2989700"/>
                    <a:ext cx="162284" cy="138623"/>
                  </a:xfrm>
                  <a:prstGeom prst="rect">
                    <a:avLst/>
                  </a:prstGeom>
                  <a:noFill/>
                </p:spPr>
                <p:txBody>
                  <a:bodyPr wrap="none" lIns="0" tIns="0" rIns="0" bIns="0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sSub>
                            <m:sSubPr>
                              <m:ctrlPr>
                                <a:rPr lang="en-US" sz="1100" b="0" i="1" smtClean="0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sz="1100" b="0" i="1" smtClean="0">
                                  <a:latin typeface="Cambria Math" panose="02040503050406030204" pitchFamily="18" charset="0"/>
                                </a:rPr>
                                <m:t>𝑧</m:t>
                              </m:r>
                            </m:e>
                            <m:sub>
                              <m:r>
                                <a:rPr lang="en-US" sz="1100" b="0" i="1" smtClean="0">
                                  <a:latin typeface="Cambria Math" panose="02040503050406030204" pitchFamily="18" charset="0"/>
                                </a:rPr>
                                <m:t>𝑖𝑛</m:t>
                              </m:r>
                            </m:sub>
                          </m:sSub>
                        </m:oMath>
                      </m:oMathPara>
                    </a14:m>
                    <a:endParaRPr lang="en-US" sz="1100" dirty="0"/>
                  </a:p>
                </p:txBody>
              </p:sp>
            </mc:Choice>
            <mc:Fallback>
              <p:sp>
                <p:nvSpPr>
                  <p:cNvPr id="106" name="TextBox 105"/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6881463" y="2989700"/>
                    <a:ext cx="162284" cy="138623"/>
                  </a:xfrm>
                  <a:prstGeom prst="rect">
                    <a:avLst/>
                  </a:prstGeom>
                  <a:blipFill rotWithShape="1">
                    <a:blip r:embed="rId9"/>
                    <a:stretch>
                      <a:fillRect l="-18519" r="-25926" b="-65000"/>
                    </a:stretch>
                  </a:blipFill>
                </p:spPr>
                <p:txBody>
                  <a:bodyPr/>
                  <a:lstStyle/>
                  <a:p>
                    <a:r>
                      <a:rPr lang="ca-E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>
            <mc:Choice xmlns:a14="http://schemas.microsoft.com/office/drawing/2010/main" Requires="a14">
              <p:sp>
                <p:nvSpPr>
                  <p:cNvPr id="107" name="TextBox 106"/>
                  <p:cNvSpPr txBox="1"/>
                  <p:nvPr/>
                </p:nvSpPr>
                <p:spPr>
                  <a:xfrm>
                    <a:off x="7439864" y="2989700"/>
                    <a:ext cx="214915" cy="138623"/>
                  </a:xfrm>
                  <a:prstGeom prst="rect">
                    <a:avLst/>
                  </a:prstGeom>
                  <a:noFill/>
                </p:spPr>
                <p:txBody>
                  <a:bodyPr wrap="none" lIns="0" tIns="0" rIns="0" bIns="0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sSub>
                            <m:sSubPr>
                              <m:ctrlPr>
                                <a:rPr lang="en-US" sz="1100" b="0" i="1" smtClean="0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sz="1100" b="0" i="1" smtClean="0">
                                  <a:latin typeface="Cambria Math" panose="02040503050406030204" pitchFamily="18" charset="0"/>
                                </a:rPr>
                                <m:t>𝑧</m:t>
                              </m:r>
                            </m:e>
                            <m:sub>
                              <m:r>
                                <a:rPr lang="en-US" sz="1100" b="0" i="1" smtClean="0">
                                  <a:latin typeface="Cambria Math" panose="02040503050406030204" pitchFamily="18" charset="0"/>
                                </a:rPr>
                                <m:t>𝑜𝑢𝑡</m:t>
                              </m:r>
                            </m:sub>
                          </m:sSub>
                        </m:oMath>
                      </m:oMathPara>
                    </a14:m>
                    <a:endParaRPr lang="en-US" sz="1100" dirty="0"/>
                  </a:p>
                </p:txBody>
              </p:sp>
            </mc:Choice>
            <mc:Fallback>
              <p:sp>
                <p:nvSpPr>
                  <p:cNvPr id="107" name="TextBox 106"/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7439864" y="2989700"/>
                    <a:ext cx="214915" cy="138623"/>
                  </a:xfrm>
                  <a:prstGeom prst="rect">
                    <a:avLst/>
                  </a:prstGeom>
                  <a:blipFill rotWithShape="1">
                    <a:blip r:embed="rId10"/>
                    <a:stretch>
                      <a:fillRect l="-17143" r="-22857" b="-60000"/>
                    </a:stretch>
                  </a:blipFill>
                </p:spPr>
                <p:txBody>
                  <a:bodyPr/>
                  <a:lstStyle/>
                  <a:p>
                    <a:r>
                      <a:rPr lang="ca-ES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  <mc:AlternateContent xmlns:mc="http://schemas.openxmlformats.org/markup-compatibility/2006">
          <mc:Choice xmlns:a14="http://schemas.microsoft.com/office/drawing/2010/main" Requires="a14">
            <p:sp>
              <p:nvSpPr>
                <p:cNvPr id="99" name="TextBox 98"/>
                <p:cNvSpPr txBox="1"/>
                <p:nvPr/>
              </p:nvSpPr>
              <p:spPr>
                <a:xfrm>
                  <a:off x="3055966" y="2066554"/>
                  <a:ext cx="162284" cy="138623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sz="1100" b="0" i="1" smtClean="0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sz="1100" b="0" i="1" smtClean="0">
                                <a:latin typeface="Cambria Math" panose="02040503050406030204" pitchFamily="18" charset="0"/>
                              </a:rPr>
                              <m:t>𝑧</m:t>
                            </m:r>
                          </m:e>
                          <m:sub>
                            <m:r>
                              <a:rPr lang="en-US" sz="1100" b="0" i="1" smtClean="0">
                                <a:latin typeface="Cambria Math" panose="02040503050406030204" pitchFamily="18" charset="0"/>
                              </a:rPr>
                              <m:t>𝑖𝑛</m:t>
                            </m:r>
                          </m:sub>
                        </m:sSub>
                      </m:oMath>
                    </m:oMathPara>
                  </a14:m>
                  <a:endParaRPr lang="en-US" sz="1100" dirty="0"/>
                </a:p>
              </p:txBody>
            </p:sp>
          </mc:Choice>
          <mc:Fallback>
            <p:sp>
              <p:nvSpPr>
                <p:cNvPr id="99" name="TextBox 98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055966" y="2066554"/>
                  <a:ext cx="162284" cy="138623"/>
                </a:xfrm>
                <a:prstGeom prst="rect">
                  <a:avLst/>
                </a:prstGeom>
                <a:blipFill rotWithShape="1">
                  <a:blip r:embed="rId11"/>
                  <a:stretch>
                    <a:fillRect l="-18519" r="-25926" b="-61905"/>
                  </a:stretch>
                </a:blipFill>
              </p:spPr>
              <p:txBody>
                <a:bodyPr/>
                <a:lstStyle/>
                <a:p>
                  <a:r>
                    <a:rPr lang="ca-E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>
          <mc:Choice xmlns:a14="http://schemas.microsoft.com/office/drawing/2010/main" Requires="a14">
            <p:sp>
              <p:nvSpPr>
                <p:cNvPr id="100" name="TextBox 99"/>
                <p:cNvSpPr txBox="1"/>
                <p:nvPr/>
              </p:nvSpPr>
              <p:spPr>
                <a:xfrm>
                  <a:off x="4638175" y="2057929"/>
                  <a:ext cx="214915" cy="138623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sz="1100" b="0" i="1" smtClean="0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sz="1100" b="0" i="1" smtClean="0">
                                <a:latin typeface="Cambria Math" panose="02040503050406030204" pitchFamily="18" charset="0"/>
                              </a:rPr>
                              <m:t>𝑧</m:t>
                            </m:r>
                          </m:e>
                          <m:sub>
                            <m:r>
                              <a:rPr lang="en-US" sz="1100" b="0" i="1" smtClean="0">
                                <a:latin typeface="Cambria Math" panose="02040503050406030204" pitchFamily="18" charset="0"/>
                              </a:rPr>
                              <m:t>𝑜𝑢𝑡</m:t>
                            </m:r>
                          </m:sub>
                        </m:sSub>
                      </m:oMath>
                    </m:oMathPara>
                  </a14:m>
                  <a:endParaRPr lang="en-US" sz="1100" dirty="0"/>
                </a:p>
              </p:txBody>
            </p:sp>
          </mc:Choice>
          <mc:Fallback>
            <p:sp>
              <p:nvSpPr>
                <p:cNvPr id="100" name="TextBox 99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638175" y="2057929"/>
                  <a:ext cx="214915" cy="138623"/>
                </a:xfrm>
                <a:prstGeom prst="rect">
                  <a:avLst/>
                </a:prstGeom>
                <a:blipFill rotWithShape="1">
                  <a:blip r:embed="rId10"/>
                  <a:stretch>
                    <a:fillRect l="-17143" r="-22857" b="-52381"/>
                  </a:stretch>
                </a:blipFill>
              </p:spPr>
              <p:txBody>
                <a:bodyPr/>
                <a:lstStyle/>
                <a:p>
                  <a:r>
                    <a:rPr lang="ca-E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>
          <mc:Choice xmlns:a14="http://schemas.microsoft.com/office/drawing/2010/main" Requires="a14">
            <p:sp>
              <p:nvSpPr>
                <p:cNvPr id="101" name="TextBox 100"/>
                <p:cNvSpPr txBox="1"/>
                <p:nvPr/>
              </p:nvSpPr>
              <p:spPr>
                <a:xfrm>
                  <a:off x="497841" y="3213154"/>
                  <a:ext cx="168700" cy="138623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sz="1100" b="0" i="1" smtClean="0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sz="1100" b="0" i="1" smtClean="0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sz="1100" b="0" i="1" smtClean="0">
                                <a:latin typeface="Cambria Math" panose="02040503050406030204" pitchFamily="18" charset="0"/>
                              </a:rPr>
                              <m:t>𝑖𝑛</m:t>
                            </m:r>
                          </m:sub>
                        </m:sSub>
                      </m:oMath>
                    </m:oMathPara>
                  </a14:m>
                  <a:endParaRPr lang="en-US" sz="1100" dirty="0"/>
                </a:p>
              </p:txBody>
            </p:sp>
          </mc:Choice>
          <mc:Fallback>
            <p:sp>
              <p:nvSpPr>
                <p:cNvPr id="101" name="TextBox 100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97841" y="3213154"/>
                  <a:ext cx="168700" cy="138623"/>
                </a:xfrm>
                <a:prstGeom prst="rect">
                  <a:avLst/>
                </a:prstGeom>
                <a:blipFill rotWithShape="1">
                  <a:blip r:embed="rId12"/>
                  <a:stretch>
                    <a:fillRect l="-22222" r="-29630" b="-57143"/>
                  </a:stretch>
                </a:blipFill>
              </p:spPr>
              <p:txBody>
                <a:bodyPr/>
                <a:lstStyle/>
                <a:p>
                  <a:r>
                    <a:rPr lang="ca-E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>
          <mc:Choice xmlns:a14="http://schemas.microsoft.com/office/drawing/2010/main" Requires="a14">
            <p:sp>
              <p:nvSpPr>
                <p:cNvPr id="102" name="TextBox 101"/>
                <p:cNvSpPr txBox="1"/>
                <p:nvPr/>
              </p:nvSpPr>
              <p:spPr>
                <a:xfrm>
                  <a:off x="1415750" y="3213155"/>
                  <a:ext cx="221331" cy="138623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sz="1100" b="0" i="1" smtClean="0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sz="1100" b="0" i="1" smtClean="0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sz="1100" b="0" i="1" smtClean="0">
                                <a:latin typeface="Cambria Math" panose="02040503050406030204" pitchFamily="18" charset="0"/>
                              </a:rPr>
                              <m:t>𝑜𝑢𝑡</m:t>
                            </m:r>
                          </m:sub>
                        </m:sSub>
                      </m:oMath>
                    </m:oMathPara>
                  </a14:m>
                  <a:endParaRPr lang="en-US" sz="1100" dirty="0"/>
                </a:p>
              </p:txBody>
            </p:sp>
          </mc:Choice>
          <mc:Fallback>
            <p:sp>
              <p:nvSpPr>
                <p:cNvPr id="102" name="TextBox 101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415750" y="3213155"/>
                  <a:ext cx="221331" cy="138623"/>
                </a:xfrm>
                <a:prstGeom prst="rect">
                  <a:avLst/>
                </a:prstGeom>
                <a:blipFill rotWithShape="1">
                  <a:blip r:embed="rId13"/>
                  <a:stretch>
                    <a:fillRect l="-13514" r="-24324" b="-52381"/>
                  </a:stretch>
                </a:blipFill>
              </p:spPr>
              <p:txBody>
                <a:bodyPr/>
                <a:lstStyle/>
                <a:p>
                  <a:r>
                    <a:rPr lang="ca-ES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108" name="Group 107"/>
          <p:cNvGrpSpPr/>
          <p:nvPr/>
        </p:nvGrpSpPr>
        <p:grpSpPr>
          <a:xfrm>
            <a:off x="106000" y="4293096"/>
            <a:ext cx="9002977" cy="2199513"/>
            <a:chOff x="263909" y="2329311"/>
            <a:chExt cx="8762482" cy="2199513"/>
          </a:xfrm>
        </p:grpSpPr>
        <mc:AlternateContent xmlns:mc="http://schemas.openxmlformats.org/markup-compatibility/2006">
          <mc:Choice xmlns:a14="http://schemas.microsoft.com/office/drawing/2010/main" Requires="a14">
            <p:sp>
              <p:nvSpPr>
                <p:cNvPr id="109" name="TextBox 108"/>
                <p:cNvSpPr txBox="1"/>
                <p:nvPr/>
              </p:nvSpPr>
              <p:spPr>
                <a:xfrm>
                  <a:off x="263909" y="2329311"/>
                  <a:ext cx="8640962" cy="2199513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285750" indent="-285750">
                    <a:spcAft>
                      <a:spcPts val="600"/>
                    </a:spcAft>
                    <a:buFont typeface="Arial" panose="020B0604020202020204" pitchFamily="34" charset="0"/>
                    <a:buChar char="•"/>
                  </a:pPr>
                  <a:r>
                    <a:rPr lang="en-US" sz="1200" b="1" dirty="0" smtClean="0">
                      <a:solidFill>
                        <a:srgbClr val="436989"/>
                      </a:solidFill>
                    </a:rPr>
                    <a:t>Magnetic axis</a:t>
                  </a:r>
                  <a:r>
                    <a:rPr lang="en-US" sz="1200" dirty="0" smtClean="0"/>
                    <a:t> determined through the condition </a:t>
                  </a:r>
                  <a14:m>
                    <m:oMath xmlns:m="http://schemas.openxmlformats.org/officeDocument/2006/math">
                      <m:sSub>
                        <m:sSubPr>
                          <m:ctrlPr>
                            <a:rPr lang="en-US" sz="1200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sz="1200" b="0" i="1" smtClean="0">
                              <a:latin typeface="Cambria Math" panose="02040503050406030204" pitchFamily="18" charset="0"/>
                            </a:rPr>
                            <m:t>𝐵</m:t>
                          </m:r>
                        </m:e>
                        <m:sub>
                          <m:r>
                            <a:rPr lang="en-US" sz="12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sub>
                      </m:sSub>
                      <m:r>
                        <a:rPr lang="en-US" sz="1200" b="0" i="1" smtClean="0">
                          <a:latin typeface="Cambria Math" panose="02040503050406030204" pitchFamily="18" charset="0"/>
                        </a:rPr>
                        <m:t>=0</m:t>
                      </m:r>
                    </m:oMath>
                  </a14:m>
                  <a:r>
                    <a:rPr lang="en-US" sz="1200" dirty="0" smtClean="0"/>
                    <a:t> </a:t>
                  </a:r>
                  <a:r>
                    <a:rPr lang="en-US" sz="1200" dirty="0" smtClean="0"/>
                    <a:t>(H </a:t>
                  </a:r>
                  <a:r>
                    <a:rPr lang="en-US" sz="1200" dirty="0" smtClean="0"/>
                    <a:t>coordinate) and </a:t>
                  </a:r>
                  <a14:m>
                    <m:oMath xmlns:m="http://schemas.openxmlformats.org/officeDocument/2006/math">
                      <m:sSub>
                        <m:sSubPr>
                          <m:ctrlPr>
                            <a:rPr lang="en-US" sz="1200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sz="1200" b="0" i="1" smtClean="0">
                              <a:latin typeface="Cambria Math" panose="02040503050406030204" pitchFamily="18" charset="0"/>
                            </a:rPr>
                            <m:t>𝐵</m:t>
                          </m:r>
                        </m:e>
                        <m:sub>
                          <m:r>
                            <a:rPr lang="en-US" sz="1200" b="0" i="1" smtClean="0">
                              <a:latin typeface="Cambria Math" panose="02040503050406030204" pitchFamily="18" charset="0"/>
                            </a:rPr>
                            <m:t>𝑦</m:t>
                          </m:r>
                        </m:sub>
                      </m:sSub>
                      <m:r>
                        <a:rPr lang="en-US" sz="1200" b="0" i="1" smtClean="0">
                          <a:latin typeface="Cambria Math" panose="02040503050406030204" pitchFamily="18" charset="0"/>
                        </a:rPr>
                        <m:t>=0</m:t>
                      </m:r>
                    </m:oMath>
                  </a14:m>
                  <a:r>
                    <a:rPr lang="en-US" sz="1200" dirty="0" smtClean="0"/>
                    <a:t> </a:t>
                  </a:r>
                  <a:r>
                    <a:rPr lang="en-US" sz="1200" dirty="0" smtClean="0"/>
                    <a:t>(V </a:t>
                  </a:r>
                  <a:r>
                    <a:rPr lang="en-US" sz="1200" dirty="0" smtClean="0"/>
                    <a:t>coordinate) on the edge region</a:t>
                  </a:r>
                  <a:r>
                    <a:rPr lang="en-US" sz="1200" dirty="0"/>
                    <a:t>:</a:t>
                  </a:r>
                  <a:endParaRPr lang="en-US" sz="1200" dirty="0" smtClean="0"/>
                </a:p>
                <a:p>
                  <a:pPr>
                    <a:spcAft>
                      <a:spcPts val="600"/>
                    </a:spcAft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sz="1200" b="0" i="1" smtClean="0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sz="1200" b="0" i="1" smtClean="0">
                                <a:latin typeface="Cambria Math" panose="02040503050406030204" pitchFamily="18" charset="0"/>
                              </a:rPr>
                              <m:t>𝐵</m:t>
                            </m:r>
                          </m:e>
                          <m:sub>
                            <m:r>
                              <a:rPr lang="en-US" sz="1200" b="0" i="1" smtClean="0">
                                <a:latin typeface="Cambria Math" panose="02040503050406030204" pitchFamily="18" charset="0"/>
                              </a:rPr>
                              <m:t>𝑥</m:t>
                            </m:r>
                          </m:sub>
                        </m:sSub>
                        <m:d>
                          <m:dPr>
                            <m:ctrlPr>
                              <a:rPr lang="en-US" sz="1200" b="0" i="1" smtClean="0">
                                <a:latin typeface="Cambria Math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en-US" sz="1200" b="0" i="1" smtClean="0">
                                    <a:latin typeface="Cambria Math"/>
                                  </a:rPr>
                                </m:ctrlPr>
                              </m:sSubPr>
                              <m:e>
                                <m:r>
                                  <a:rPr lang="en-US" sz="1200" b="0" i="1" smtClean="0"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</m:e>
                              <m:sub>
                                <m:r>
                                  <a:rPr lang="en-US" sz="1200" b="0" i="1" smtClean="0">
                                    <a:latin typeface="Cambria Math" panose="02040503050406030204" pitchFamily="18" charset="0"/>
                                  </a:rPr>
                                  <m:t>𝑎𝑥𝑖𝑠</m:t>
                                </m:r>
                              </m:sub>
                            </m:sSub>
                            <m:r>
                              <a:rPr lang="en-US" sz="1200" b="0" i="1" smtClean="0">
                                <a:latin typeface="Cambria Math" panose="02040503050406030204" pitchFamily="18" charset="0"/>
                              </a:rPr>
                              <m:t>,</m:t>
                            </m:r>
                            <m:sSub>
                              <m:sSubPr>
                                <m:ctrlPr>
                                  <a:rPr lang="en-US" sz="1200" b="0" i="1" smtClean="0">
                                    <a:latin typeface="Cambria Math"/>
                                  </a:rPr>
                                </m:ctrlPr>
                              </m:sSubPr>
                              <m:e>
                                <m:r>
                                  <a:rPr lang="en-US" sz="1200" b="0" i="1" smtClean="0">
                                    <a:latin typeface="Cambria Math" panose="02040503050406030204" pitchFamily="18" charset="0"/>
                                  </a:rPr>
                                  <m:t>𝑧</m:t>
                                </m:r>
                              </m:e>
                              <m:sub>
                                <m:r>
                                  <a:rPr lang="en-US" sz="1200" b="0" i="1" smtClean="0">
                                    <a:latin typeface="Cambria Math" panose="02040503050406030204" pitchFamily="18" charset="0"/>
                                  </a:rPr>
                                  <m:t>𝑒𝑑𝑔𝑒</m:t>
                                </m:r>
                              </m:sub>
                            </m:sSub>
                          </m:e>
                        </m:d>
                        <m:r>
                          <a:rPr lang="en-US" sz="1200" b="0" i="1" smtClean="0">
                            <a:latin typeface="Cambria Math" panose="02040503050406030204" pitchFamily="18" charset="0"/>
                          </a:rPr>
                          <m:t>=0  ; </m:t>
                        </m:r>
                        <m:sSub>
                          <m:sSubPr>
                            <m:ctrlPr>
                              <a:rPr lang="en-US" sz="1200" i="1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sz="1200" i="1">
                                <a:latin typeface="Cambria Math" panose="02040503050406030204" pitchFamily="18" charset="0"/>
                              </a:rPr>
                              <m:t>𝐵</m:t>
                            </m:r>
                          </m:e>
                          <m:sub>
                            <m:r>
                              <a:rPr lang="en-US" sz="1200" b="0" i="1" smtClean="0">
                                <a:latin typeface="Cambria Math" panose="02040503050406030204" pitchFamily="18" charset="0"/>
                              </a:rPr>
                              <m:t>𝑦</m:t>
                            </m:r>
                          </m:sub>
                        </m:sSub>
                        <m:d>
                          <m:dPr>
                            <m:ctrlPr>
                              <a:rPr lang="en-US" sz="1200" i="1">
                                <a:latin typeface="Cambria Math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en-US" sz="1200" i="1">
                                    <a:latin typeface="Cambria Math"/>
                                  </a:rPr>
                                </m:ctrlPr>
                              </m:sSubPr>
                              <m:e>
                                <m:r>
                                  <a:rPr lang="en-US" sz="1200" b="0" i="1" smtClean="0">
                                    <a:latin typeface="Cambria Math" panose="02040503050406030204" pitchFamily="18" charset="0"/>
                                  </a:rPr>
                                  <m:t>𝑦</m:t>
                                </m:r>
                              </m:e>
                              <m:sub>
                                <m:r>
                                  <a:rPr lang="en-US" sz="1200" i="1">
                                    <a:latin typeface="Cambria Math" panose="02040503050406030204" pitchFamily="18" charset="0"/>
                                  </a:rPr>
                                  <m:t>𝑎𝑥𝑖𝑠</m:t>
                                </m:r>
                              </m:sub>
                            </m:sSub>
                            <m:r>
                              <a:rPr lang="en-US" sz="1200" i="1">
                                <a:latin typeface="Cambria Math" panose="02040503050406030204" pitchFamily="18" charset="0"/>
                              </a:rPr>
                              <m:t>,</m:t>
                            </m:r>
                            <m:sSub>
                              <m:sSubPr>
                                <m:ctrlPr>
                                  <a:rPr lang="en-US" sz="1200" i="1">
                                    <a:latin typeface="Cambria Math"/>
                                  </a:rPr>
                                </m:ctrlPr>
                              </m:sSubPr>
                              <m:e>
                                <m:r>
                                  <a:rPr lang="en-US" sz="1200" i="1">
                                    <a:latin typeface="Cambria Math" panose="02040503050406030204" pitchFamily="18" charset="0"/>
                                  </a:rPr>
                                  <m:t>𝑧</m:t>
                                </m:r>
                              </m:e>
                              <m:sub>
                                <m:r>
                                  <a:rPr lang="en-US" sz="1200" i="1">
                                    <a:latin typeface="Cambria Math" panose="02040503050406030204" pitchFamily="18" charset="0"/>
                                  </a:rPr>
                                  <m:t>𝑒𝑑𝑔𝑒</m:t>
                                </m:r>
                              </m:sub>
                            </m:sSub>
                          </m:e>
                        </m:d>
                        <m:r>
                          <a:rPr lang="en-US" sz="1200" i="1">
                            <a:latin typeface="Cambria Math" panose="02040503050406030204" pitchFamily="18" charset="0"/>
                          </a:rPr>
                          <m:t>=0</m:t>
                        </m:r>
                      </m:oMath>
                    </m:oMathPara>
                  </a14:m>
                  <a:endParaRPr lang="en-US" sz="1200" dirty="0" smtClean="0"/>
                </a:p>
                <a:p>
                  <a:pPr>
                    <a:spcAft>
                      <a:spcPts val="600"/>
                    </a:spcAft>
                  </a:pPr>
                  <a:endParaRPr lang="en-US" sz="1200" dirty="0" smtClean="0"/>
                </a:p>
                <a:p>
                  <a:pPr marL="285750" indent="-285750">
                    <a:spcAft>
                      <a:spcPts val="600"/>
                    </a:spcAft>
                    <a:buFont typeface="Arial" panose="020B0604020202020204" pitchFamily="34" charset="0"/>
                    <a:buChar char="•"/>
                  </a:pPr>
                  <a:endParaRPr lang="en-US" sz="1200" dirty="0"/>
                </a:p>
                <a:p>
                  <a:pPr>
                    <a:spcAft>
                      <a:spcPts val="600"/>
                    </a:spcAft>
                  </a:pPr>
                  <a14:m>
                    <m:oMathPara xmlns:m="http://schemas.openxmlformats.org/officeDocument/2006/math">
                      <m:oMathParaPr>
                        <m:jc m:val="center"/>
                      </m:oMathParaPr>
                      <m:oMath xmlns:m="http://schemas.openxmlformats.org/officeDocument/2006/math">
                        <m:r>
                          <a:rPr lang="en-US" sz="1200" i="1">
                            <a:latin typeface="Cambria Math" panose="02040503050406030204" pitchFamily="18" charset="0"/>
                          </a:rPr>
                          <m:t>𝑦𝑎𝑤</m:t>
                        </m:r>
                        <m:r>
                          <a:rPr lang="en-US" sz="1200" i="1">
                            <a:latin typeface="Cambria Math" panose="02040503050406030204" pitchFamily="18" charset="0"/>
                          </a:rPr>
                          <m:t>=</m:t>
                        </m:r>
                        <m:sSub>
                          <m:sSubPr>
                            <m:ctrlPr>
                              <a:rPr lang="en-US" sz="1200" i="1">
                                <a:latin typeface="Cambria Math"/>
                              </a:rPr>
                            </m:ctrlPr>
                          </m:sSubPr>
                          <m:e>
                            <m:d>
                              <m:dPr>
                                <m:begChr m:val="⟨"/>
                                <m:endChr m:val="⟩"/>
                                <m:ctrlPr>
                                  <a:rPr lang="en-US" sz="1200" i="1">
                                    <a:latin typeface="Cambria Math"/>
                                  </a:rPr>
                                </m:ctrlPr>
                              </m:dPr>
                              <m:e>
                                <m:f>
                                  <m:fPr>
                                    <m:ctrlPr>
                                      <a:rPr lang="en-US" sz="1200" i="1">
                                        <a:latin typeface="Cambria Math"/>
                                      </a:rPr>
                                    </m:ctrlPr>
                                  </m:fPr>
                                  <m:num>
                                    <m:sSub>
                                      <m:sSubPr>
                                        <m:ctrlPr>
                                          <a:rPr lang="en-US" sz="1200" i="1">
                                            <a:latin typeface="Cambria Math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sz="1200" i="1">
                                            <a:latin typeface="Cambria Math" panose="02040503050406030204" pitchFamily="18" charset="0"/>
                                          </a:rPr>
                                          <m:t>𝐵</m:t>
                                        </m:r>
                                      </m:e>
                                      <m:sub>
                                        <m:r>
                                          <a:rPr lang="en-US" sz="1200" i="1">
                                            <a:latin typeface="Cambria Math" panose="02040503050406030204" pitchFamily="18" charset="0"/>
                                          </a:rPr>
                                          <m:t>𝑥</m:t>
                                        </m:r>
                                      </m:sub>
                                    </m:sSub>
                                  </m:num>
                                  <m:den>
                                    <m:sSub>
                                      <m:sSubPr>
                                        <m:ctrlPr>
                                          <a:rPr lang="en-US" sz="1200" i="1">
                                            <a:latin typeface="Cambria Math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sz="1200" i="1">
                                            <a:latin typeface="Cambria Math" panose="02040503050406030204" pitchFamily="18" charset="0"/>
                                          </a:rPr>
                                          <m:t>𝐵</m:t>
                                        </m:r>
                                      </m:e>
                                      <m:sub>
                                        <m:r>
                                          <a:rPr lang="en-US" sz="1200" i="1">
                                            <a:latin typeface="Cambria Math" panose="02040503050406030204" pitchFamily="18" charset="0"/>
                                          </a:rPr>
                                          <m:t>𝑧</m:t>
                                        </m:r>
                                      </m:sub>
                                    </m:sSub>
                                  </m:den>
                                </m:f>
                              </m:e>
                            </m:d>
                          </m:e>
                          <m:sub>
                            <m:r>
                              <a:rPr lang="en-US" sz="1200" i="1">
                                <a:latin typeface="Cambria Math" panose="02040503050406030204" pitchFamily="18" charset="0"/>
                              </a:rPr>
                              <m:t>𝑐𝑒𝑛𝑡𝑒𝑟</m:t>
                            </m:r>
                          </m:sub>
                        </m:sSub>
                        <m:r>
                          <a:rPr lang="en-US" sz="1200" i="1">
                            <a:latin typeface="Cambria Math" panose="02040503050406030204" pitchFamily="18" charset="0"/>
                          </a:rPr>
                          <m:t>; </m:t>
                        </m:r>
                        <m:r>
                          <a:rPr lang="en-US" sz="1200" i="1">
                            <a:latin typeface="Cambria Math" panose="02040503050406030204" pitchFamily="18" charset="0"/>
                          </a:rPr>
                          <m:t>𝑝𝑖𝑡𝑐h</m:t>
                        </m:r>
                        <m:r>
                          <a:rPr lang="en-US" sz="1200" i="1">
                            <a:latin typeface="Cambria Math" panose="02040503050406030204" pitchFamily="18" charset="0"/>
                          </a:rPr>
                          <m:t>=</m:t>
                        </m:r>
                        <m:sSub>
                          <m:sSubPr>
                            <m:ctrlPr>
                              <a:rPr lang="en-US" sz="1200" i="1">
                                <a:latin typeface="Cambria Math"/>
                              </a:rPr>
                            </m:ctrlPr>
                          </m:sSubPr>
                          <m:e>
                            <m:d>
                              <m:dPr>
                                <m:begChr m:val="⟨"/>
                                <m:endChr m:val="⟩"/>
                                <m:ctrlPr>
                                  <a:rPr lang="en-US" sz="1200" i="1">
                                    <a:latin typeface="Cambria Math"/>
                                  </a:rPr>
                                </m:ctrlPr>
                              </m:dPr>
                              <m:e>
                                <m:f>
                                  <m:fPr>
                                    <m:ctrlPr>
                                      <a:rPr lang="en-US" sz="1200" i="1">
                                        <a:latin typeface="Cambria Math"/>
                                      </a:rPr>
                                    </m:ctrlPr>
                                  </m:fPr>
                                  <m:num>
                                    <m:sSub>
                                      <m:sSubPr>
                                        <m:ctrlPr>
                                          <a:rPr lang="en-US" sz="1200" i="1">
                                            <a:latin typeface="Cambria Math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sz="1200" i="1">
                                            <a:latin typeface="Cambria Math" panose="02040503050406030204" pitchFamily="18" charset="0"/>
                                          </a:rPr>
                                          <m:t>𝐵</m:t>
                                        </m:r>
                                      </m:e>
                                      <m:sub>
                                        <m:r>
                                          <a:rPr lang="en-US" sz="1200" i="1">
                                            <a:latin typeface="Cambria Math" panose="02040503050406030204" pitchFamily="18" charset="0"/>
                                          </a:rPr>
                                          <m:t>𝑦</m:t>
                                        </m:r>
                                      </m:sub>
                                    </m:sSub>
                                  </m:num>
                                  <m:den>
                                    <m:sSub>
                                      <m:sSubPr>
                                        <m:ctrlPr>
                                          <a:rPr lang="en-US" sz="1200" i="1">
                                            <a:latin typeface="Cambria Math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sz="1200" i="1">
                                            <a:latin typeface="Cambria Math" panose="02040503050406030204" pitchFamily="18" charset="0"/>
                                          </a:rPr>
                                          <m:t>𝐵</m:t>
                                        </m:r>
                                      </m:e>
                                      <m:sub>
                                        <m:r>
                                          <a:rPr lang="en-US" sz="1200" i="1">
                                            <a:latin typeface="Cambria Math" panose="02040503050406030204" pitchFamily="18" charset="0"/>
                                          </a:rPr>
                                          <m:t>𝑧</m:t>
                                        </m:r>
                                      </m:sub>
                                    </m:sSub>
                                  </m:den>
                                </m:f>
                              </m:e>
                            </m:d>
                          </m:e>
                          <m:sub>
                            <m:r>
                              <a:rPr lang="en-US" sz="1200" i="1">
                                <a:latin typeface="Cambria Math" panose="02040503050406030204" pitchFamily="18" charset="0"/>
                              </a:rPr>
                              <m:t>𝑐𝑒𝑛𝑡𝑒𝑟</m:t>
                            </m:r>
                          </m:sub>
                        </m:sSub>
                      </m:oMath>
                    </m:oMathPara>
                  </a14:m>
                  <a:endParaRPr lang="en-US" sz="1200" dirty="0" smtClean="0"/>
                </a:p>
                <a:p>
                  <a:pPr marL="285750" indent="-285750">
                    <a:spcAft>
                      <a:spcPts val="600"/>
                    </a:spcAft>
                    <a:buFont typeface="Arial" panose="020B0604020202020204" pitchFamily="34" charset="0"/>
                    <a:buChar char="•"/>
                  </a:pPr>
                  <a:r>
                    <a:rPr lang="en-US" sz="1200" b="1" dirty="0" smtClean="0">
                      <a:solidFill>
                        <a:srgbClr val="436989"/>
                      </a:solidFill>
                    </a:rPr>
                    <a:t>Misalignment </a:t>
                  </a:r>
                  <a:r>
                    <a:rPr lang="en-US" sz="1200" b="1" dirty="0" smtClean="0">
                      <a:solidFill>
                        <a:srgbClr val="436989"/>
                      </a:solidFill>
                    </a:rPr>
                    <a:t>angles</a:t>
                  </a:r>
                  <a:r>
                    <a:rPr lang="en-US" sz="1200" dirty="0" smtClean="0"/>
                    <a:t> estimated from the minor field </a:t>
                  </a:r>
                  <a:r>
                    <a:rPr lang="en-US" sz="1200" dirty="0" smtClean="0"/>
                    <a:t>components relative </a:t>
                  </a:r>
                  <a:r>
                    <a:rPr lang="en-US" sz="1200" dirty="0" smtClean="0"/>
                    <a:t>to the axial </a:t>
                  </a:r>
                  <a:r>
                    <a:rPr lang="en-US" sz="1200" dirty="0" smtClean="0"/>
                    <a:t>in </a:t>
                  </a:r>
                  <a:r>
                    <a:rPr lang="en-US" sz="1200" dirty="0" smtClean="0"/>
                    <a:t>the central </a:t>
                  </a:r>
                  <a:r>
                    <a:rPr lang="en-US" sz="1200" dirty="0" smtClean="0"/>
                    <a:t>solenoid region</a:t>
                  </a:r>
                  <a:endParaRPr lang="en-US" sz="1200" dirty="0"/>
                </a:p>
                <a:p>
                  <a:pPr marL="285750" indent="-285750">
                    <a:spcAft>
                      <a:spcPts val="600"/>
                    </a:spcAft>
                    <a:buFont typeface="Arial" panose="020B0604020202020204" pitchFamily="34" charset="0"/>
                    <a:buChar char="•"/>
                  </a:pPr>
                  <a:r>
                    <a:rPr lang="en-US" sz="1200" b="1" dirty="0" smtClean="0">
                      <a:solidFill>
                        <a:srgbClr val="436989"/>
                      </a:solidFill>
                    </a:rPr>
                    <a:t>Comparison</a:t>
                  </a:r>
                  <a:r>
                    <a:rPr lang="en-US" sz="1200" dirty="0" smtClean="0"/>
                    <a:t> </a:t>
                  </a:r>
                  <a:r>
                    <a:rPr lang="en-US" sz="1200" dirty="0" smtClean="0"/>
                    <a:t>of results obtained measuring from </a:t>
                  </a:r>
                  <a:r>
                    <a:rPr lang="en-US" sz="1200" b="1" dirty="0" smtClean="0">
                      <a:solidFill>
                        <a:srgbClr val="436989"/>
                      </a:solidFill>
                    </a:rPr>
                    <a:t>both sides</a:t>
                  </a:r>
                  <a:r>
                    <a:rPr lang="en-US" sz="1200" dirty="0" smtClean="0"/>
                    <a:t> allow to </a:t>
                  </a:r>
                  <a:r>
                    <a:rPr lang="en-US" sz="1200" b="1" dirty="0" smtClean="0">
                      <a:solidFill>
                        <a:srgbClr val="436989"/>
                      </a:solidFill>
                    </a:rPr>
                    <a:t>estimate errors</a:t>
                  </a:r>
                  <a:r>
                    <a:rPr lang="en-US" sz="1200" dirty="0" smtClean="0"/>
                    <a:t> </a:t>
                  </a:r>
                </a:p>
              </p:txBody>
            </p:sp>
          </mc:Choice>
          <mc:Fallback>
            <p:sp>
              <p:nvSpPr>
                <p:cNvPr id="109" name="TextBox 108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63909" y="2329311"/>
                  <a:ext cx="8640962" cy="2199513"/>
                </a:xfrm>
                <a:prstGeom prst="rect">
                  <a:avLst/>
                </a:prstGeom>
                <a:blipFill rotWithShape="1">
                  <a:blip r:embed="rId14"/>
                  <a:stretch>
                    <a:fillRect t="-277" b="-1108"/>
                  </a:stretch>
                </a:blipFill>
              </p:spPr>
              <p:txBody>
                <a:bodyPr/>
                <a:lstStyle/>
                <a:p>
                  <a:r>
                    <a:rPr lang="ca-ES">
                      <a:noFill/>
                    </a:rPr>
                    <a:t> </a:t>
                  </a:r>
                </a:p>
              </p:txBody>
            </p:sp>
          </mc:Fallback>
        </mc:AlternateContent>
        <p:pic>
          <p:nvPicPr>
            <p:cNvPr id="110" name="Picture 109"/>
            <p:cNvPicPr/>
            <p:nvPr/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5536" y="2715601"/>
              <a:ext cx="2676118" cy="1218000"/>
            </a:xfrm>
            <a:prstGeom prst="rect">
              <a:avLst/>
            </a:prstGeom>
          </p:spPr>
        </p:pic>
        <p:pic>
          <p:nvPicPr>
            <p:cNvPr id="111" name="Picture 110"/>
            <p:cNvPicPr/>
            <p:nvPr/>
          </p:nvPicPr>
          <p:blipFill>
            <a:blip r:embed="rId1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878307" y="2724498"/>
              <a:ext cx="2565335" cy="1232619"/>
            </a:xfrm>
            <a:prstGeom prst="rect">
              <a:avLst/>
            </a:prstGeom>
          </p:spPr>
        </p:pic>
        <mc:AlternateContent xmlns:mc="http://schemas.openxmlformats.org/markup-compatibility/2006">
          <mc:Choice xmlns:a14="http://schemas.microsoft.com/office/drawing/2010/main" Requires="a14">
            <p:sp>
              <p:nvSpPr>
                <p:cNvPr id="112" name="TextBox 111"/>
                <p:cNvSpPr txBox="1"/>
                <p:nvPr/>
              </p:nvSpPr>
              <p:spPr>
                <a:xfrm>
                  <a:off x="1020643" y="2492896"/>
                  <a:ext cx="1425903" cy="246221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14:m>
                    <m:oMath xmlns:m="http://schemas.openxmlformats.org/officeDocument/2006/math">
                      <m:sSub>
                        <m:sSubPr>
                          <m:ctrlPr>
                            <a:rPr lang="en-US" sz="1000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sz="1000" b="0" i="1" smtClean="0">
                              <a:latin typeface="Cambria Math" panose="02040503050406030204" pitchFamily="18" charset="0"/>
                            </a:rPr>
                            <m:t>𝐵</m:t>
                          </m:r>
                        </m:e>
                        <m:sub>
                          <m:r>
                            <a:rPr lang="en-US" sz="10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sub>
                      </m:sSub>
                    </m:oMath>
                  </a14:m>
                  <a:r>
                    <a:rPr lang="en-US" sz="1000" i="1" dirty="0" smtClean="0"/>
                    <a:t> horizontal </a:t>
                  </a:r>
                  <a:r>
                    <a:rPr lang="en-US" sz="1000" i="1" dirty="0" err="1" smtClean="0"/>
                    <a:t>fieldmap</a:t>
                  </a:r>
                  <a:endParaRPr lang="en-US" sz="1000" i="1" dirty="0"/>
                </a:p>
              </p:txBody>
            </p:sp>
          </mc:Choice>
          <mc:Fallback>
            <p:sp>
              <p:nvSpPr>
                <p:cNvPr id="112" name="TextBox 111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020643" y="2492896"/>
                  <a:ext cx="1425903" cy="246221"/>
                </a:xfrm>
                <a:prstGeom prst="rect">
                  <a:avLst/>
                </a:prstGeom>
                <a:blipFill rotWithShape="1">
                  <a:blip r:embed="rId17"/>
                  <a:stretch>
                    <a:fillRect b="-10000"/>
                  </a:stretch>
                </a:blipFill>
              </p:spPr>
              <p:txBody>
                <a:bodyPr/>
                <a:lstStyle/>
                <a:p>
                  <a:r>
                    <a:rPr lang="ca-E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>
          <mc:Choice xmlns:a14="http://schemas.microsoft.com/office/drawing/2010/main" Requires="a14">
            <p:sp>
              <p:nvSpPr>
                <p:cNvPr id="113" name="TextBox 112"/>
                <p:cNvSpPr txBox="1"/>
                <p:nvPr/>
              </p:nvSpPr>
              <p:spPr>
                <a:xfrm>
                  <a:off x="6866854" y="2492896"/>
                  <a:ext cx="1281633" cy="26039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14:m>
                    <m:oMath xmlns:m="http://schemas.openxmlformats.org/officeDocument/2006/math">
                      <m:sSub>
                        <m:sSubPr>
                          <m:ctrlPr>
                            <a:rPr lang="en-US" sz="1000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sz="1000" b="0" i="1" smtClean="0">
                              <a:latin typeface="Cambria Math" panose="02040503050406030204" pitchFamily="18" charset="0"/>
                            </a:rPr>
                            <m:t>𝐵</m:t>
                          </m:r>
                        </m:e>
                        <m:sub>
                          <m:r>
                            <a:rPr lang="en-US" sz="1000" b="0" i="1" smtClean="0">
                              <a:latin typeface="Cambria Math" panose="02040503050406030204" pitchFamily="18" charset="0"/>
                            </a:rPr>
                            <m:t>𝑦</m:t>
                          </m:r>
                        </m:sub>
                      </m:sSub>
                    </m:oMath>
                  </a14:m>
                  <a:r>
                    <a:rPr lang="en-US" sz="1000" i="1" dirty="0" smtClean="0"/>
                    <a:t> vertical </a:t>
                  </a:r>
                  <a:r>
                    <a:rPr lang="en-US" sz="1000" i="1" dirty="0" err="1" smtClean="0"/>
                    <a:t>fieldmap</a:t>
                  </a:r>
                  <a:endParaRPr lang="en-US" sz="1000" i="1" dirty="0"/>
                </a:p>
              </p:txBody>
            </p:sp>
          </mc:Choice>
          <mc:Fallback>
            <p:sp>
              <p:nvSpPr>
                <p:cNvPr id="113" name="TextBox 112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866854" y="2492896"/>
                  <a:ext cx="1281633" cy="260392"/>
                </a:xfrm>
                <a:prstGeom prst="rect">
                  <a:avLst/>
                </a:prstGeom>
                <a:blipFill rotWithShape="1">
                  <a:blip r:embed="rId18"/>
                  <a:stretch>
                    <a:fillRect b="-2326"/>
                  </a:stretch>
                </a:blipFill>
              </p:spPr>
              <p:txBody>
                <a:bodyPr/>
                <a:lstStyle/>
                <a:p>
                  <a:r>
                    <a:rPr lang="ca-ES">
                      <a:noFill/>
                    </a:rPr>
                    <a:t> </a:t>
                  </a:r>
                </a:p>
              </p:txBody>
            </p:sp>
          </mc:Fallback>
        </mc:AlternateContent>
        <p:pic>
          <p:nvPicPr>
            <p:cNvPr id="114" name="Picture 113"/>
            <p:cNvPicPr/>
            <p:nvPr/>
          </p:nvPicPr>
          <p:blipFill>
            <a:blip r:embed="rId1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476709" y="2758729"/>
              <a:ext cx="549682" cy="104181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8687040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4"/>
          <p:cNvSpPr>
            <a:spLocks noChangeArrowheads="1"/>
          </p:cNvSpPr>
          <p:nvPr/>
        </p:nvSpPr>
        <p:spPr bwMode="auto">
          <a:xfrm>
            <a:off x="1999832" y="225520"/>
            <a:ext cx="4516383" cy="526695"/>
          </a:xfrm>
          <a:prstGeom prst="rect">
            <a:avLst/>
          </a:prstGeom>
          <a:solidFill>
            <a:srgbClr val="DEDFE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ca-E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3" name="Rectangle 41"/>
          <p:cNvSpPr>
            <a:spLocks noChangeArrowheads="1"/>
          </p:cNvSpPr>
          <p:nvPr/>
        </p:nvSpPr>
        <p:spPr bwMode="auto">
          <a:xfrm>
            <a:off x="1975491" y="374467"/>
            <a:ext cx="4540724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ca-ES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DIN Next LT Pro Bold" pitchFamily="34" charset="0"/>
                <a:ea typeface="+mn-ea"/>
                <a:cs typeface="+mn-cs"/>
              </a:rPr>
              <a:t>Measurements made in 2017-2019</a:t>
            </a:r>
            <a:endParaRPr kumimoji="0" lang="en-US" altLang="ca-ES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DIN Next LT Pro Bold" pitchFamily="34" charset="0"/>
              <a:ea typeface="+mn-ea"/>
              <a:cs typeface="+mn-cs"/>
            </a:endParaRPr>
          </a:p>
        </p:txBody>
      </p:sp>
      <p:sp>
        <p:nvSpPr>
          <p:cNvPr id="4" name="Rectangle 41"/>
          <p:cNvSpPr>
            <a:spLocks noChangeArrowheads="1"/>
          </p:cNvSpPr>
          <p:nvPr/>
        </p:nvSpPr>
        <p:spPr bwMode="auto">
          <a:xfrm>
            <a:off x="899592" y="1103440"/>
            <a:ext cx="7128792" cy="2954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altLang="ca-ES" sz="2400" dirty="0">
                <a:solidFill>
                  <a:srgbClr val="125E9F"/>
                </a:solidFill>
                <a:latin typeface="DIN Next LT Pro Bold" pitchFamily="34" charset="0"/>
              </a:rPr>
              <a:t>Solenoids for </a:t>
            </a:r>
            <a:r>
              <a:rPr lang="en-US" altLang="ca-ES" sz="2400" dirty="0" err="1">
                <a:solidFill>
                  <a:srgbClr val="125E9F"/>
                </a:solidFill>
                <a:latin typeface="DIN Next LT Pro Bold" pitchFamily="34" charset="0"/>
              </a:rPr>
              <a:t>LIPAc</a:t>
            </a:r>
            <a:r>
              <a:rPr lang="en-US" altLang="ca-ES" sz="2400" dirty="0">
                <a:solidFill>
                  <a:srgbClr val="125E9F"/>
                </a:solidFill>
                <a:latin typeface="DIN Next LT Pro Bold" pitchFamily="34" charset="0"/>
              </a:rPr>
              <a:t> SRF LINAC</a:t>
            </a:r>
          </a:p>
        </p:txBody>
      </p:sp>
      <p:pic>
        <p:nvPicPr>
          <p:cNvPr id="30" name="Picture 2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1916832"/>
            <a:ext cx="2514818" cy="2300220"/>
          </a:xfrm>
          <a:prstGeom prst="rect">
            <a:avLst/>
          </a:prstGeom>
          <a:noFill/>
        </p:spPr>
      </p:pic>
      <p:pic>
        <p:nvPicPr>
          <p:cNvPr id="32" name="Picture 3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1916832"/>
            <a:ext cx="2514818" cy="2303573"/>
          </a:xfrm>
          <a:prstGeom prst="rect">
            <a:avLst/>
          </a:prstGeom>
          <a:noFill/>
        </p:spPr>
      </p:pic>
      <p:pic>
        <p:nvPicPr>
          <p:cNvPr id="34" name="Picture 33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0475" y="4867562"/>
            <a:ext cx="6475095" cy="160528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4999105" y="1662684"/>
            <a:ext cx="24288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Axis alignment angles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2195736" y="1642427"/>
            <a:ext cx="14798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Axis position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/>
              <p:cNvSpPr txBox="1"/>
              <p:nvPr/>
            </p:nvSpPr>
            <p:spPr>
              <a:xfrm>
                <a:off x="467544" y="4365646"/>
                <a:ext cx="8335680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dirty="0" smtClean="0"/>
                  <a:t>Obtained field components along mechanical axis (</a:t>
                </a:r>
                <a14:m>
                  <m:oMath xmlns:m="http://schemas.openxmlformats.org/officeDocument/2006/math">
                    <m:r>
                      <a:rPr lang="es-ES" b="0" i="1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s-ES" b="0" i="1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s-ES" b="0" i="1" smtClean="0">
                        <a:latin typeface="Cambria Math" panose="02040503050406030204" pitchFamily="18" charset="0"/>
                      </a:rPr>
                      <m:t>𝑦</m:t>
                    </m:r>
                    <m:r>
                      <a:rPr lang="es-ES" b="0" i="1" smtClean="0">
                        <a:latin typeface="Cambria Math" panose="02040503050406030204" pitchFamily="18" charset="0"/>
                      </a:rPr>
                      <m:t>=0</m:t>
                    </m:r>
                  </m:oMath>
                </a14:m>
                <a:r>
                  <a:rPr lang="en-US" dirty="0" smtClean="0"/>
                  <a:t>) for all 8 solenoids</a:t>
                </a:r>
                <a:endParaRPr lang="en-US" dirty="0"/>
              </a:p>
            </p:txBody>
          </p:sp>
        </mc:Choice>
        <mc:Fallback xmlns="">
          <p:sp>
            <p:nvSpPr>
              <p:cNvPr id="10" name="TextBox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7544" y="4365646"/>
                <a:ext cx="8335680" cy="369332"/>
              </a:xfrm>
              <a:prstGeom prst="rect">
                <a:avLst/>
              </a:prstGeom>
              <a:blipFill>
                <a:blip r:embed="rId5"/>
                <a:stretch>
                  <a:fillRect l="-658" t="-8197" b="-2459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1" name="Picture 1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16758" y="1683262"/>
            <a:ext cx="318547" cy="318547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1005" y="1683262"/>
            <a:ext cx="318547" cy="3185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8932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4"/>
          <p:cNvSpPr>
            <a:spLocks noChangeArrowheads="1"/>
          </p:cNvSpPr>
          <p:nvPr/>
        </p:nvSpPr>
        <p:spPr bwMode="auto">
          <a:xfrm>
            <a:off x="1999832" y="225520"/>
            <a:ext cx="4516383" cy="526695"/>
          </a:xfrm>
          <a:prstGeom prst="rect">
            <a:avLst/>
          </a:prstGeom>
          <a:solidFill>
            <a:srgbClr val="DEDFE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en-US" altLang="ca-ES" dirty="0"/>
          </a:p>
        </p:txBody>
      </p:sp>
      <p:sp>
        <p:nvSpPr>
          <p:cNvPr id="3" name="Rectangle 41"/>
          <p:cNvSpPr>
            <a:spLocks noChangeArrowheads="1"/>
          </p:cNvSpPr>
          <p:nvPr/>
        </p:nvSpPr>
        <p:spPr bwMode="auto">
          <a:xfrm>
            <a:off x="1975491" y="374467"/>
            <a:ext cx="4540724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lnSpc>
                <a:spcPct val="80000"/>
              </a:lnSpc>
            </a:pPr>
            <a:r>
              <a:rPr lang="en-US" altLang="ca-ES" sz="2000" dirty="0" smtClean="0">
                <a:latin typeface="DIN Next LT Pro Bold" pitchFamily="34" charset="0"/>
              </a:rPr>
              <a:t>Measurements made in 2017-2019</a:t>
            </a:r>
            <a:endParaRPr lang="en-US" altLang="ca-ES" sz="2000" dirty="0">
              <a:latin typeface="DIN Next LT Pro Bold" pitchFamily="34" charset="0"/>
            </a:endParaRPr>
          </a:p>
        </p:txBody>
      </p:sp>
      <p:sp>
        <p:nvSpPr>
          <p:cNvPr id="4" name="Rectangle 41"/>
          <p:cNvSpPr>
            <a:spLocks noChangeArrowheads="1"/>
          </p:cNvSpPr>
          <p:nvPr/>
        </p:nvSpPr>
        <p:spPr bwMode="auto">
          <a:xfrm>
            <a:off x="899592" y="1103440"/>
            <a:ext cx="7128792" cy="3939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lnSpc>
                <a:spcPct val="80000"/>
              </a:lnSpc>
            </a:pPr>
            <a:r>
              <a:rPr lang="en-US" altLang="ca-ES" sz="3200" dirty="0" smtClean="0">
                <a:solidFill>
                  <a:srgbClr val="125E9F"/>
                </a:solidFill>
                <a:latin typeface="DIN Next LT Pro Bold" pitchFamily="34" charset="0"/>
              </a:rPr>
              <a:t>ESS PMQs</a:t>
            </a:r>
            <a:endParaRPr lang="en-US" altLang="ca-ES" sz="3200" dirty="0" smtClean="0">
              <a:solidFill>
                <a:srgbClr val="979F07"/>
              </a:solidFill>
              <a:latin typeface="DIN Next LT Pro Bold" pitchFamily="34" charset="0"/>
            </a:endParaRPr>
          </a:p>
        </p:txBody>
      </p:sp>
      <p:pic>
        <p:nvPicPr>
          <p:cNvPr id="10" name="Picture 2" descr="http://www.elytt.com/images/logo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71266" y="914400"/>
            <a:ext cx="1563134" cy="4820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TextBox 13"/>
          <p:cNvSpPr txBox="1"/>
          <p:nvPr/>
        </p:nvSpPr>
        <p:spPr>
          <a:xfrm>
            <a:off x="107504" y="1916832"/>
            <a:ext cx="8739779" cy="30777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US" sz="1400" dirty="0" smtClean="0"/>
              <a:t>Measurement of a series of </a:t>
            </a:r>
            <a:r>
              <a:rPr lang="en-US" sz="1400" b="1" dirty="0" smtClean="0">
                <a:solidFill>
                  <a:srgbClr val="436989"/>
                </a:solidFill>
              </a:rPr>
              <a:t>PMQs</a:t>
            </a:r>
            <a:r>
              <a:rPr lang="en-US" sz="1400" dirty="0" smtClean="0"/>
              <a:t> manufactured by </a:t>
            </a:r>
            <a:r>
              <a:rPr lang="en-US" sz="1400" b="1" dirty="0" err="1" smtClean="0">
                <a:solidFill>
                  <a:srgbClr val="436989"/>
                </a:solidFill>
              </a:rPr>
              <a:t>Elytt</a:t>
            </a:r>
            <a:r>
              <a:rPr lang="en-US" sz="1400" b="1" dirty="0" smtClean="0">
                <a:solidFill>
                  <a:srgbClr val="436989"/>
                </a:solidFill>
              </a:rPr>
              <a:t> Energy</a:t>
            </a:r>
            <a:r>
              <a:rPr lang="en-US" sz="1400" dirty="0" smtClean="0"/>
              <a:t> (Spain) for </a:t>
            </a:r>
            <a:r>
              <a:rPr lang="en-US" sz="1400" b="1" dirty="0" smtClean="0">
                <a:solidFill>
                  <a:srgbClr val="436989"/>
                </a:solidFill>
              </a:rPr>
              <a:t>Tank 4</a:t>
            </a:r>
            <a:r>
              <a:rPr lang="en-US" sz="1400" dirty="0" smtClean="0"/>
              <a:t> of </a:t>
            </a:r>
            <a:r>
              <a:rPr lang="en-US" sz="1400" b="1" dirty="0" smtClean="0">
                <a:solidFill>
                  <a:srgbClr val="436989"/>
                </a:solidFill>
              </a:rPr>
              <a:t>DTL</a:t>
            </a:r>
            <a:r>
              <a:rPr lang="en-US" sz="1400" dirty="0" smtClean="0"/>
              <a:t> of </a:t>
            </a:r>
            <a:r>
              <a:rPr lang="en-US" sz="1400" b="1" dirty="0" smtClean="0">
                <a:solidFill>
                  <a:srgbClr val="436989"/>
                </a:solidFill>
              </a:rPr>
              <a:t>ESS</a:t>
            </a:r>
            <a:r>
              <a:rPr lang="en-US" sz="1400" dirty="0" smtClean="0"/>
              <a:t>.</a:t>
            </a:r>
            <a:endParaRPr lang="en-US" sz="1400" dirty="0"/>
          </a:p>
        </p:txBody>
      </p:sp>
      <p:pic>
        <p:nvPicPr>
          <p:cNvPr id="2052" name="Picture 4" descr="Resultat d'imatges de ess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1515" y="911567"/>
            <a:ext cx="1802160" cy="9697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35" name="Table 3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36854070"/>
              </p:ext>
            </p:extLst>
          </p:nvPr>
        </p:nvGraphicFramePr>
        <p:xfrm>
          <a:off x="2544909" y="2240041"/>
          <a:ext cx="2243116" cy="2194560"/>
        </p:xfrm>
        <a:graphic>
          <a:graphicData uri="http://schemas.openxmlformats.org/drawingml/2006/table">
            <a:tbl>
              <a:tblPr firstRow="1" bandRow="1">
                <a:tableStyleId>{9D7B26C5-4107-4FEC-AEDC-1716B250A1EF}</a:tableStyleId>
              </a:tblPr>
              <a:tblGrid>
                <a:gridCol w="112155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12155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252022">
                <a:tc gridSpan="2"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 Narrow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 Narrow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 Narrow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 Narrow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 Narrow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 Narrow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 Narrow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 Narrow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 Narrow"/>
                        </a:defRPr>
                      </a:lvl9pPr>
                    </a:lstStyle>
                    <a:p>
                      <a:pPr algn="ctr"/>
                      <a:r>
                        <a:rPr lang="en-US" sz="1200" noProof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PMQ Characteristics</a:t>
                      </a:r>
                      <a:endParaRPr lang="en-US" sz="1200" noProof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en-US" sz="3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11642">
                <a:tc>
                  <a:txBody>
                    <a:bodyPr/>
                    <a:lstStyle/>
                    <a:p>
                      <a:pPr algn="ctr"/>
                      <a:r>
                        <a:rPr lang="en-US" sz="1200" noProof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Number</a:t>
                      </a:r>
                      <a:r>
                        <a:rPr lang="en-US" sz="1200" baseline="0" noProof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 of magnets</a:t>
                      </a:r>
                      <a:endParaRPr lang="en-US" sz="1200" noProof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noProof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12</a:t>
                      </a:r>
                      <a:endParaRPr lang="en-US" sz="1200" noProof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47049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9pPr>
                    </a:lstStyle>
                    <a:p>
                      <a:pPr algn="ctr"/>
                      <a:r>
                        <a:rPr lang="en-US" sz="1200" noProof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Gradient G</a:t>
                      </a:r>
                      <a:r>
                        <a:rPr lang="en-US" sz="1200" baseline="-25000" noProof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0</a:t>
                      </a:r>
                      <a:endParaRPr lang="en-US" sz="1200" noProof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9pPr>
                    </a:lstStyle>
                    <a:p>
                      <a:pPr algn="ctr"/>
                      <a:r>
                        <a:rPr lang="en-US" sz="1200" noProof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20</a:t>
                      </a:r>
                      <a:r>
                        <a:rPr lang="en-US" sz="1200" baseline="0" noProof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 Tesla/m</a:t>
                      </a:r>
                      <a:endParaRPr lang="en-US" sz="1200" noProof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11642">
                <a:tc>
                  <a:txBody>
                    <a:bodyPr/>
                    <a:lstStyle/>
                    <a:p>
                      <a:pPr algn="ctr"/>
                      <a:r>
                        <a:rPr lang="en-US" sz="1200" noProof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Bore diameter</a:t>
                      </a:r>
                      <a:endParaRPr lang="en-US" sz="1200" noProof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noProof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24 mm</a:t>
                      </a:r>
                      <a:endParaRPr lang="en-US" sz="1200" noProof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41164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9pPr>
                    </a:lstStyle>
                    <a:p>
                      <a:pPr algn="ctr"/>
                      <a:r>
                        <a:rPr lang="en-US" sz="1200" noProof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Mechanical length</a:t>
                      </a:r>
                      <a:endParaRPr lang="en-US" sz="1200" noProof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9pPr>
                    </a:lstStyle>
                    <a:p>
                      <a:pPr algn="ctr"/>
                      <a:r>
                        <a:rPr lang="en-US" sz="1200" noProof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80mm</a:t>
                      </a:r>
                      <a:endParaRPr lang="en-US" sz="1200" noProof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47049">
                <a:tc gridSpan="2">
                  <a:txBody>
                    <a:bodyPr/>
                    <a:lstStyle/>
                    <a:p>
                      <a:pPr algn="ctr"/>
                      <a:r>
                        <a:rPr lang="es-ES" sz="1200" noProof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Sm</a:t>
                      </a:r>
                      <a:r>
                        <a:rPr lang="es-ES" sz="1200" baseline="-25000" noProof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2</a:t>
                      </a:r>
                      <a:r>
                        <a:rPr lang="es-ES" sz="1200" baseline="0" noProof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Co</a:t>
                      </a:r>
                      <a:r>
                        <a:rPr lang="es-ES" sz="1200" baseline="-25000" noProof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17</a:t>
                      </a:r>
                      <a:r>
                        <a:rPr lang="es-ES" sz="1200" baseline="0" noProof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 </a:t>
                      </a:r>
                      <a:r>
                        <a:rPr lang="es-ES" sz="1200" baseline="0" noProof="0" dirty="0" err="1" smtClean="0">
                          <a:solidFill>
                            <a:schemeClr val="tx1"/>
                          </a:solidFill>
                          <a:latin typeface="+mn-lt"/>
                        </a:rPr>
                        <a:t>magnet</a:t>
                      </a:r>
                      <a:r>
                        <a:rPr lang="es-ES" sz="1200" baseline="0" noProof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 blocks</a:t>
                      </a:r>
                      <a:endParaRPr lang="en-US" sz="1200" noProof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en-US" sz="1400" noProof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</a:tbl>
          </a:graphicData>
        </a:graphic>
      </p:graphicFrame>
      <p:pic>
        <p:nvPicPr>
          <p:cNvPr id="2054" name="Picture 6" descr="https://web.infn.it/epics/images/Photos/ESS/dtl-ess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834" y="2224609"/>
            <a:ext cx="2403075" cy="18612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560" y="4314214"/>
            <a:ext cx="1046697" cy="984318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9" y="5299673"/>
            <a:ext cx="1559053" cy="1169290"/>
          </a:xfrm>
          <a:prstGeom prst="rect">
            <a:avLst/>
          </a:prstGeom>
        </p:spPr>
      </p:pic>
      <p:sp>
        <p:nvSpPr>
          <p:cNvPr id="16" name="Rectangle 15"/>
          <p:cNvSpPr/>
          <p:nvPr/>
        </p:nvSpPr>
        <p:spPr>
          <a:xfrm>
            <a:off x="3119197" y="1524790"/>
            <a:ext cx="272382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ca-ES" dirty="0" smtClean="0">
                <a:solidFill>
                  <a:srgbClr val="979F07"/>
                </a:solidFill>
                <a:latin typeface="DIN Next LT Pro Bold" pitchFamily="34" charset="0"/>
              </a:rPr>
              <a:t>2017/12/14</a:t>
            </a:r>
            <a:r>
              <a:rPr lang="en-US" altLang="ca-ES" dirty="0" smtClean="0">
                <a:solidFill>
                  <a:srgbClr val="979F07"/>
                </a:solidFill>
                <a:latin typeface="DIN Next LT Pro Bold" pitchFamily="34" charset="0"/>
                <a:sym typeface="Symbol" panose="05050102010706020507" pitchFamily="18" charset="2"/>
              </a:rPr>
              <a:t>→</a:t>
            </a:r>
            <a:r>
              <a:rPr lang="en-US" altLang="ca-ES" dirty="0" smtClean="0">
                <a:solidFill>
                  <a:srgbClr val="979F07"/>
                </a:solidFill>
                <a:latin typeface="DIN Next LT Pro Bold" pitchFamily="34" charset="0"/>
              </a:rPr>
              <a:t>2017/12/19</a:t>
            </a:r>
            <a:endParaRPr lang="en-US" dirty="0"/>
          </a:p>
        </p:txBody>
      </p:sp>
      <p:cxnSp>
        <p:nvCxnSpPr>
          <p:cNvPr id="6" name="Straight Arrow Connector 5"/>
          <p:cNvCxnSpPr>
            <a:endCxn id="12" idx="0"/>
          </p:cNvCxnSpPr>
          <p:nvPr/>
        </p:nvCxnSpPr>
        <p:spPr>
          <a:xfrm flipH="1">
            <a:off x="715909" y="3369530"/>
            <a:ext cx="39667" cy="944684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4968974" y="2232295"/>
            <a:ext cx="3771227" cy="227446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342900" lvl="0" indent="-342900">
              <a:spcBef>
                <a:spcPct val="20000"/>
              </a:spcBef>
              <a:spcAft>
                <a:spcPts val="300"/>
              </a:spcAft>
              <a:buFontTx/>
              <a:buChar char="•"/>
            </a:pPr>
            <a:r>
              <a:rPr lang="en-US" sz="1200" kern="0" dirty="0">
                <a:solidFill>
                  <a:srgbClr val="000000"/>
                </a:solidFill>
                <a:latin typeface="Verdana"/>
              </a:rPr>
              <a:t>PMQs </a:t>
            </a:r>
            <a:r>
              <a:rPr lang="en-US" sz="1200" kern="0" dirty="0" smtClean="0">
                <a:solidFill>
                  <a:srgbClr val="000000"/>
                </a:solidFill>
                <a:latin typeface="Verdana"/>
              </a:rPr>
              <a:t>have been </a:t>
            </a:r>
            <a:r>
              <a:rPr lang="en-US" sz="1200" kern="0" dirty="0">
                <a:solidFill>
                  <a:srgbClr val="000000"/>
                </a:solidFill>
                <a:latin typeface="Verdana"/>
              </a:rPr>
              <a:t>characterized using a </a:t>
            </a:r>
            <a:r>
              <a:rPr lang="en-US" sz="1200" b="1" kern="0" dirty="0">
                <a:solidFill>
                  <a:srgbClr val="436989"/>
                </a:solidFill>
                <a:latin typeface="Verdana"/>
                <a:sym typeface="Symbol"/>
              </a:rPr>
              <a:t>=</a:t>
            </a:r>
            <a:r>
              <a:rPr lang="en-US" sz="1200" b="1" kern="0" dirty="0" smtClean="0">
                <a:solidFill>
                  <a:srgbClr val="436989"/>
                </a:solidFill>
                <a:latin typeface="Verdana"/>
                <a:sym typeface="Symbol"/>
              </a:rPr>
              <a:t>22mm</a:t>
            </a:r>
            <a:r>
              <a:rPr lang="en-US" sz="1200" kern="0" dirty="0" smtClean="0">
                <a:solidFill>
                  <a:srgbClr val="000000"/>
                </a:solidFill>
                <a:latin typeface="Verdana"/>
                <a:sym typeface="Symbol"/>
              </a:rPr>
              <a:t> </a:t>
            </a:r>
            <a:r>
              <a:rPr lang="en-US" sz="1200" kern="0" dirty="0">
                <a:solidFill>
                  <a:srgbClr val="000000"/>
                </a:solidFill>
                <a:latin typeface="Verdana"/>
              </a:rPr>
              <a:t>PCB rotating coil with quadrupole compensation.</a:t>
            </a:r>
          </a:p>
          <a:p>
            <a:pPr marL="342900" lvl="0" indent="-342900">
              <a:spcBef>
                <a:spcPct val="20000"/>
              </a:spcBef>
              <a:spcAft>
                <a:spcPts val="300"/>
              </a:spcAft>
              <a:buFontTx/>
              <a:buChar char="•"/>
            </a:pPr>
            <a:r>
              <a:rPr lang="en-US" sz="1200" kern="0" dirty="0">
                <a:solidFill>
                  <a:srgbClr val="000000"/>
                </a:solidFill>
                <a:latin typeface="Verdana"/>
              </a:rPr>
              <a:t>We have </a:t>
            </a:r>
            <a:r>
              <a:rPr lang="en-US" sz="1200" kern="0" dirty="0" smtClean="0">
                <a:solidFill>
                  <a:srgbClr val="000000"/>
                </a:solidFill>
                <a:latin typeface="Verdana"/>
              </a:rPr>
              <a:t>determined: </a:t>
            </a:r>
            <a:r>
              <a:rPr lang="en-US" sz="1200" kern="0" dirty="0">
                <a:solidFill>
                  <a:srgbClr val="000000"/>
                </a:solidFill>
                <a:latin typeface="Verdana"/>
              </a:rPr>
              <a:t>(a) magnetic axis, (b) roll angle, (c) integrated gradient, and (d) harmonic content.</a:t>
            </a:r>
          </a:p>
          <a:p>
            <a:pPr marL="342900" lvl="0" indent="-342900">
              <a:spcBef>
                <a:spcPct val="20000"/>
              </a:spcBef>
              <a:spcAft>
                <a:spcPts val="300"/>
              </a:spcAft>
              <a:buFontTx/>
              <a:buChar char="•"/>
            </a:pPr>
            <a:r>
              <a:rPr lang="en-US" sz="1200" kern="0" dirty="0">
                <a:solidFill>
                  <a:srgbClr val="000000"/>
                </a:solidFill>
                <a:latin typeface="Verdana"/>
              </a:rPr>
              <a:t>In order to </a:t>
            </a:r>
            <a:r>
              <a:rPr lang="en-US" sz="1200" b="1" kern="0" dirty="0">
                <a:solidFill>
                  <a:srgbClr val="436989"/>
                </a:solidFill>
                <a:latin typeface="Verdana"/>
              </a:rPr>
              <a:t>minimize alignment errors</a:t>
            </a:r>
            <a:r>
              <a:rPr lang="en-US" sz="1200" kern="0" dirty="0">
                <a:solidFill>
                  <a:srgbClr val="000000"/>
                </a:solidFill>
                <a:latin typeface="Verdana"/>
              </a:rPr>
              <a:t> between the rotating coil axis and the magnet, magnets </a:t>
            </a:r>
            <a:r>
              <a:rPr lang="en-US" sz="1200" kern="0" dirty="0" smtClean="0">
                <a:solidFill>
                  <a:srgbClr val="000000"/>
                </a:solidFill>
                <a:latin typeface="Verdana"/>
              </a:rPr>
              <a:t>have been </a:t>
            </a:r>
            <a:r>
              <a:rPr lang="en-US" sz="1200" kern="0" dirty="0">
                <a:solidFill>
                  <a:srgbClr val="000000"/>
                </a:solidFill>
                <a:latin typeface="Verdana"/>
              </a:rPr>
              <a:t>measured in </a:t>
            </a:r>
            <a:r>
              <a:rPr lang="en-US" sz="1200" b="1" kern="0" dirty="0">
                <a:solidFill>
                  <a:srgbClr val="436989"/>
                </a:solidFill>
                <a:latin typeface="Verdana"/>
              </a:rPr>
              <a:t>4 different positions</a:t>
            </a:r>
            <a:r>
              <a:rPr lang="en-US" sz="1200" kern="0" dirty="0">
                <a:solidFill>
                  <a:srgbClr val="000000"/>
                </a:solidFill>
                <a:latin typeface="Verdana"/>
              </a:rPr>
              <a:t> making use of the alignment pins.</a:t>
            </a:r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483768" y="4590567"/>
            <a:ext cx="2160240" cy="1921922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8064" y="4573091"/>
            <a:ext cx="2585864" cy="19393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10784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4"/>
          <p:cNvSpPr>
            <a:spLocks noChangeArrowheads="1"/>
          </p:cNvSpPr>
          <p:nvPr/>
        </p:nvSpPr>
        <p:spPr bwMode="auto">
          <a:xfrm>
            <a:off x="1999832" y="225520"/>
            <a:ext cx="4516383" cy="526695"/>
          </a:xfrm>
          <a:prstGeom prst="rect">
            <a:avLst/>
          </a:prstGeom>
          <a:solidFill>
            <a:srgbClr val="DEDFE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en-US" altLang="ca-ES" dirty="0"/>
          </a:p>
        </p:txBody>
      </p:sp>
      <p:sp>
        <p:nvSpPr>
          <p:cNvPr id="3" name="Rectangle 41"/>
          <p:cNvSpPr>
            <a:spLocks noChangeArrowheads="1"/>
          </p:cNvSpPr>
          <p:nvPr/>
        </p:nvSpPr>
        <p:spPr bwMode="auto">
          <a:xfrm>
            <a:off x="1975491" y="374467"/>
            <a:ext cx="4540724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lnSpc>
                <a:spcPct val="80000"/>
              </a:lnSpc>
            </a:pPr>
            <a:r>
              <a:rPr lang="en-US" altLang="ca-ES" sz="2000" dirty="0" smtClean="0">
                <a:latin typeface="DIN Next LT Pro Bold" pitchFamily="34" charset="0"/>
              </a:rPr>
              <a:t>Measurements made in 2017-2019</a:t>
            </a:r>
            <a:endParaRPr lang="en-US" altLang="ca-ES" sz="2000" dirty="0">
              <a:latin typeface="DIN Next LT Pro Bold" pitchFamily="34" charset="0"/>
            </a:endParaRPr>
          </a:p>
        </p:txBody>
      </p:sp>
      <p:sp>
        <p:nvSpPr>
          <p:cNvPr id="4" name="Rectangle 41"/>
          <p:cNvSpPr>
            <a:spLocks noChangeArrowheads="1"/>
          </p:cNvSpPr>
          <p:nvPr/>
        </p:nvSpPr>
        <p:spPr bwMode="auto">
          <a:xfrm>
            <a:off x="899592" y="1103440"/>
            <a:ext cx="7128792" cy="2954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lnSpc>
                <a:spcPct val="80000"/>
              </a:lnSpc>
            </a:pPr>
            <a:r>
              <a:rPr lang="en-US" altLang="ca-ES" sz="2400" dirty="0" smtClean="0">
                <a:solidFill>
                  <a:srgbClr val="125E9F"/>
                </a:solidFill>
                <a:latin typeface="DIN Next LT Pro Bold" pitchFamily="34" charset="0"/>
              </a:rPr>
              <a:t>ESS PMQs</a:t>
            </a:r>
            <a:endParaRPr lang="en-US" altLang="ca-ES" sz="2400" dirty="0" smtClean="0">
              <a:solidFill>
                <a:srgbClr val="979F07"/>
              </a:solidFill>
              <a:latin typeface="DIN Next LT Pro Bold" pitchFamily="34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1600" y="1428416"/>
            <a:ext cx="3240360" cy="170182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61994" y="1418469"/>
            <a:ext cx="3266520" cy="1715563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13598" y="3190704"/>
            <a:ext cx="2743438" cy="1646063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13598" y="4879281"/>
            <a:ext cx="2743438" cy="1646063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572000" y="4869160"/>
            <a:ext cx="2743438" cy="1642405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567825" y="3190704"/>
            <a:ext cx="2743438" cy="1646063"/>
          </a:xfrm>
          <a:prstGeom prst="rect">
            <a:avLst/>
          </a:prstGeom>
        </p:spPr>
      </p:pic>
      <p:sp>
        <p:nvSpPr>
          <p:cNvPr id="34" name="TextBox 33"/>
          <p:cNvSpPr txBox="1"/>
          <p:nvPr/>
        </p:nvSpPr>
        <p:spPr>
          <a:xfrm>
            <a:off x="179512" y="3767851"/>
            <a:ext cx="125048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600"/>
              </a:spcAft>
            </a:pPr>
            <a:r>
              <a:rPr lang="en-US" sz="1100" b="1" dirty="0" smtClean="0">
                <a:latin typeface="+mn-lt"/>
              </a:rPr>
              <a:t>Integrated gradient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7236296" y="3769146"/>
            <a:ext cx="160018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600"/>
              </a:spcAft>
            </a:pPr>
            <a:r>
              <a:rPr lang="en-US" sz="1100" b="1" dirty="0" smtClean="0">
                <a:latin typeface="+mn-lt"/>
              </a:rPr>
              <a:t>High harmonic content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179512" y="5442882"/>
            <a:ext cx="125048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600"/>
              </a:spcAft>
            </a:pPr>
            <a:r>
              <a:rPr lang="en-US" sz="1100" b="1" dirty="0" smtClean="0">
                <a:latin typeface="+mn-lt"/>
              </a:rPr>
              <a:t>Magnetic axis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7308304" y="5442882"/>
            <a:ext cx="142754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600"/>
              </a:spcAft>
            </a:pPr>
            <a:r>
              <a:rPr lang="en-US" sz="1100" b="1" dirty="0" smtClean="0">
                <a:latin typeface="+mn-lt"/>
              </a:rPr>
              <a:t>Roll angle</a:t>
            </a:r>
          </a:p>
        </p:txBody>
      </p:sp>
    </p:spTree>
    <p:extLst>
      <p:ext uri="{BB962C8B-B14F-4D97-AF65-F5344CB8AC3E}">
        <p14:creationId xmlns:p14="http://schemas.microsoft.com/office/powerpoint/2010/main" val="23771827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0"/>
          <p:cNvSpPr>
            <a:spLocks noChangeArrowheads="1"/>
          </p:cNvSpPr>
          <p:nvPr/>
        </p:nvSpPr>
        <p:spPr bwMode="auto">
          <a:xfrm>
            <a:off x="1855371" y="130566"/>
            <a:ext cx="4680520" cy="720081"/>
          </a:xfrm>
          <a:prstGeom prst="rect">
            <a:avLst/>
          </a:prstGeom>
          <a:solidFill>
            <a:srgbClr val="979F0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en-US" altLang="ca-ES" dirty="0"/>
          </a:p>
        </p:txBody>
      </p:sp>
      <p:sp>
        <p:nvSpPr>
          <p:cNvPr id="3" name="Rectangle 41"/>
          <p:cNvSpPr>
            <a:spLocks noChangeArrowheads="1"/>
          </p:cNvSpPr>
          <p:nvPr/>
        </p:nvSpPr>
        <p:spPr bwMode="auto">
          <a:xfrm>
            <a:off x="1999833" y="244384"/>
            <a:ext cx="4381608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lnSpc>
                <a:spcPct val="80000"/>
              </a:lnSpc>
            </a:pPr>
            <a:r>
              <a:rPr lang="en-US" altLang="ca-ES" sz="2000" dirty="0" smtClean="0">
                <a:solidFill>
                  <a:schemeClr val="bg1"/>
                </a:solidFill>
                <a:latin typeface="DIN Next LT Pro Bold" pitchFamily="34" charset="0"/>
              </a:rPr>
              <a:t>New rotating coil shaft for  measuring narrow gap devices</a:t>
            </a:r>
            <a:endParaRPr lang="en-US" altLang="ca-ES" sz="2000" dirty="0">
              <a:solidFill>
                <a:schemeClr val="bg1"/>
              </a:solidFill>
              <a:latin typeface="DIN Next LT Pro Bold" pitchFamily="34" charset="0"/>
            </a:endParaRPr>
          </a:p>
        </p:txBody>
      </p:sp>
      <p:sp>
        <p:nvSpPr>
          <p:cNvPr id="4" name="Rectangle 41"/>
          <p:cNvSpPr>
            <a:spLocks noChangeArrowheads="1"/>
          </p:cNvSpPr>
          <p:nvPr/>
        </p:nvSpPr>
        <p:spPr bwMode="auto">
          <a:xfrm>
            <a:off x="899592" y="1556792"/>
            <a:ext cx="7128792" cy="46782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lnSpc>
                <a:spcPct val="80000"/>
              </a:lnSpc>
            </a:pPr>
            <a:r>
              <a:rPr lang="en-US" altLang="ca-ES" sz="2000" dirty="0" smtClean="0">
                <a:latin typeface="DIN Next LT Pro Bold" pitchFamily="34" charset="0"/>
              </a:rPr>
              <a:t>Needs:</a:t>
            </a:r>
          </a:p>
          <a:p>
            <a:pPr eaLnBrk="1" hangingPunct="1">
              <a:lnSpc>
                <a:spcPct val="80000"/>
              </a:lnSpc>
            </a:pPr>
            <a:endParaRPr lang="en-US" altLang="ca-ES" sz="2000" dirty="0" smtClean="0">
              <a:latin typeface="DIN Next LT Pro Light" pitchFamily="34" charset="0"/>
            </a:endParaRPr>
          </a:p>
          <a:p>
            <a:pPr marL="342900" indent="-342900" eaLnBrk="1" hangingPunct="1"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en-US" altLang="ca-ES" sz="2000" dirty="0" smtClean="0">
                <a:latin typeface="DIN Next LT Pro Light" pitchFamily="34" charset="0"/>
              </a:rPr>
              <a:t>Low emittance rings trend to use </a:t>
            </a:r>
            <a:r>
              <a:rPr lang="en-US" altLang="ca-ES" sz="2000" dirty="0" smtClean="0">
                <a:solidFill>
                  <a:srgbClr val="0066FF"/>
                </a:solidFill>
                <a:latin typeface="DIN Next LT Pro Bold" pitchFamily="34" charset="0"/>
              </a:rPr>
              <a:t>narrow radius multipolar magnets</a:t>
            </a:r>
            <a:r>
              <a:rPr lang="en-US" altLang="ca-ES" sz="2000" dirty="0" smtClean="0">
                <a:latin typeface="DIN Next LT Pro Light" pitchFamily="34" charset="0"/>
              </a:rPr>
              <a:t> ( ø ~ 12 mm)</a:t>
            </a:r>
          </a:p>
          <a:p>
            <a:pPr eaLnBrk="1" hangingPunct="1">
              <a:lnSpc>
                <a:spcPct val="80000"/>
              </a:lnSpc>
            </a:pPr>
            <a:endParaRPr lang="en-US" altLang="ca-ES" sz="2000" dirty="0" smtClean="0">
              <a:latin typeface="DIN Next LT Pro Light" pitchFamily="34" charset="0"/>
            </a:endParaRPr>
          </a:p>
          <a:p>
            <a:pPr marL="342900" indent="-342900" eaLnBrk="1" hangingPunct="1"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en-US" altLang="ca-ES" sz="2000" dirty="0" smtClean="0">
                <a:latin typeface="DIN Next LT Pro Light" pitchFamily="34" charset="0"/>
              </a:rPr>
              <a:t>At these small radius, the imperfections and errors are more relevant</a:t>
            </a:r>
          </a:p>
          <a:p>
            <a:pPr marL="342900" indent="-342900" eaLnBrk="1" hangingPunct="1">
              <a:lnSpc>
                <a:spcPct val="80000"/>
              </a:lnSpc>
              <a:buFont typeface="Arial" panose="020B0604020202020204" pitchFamily="34" charset="0"/>
              <a:buChar char="•"/>
            </a:pPr>
            <a:endParaRPr lang="en-US" altLang="ca-ES" sz="2000" dirty="0" smtClean="0">
              <a:latin typeface="DIN Next LT Pro Light" pitchFamily="34" charset="0"/>
            </a:endParaRPr>
          </a:p>
          <a:p>
            <a:pPr marL="342900" indent="-342900" eaLnBrk="1" hangingPunct="1"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en-US" altLang="ca-ES" sz="2000" dirty="0" smtClean="0">
                <a:latin typeface="DIN Next LT Pro Light" pitchFamily="34" charset="0"/>
              </a:rPr>
              <a:t>To this end, a specific </a:t>
            </a:r>
            <a:r>
              <a:rPr lang="en-US" altLang="ca-ES" sz="2000" dirty="0" smtClean="0">
                <a:solidFill>
                  <a:srgbClr val="0066FF"/>
                </a:solidFill>
                <a:latin typeface="DIN Next LT Pro Bold" pitchFamily="34" charset="0"/>
              </a:rPr>
              <a:t>new set of tools </a:t>
            </a:r>
            <a:r>
              <a:rPr lang="en-US" altLang="ca-ES" sz="2000" dirty="0" smtClean="0">
                <a:latin typeface="DIN Next LT Pro Light" pitchFamily="34" charset="0"/>
              </a:rPr>
              <a:t>should be developed</a:t>
            </a:r>
          </a:p>
          <a:p>
            <a:pPr eaLnBrk="1" hangingPunct="1">
              <a:lnSpc>
                <a:spcPct val="80000"/>
              </a:lnSpc>
            </a:pPr>
            <a:endParaRPr lang="en-US" altLang="ca-ES" sz="2000" dirty="0" smtClean="0">
              <a:latin typeface="DIN Next LT Pro Light" pitchFamily="34" charset="0"/>
            </a:endParaRPr>
          </a:p>
          <a:p>
            <a:pPr eaLnBrk="1" hangingPunct="1">
              <a:lnSpc>
                <a:spcPct val="80000"/>
              </a:lnSpc>
            </a:pPr>
            <a:endParaRPr lang="en-US" altLang="ca-ES" sz="2000" dirty="0" smtClean="0">
              <a:latin typeface="DIN Next LT Pro Light" pitchFamily="34" charset="0"/>
            </a:endParaRPr>
          </a:p>
          <a:p>
            <a:pPr eaLnBrk="1" hangingPunct="1">
              <a:lnSpc>
                <a:spcPct val="80000"/>
              </a:lnSpc>
            </a:pPr>
            <a:r>
              <a:rPr lang="en-US" altLang="ca-ES" sz="2000" dirty="0" smtClean="0">
                <a:latin typeface="DIN Next LT Pro Bold" pitchFamily="34" charset="0"/>
              </a:rPr>
              <a:t>Instrument to fulfill this aim:</a:t>
            </a:r>
          </a:p>
          <a:p>
            <a:pPr eaLnBrk="1" hangingPunct="1">
              <a:lnSpc>
                <a:spcPct val="80000"/>
              </a:lnSpc>
            </a:pPr>
            <a:endParaRPr lang="en-US" altLang="ca-ES" sz="2000" dirty="0" smtClean="0">
              <a:latin typeface="DIN Next LT Pro Light" pitchFamily="34" charset="0"/>
            </a:endParaRPr>
          </a:p>
          <a:p>
            <a:pPr eaLnBrk="1" hangingPunct="1">
              <a:lnSpc>
                <a:spcPct val="80000"/>
              </a:lnSpc>
            </a:pPr>
            <a:endParaRPr lang="en-US" altLang="ca-ES" sz="2000" dirty="0" smtClean="0">
              <a:latin typeface="DIN Next LT Pro Light" pitchFamily="34" charset="0"/>
            </a:endParaRPr>
          </a:p>
          <a:p>
            <a:pPr marL="342900" indent="-342900" eaLnBrk="1" hangingPunct="1"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en-US" altLang="ca-ES" sz="2000" dirty="0" smtClean="0">
                <a:latin typeface="DIN Next LT Pro Light" pitchFamily="34" charset="0"/>
              </a:rPr>
              <a:t>We have chosen building a narrow shaft with coils to be applied to our new </a:t>
            </a:r>
            <a:r>
              <a:rPr lang="en-US" altLang="ca-ES" sz="2000" dirty="0" smtClean="0">
                <a:solidFill>
                  <a:srgbClr val="0066FF"/>
                </a:solidFill>
                <a:latin typeface="DIN Next LT Pro Bold" pitchFamily="34" charset="0"/>
              </a:rPr>
              <a:t>Rotating Coil bench</a:t>
            </a:r>
          </a:p>
          <a:p>
            <a:pPr marL="342900" indent="-342900" eaLnBrk="1" hangingPunct="1">
              <a:lnSpc>
                <a:spcPct val="80000"/>
              </a:lnSpc>
              <a:buFont typeface="Arial" panose="020B0604020202020204" pitchFamily="34" charset="0"/>
              <a:buChar char="•"/>
            </a:pPr>
            <a:endParaRPr lang="en-US" altLang="ca-ES" sz="2000" dirty="0" smtClean="0">
              <a:latin typeface="DIN Next LT Pro Light" pitchFamily="34" charset="0"/>
            </a:endParaRPr>
          </a:p>
          <a:p>
            <a:pPr marL="342900" indent="-342900" eaLnBrk="1" hangingPunct="1"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en-US" altLang="ca-ES" sz="2000" dirty="0" smtClean="0">
                <a:latin typeface="DIN Next LT Pro Light" pitchFamily="34" charset="0"/>
              </a:rPr>
              <a:t>The shaft will follow the CERN scheme, with 5 parallel coils, the internal ones used to buck the signal of the external</a:t>
            </a:r>
            <a:endParaRPr lang="en-US" altLang="ca-ES" sz="2000" dirty="0">
              <a:latin typeface="DIN Next LT Pro Ligh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457490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40894" y="1113197"/>
            <a:ext cx="7947530" cy="22898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80000"/>
              </a:lnSpc>
            </a:pPr>
            <a:r>
              <a:rPr lang="en-US" altLang="ca-ES" dirty="0" smtClean="0">
                <a:latin typeface="DIN Next LT Pro Bold" pitchFamily="34" charset="0"/>
              </a:rPr>
              <a:t>Concerns: </a:t>
            </a:r>
          </a:p>
          <a:p>
            <a:pPr eaLnBrk="1" hangingPunct="1">
              <a:lnSpc>
                <a:spcPct val="80000"/>
              </a:lnSpc>
            </a:pPr>
            <a:endParaRPr lang="en-US" altLang="ca-ES" dirty="0" smtClean="0">
              <a:latin typeface="DIN Next LT Pro Bold" pitchFamily="34" charset="0"/>
            </a:endParaRPr>
          </a:p>
          <a:p>
            <a:pPr marL="342900" indent="-342900" eaLnBrk="1" hangingPunct="1">
              <a:buFont typeface="Arial" panose="020B0604020202020204" pitchFamily="34" charset="0"/>
              <a:buChar char="•"/>
            </a:pPr>
            <a:r>
              <a:rPr lang="en-US" altLang="ca-ES" sz="1600" dirty="0" smtClean="0">
                <a:solidFill>
                  <a:srgbClr val="0066FF"/>
                </a:solidFill>
                <a:latin typeface="DIN Next LT Pro Bold" pitchFamily="34" charset="0"/>
              </a:rPr>
              <a:t>Coil sensitivity </a:t>
            </a:r>
            <a:r>
              <a:rPr lang="en-US" altLang="ca-ES" sz="1600" dirty="0" smtClean="0">
                <a:latin typeface="DIN Next LT Pro Light" pitchFamily="34" charset="0"/>
              </a:rPr>
              <a:t>(number of turns of each coil)</a:t>
            </a:r>
          </a:p>
          <a:p>
            <a:pPr marL="342900" indent="-342900" eaLnBrk="1" hangingPunct="1">
              <a:buFont typeface="Arial" panose="020B0604020202020204" pitchFamily="34" charset="0"/>
              <a:buChar char="•"/>
            </a:pPr>
            <a:r>
              <a:rPr lang="en-US" altLang="ca-ES" sz="1600" dirty="0" smtClean="0">
                <a:solidFill>
                  <a:srgbClr val="0066FF"/>
                </a:solidFill>
                <a:latin typeface="DIN Next LT Pro Bold" pitchFamily="34" charset="0"/>
              </a:rPr>
              <a:t>Shaft rigidity </a:t>
            </a:r>
            <a:r>
              <a:rPr lang="en-US" altLang="ca-ES" sz="1600" dirty="0" smtClean="0">
                <a:latin typeface="DIN Next LT Pro Light" pitchFamily="34" charset="0"/>
              </a:rPr>
              <a:t>(multilayer PCB length 550 mm, width 10 mm and thickness 2 mm)</a:t>
            </a:r>
          </a:p>
          <a:p>
            <a:pPr marL="1257300" lvl="2" indent="-342900">
              <a:buFont typeface="Wingdings" panose="05000000000000000000" pitchFamily="2" charset="2"/>
              <a:buChar char="Ø"/>
            </a:pPr>
            <a:r>
              <a:rPr lang="en-US" altLang="ca-ES" sz="1600" dirty="0" smtClean="0">
                <a:latin typeface="DIN Next LT Pro Light" pitchFamily="34" charset="0"/>
              </a:rPr>
              <a:t>Sag </a:t>
            </a:r>
          </a:p>
          <a:p>
            <a:pPr marL="1257300" lvl="2" indent="-342900">
              <a:buFont typeface="Wingdings" panose="05000000000000000000" pitchFamily="2" charset="2"/>
              <a:buChar char="Ø"/>
            </a:pPr>
            <a:r>
              <a:rPr lang="en-US" altLang="ca-ES" sz="1600" dirty="0" smtClean="0">
                <a:latin typeface="DIN Next LT Pro Light" pitchFamily="34" charset="0"/>
              </a:rPr>
              <a:t>Twisting during rotation</a:t>
            </a:r>
            <a:r>
              <a:rPr lang="en-US" altLang="ca-ES" sz="1600" dirty="0" smtClean="0">
                <a:latin typeface="DIN Next LT Pro Bold" pitchFamily="34" charset="0"/>
              </a:rPr>
              <a:t>                                                                </a:t>
            </a:r>
          </a:p>
          <a:p>
            <a:pPr marL="342900" indent="-342900" eaLnBrk="1" hangingPunct="1">
              <a:buFont typeface="Arial" panose="020B0604020202020204" pitchFamily="34" charset="0"/>
              <a:buChar char="•"/>
            </a:pPr>
            <a:r>
              <a:rPr lang="en-US" altLang="ca-ES" sz="1600" dirty="0" smtClean="0">
                <a:solidFill>
                  <a:srgbClr val="0066FF"/>
                </a:solidFill>
                <a:latin typeface="DIN Next LT Pro Bold" pitchFamily="34" charset="0"/>
              </a:rPr>
              <a:t>Shaft positioning </a:t>
            </a:r>
            <a:r>
              <a:rPr lang="en-US" altLang="ca-ES" sz="1600" dirty="0" smtClean="0">
                <a:latin typeface="DIN Next LT Pro Light" pitchFamily="34" charset="0"/>
              </a:rPr>
              <a:t>(usual positioning requirements have tolerances below 30 µm)</a:t>
            </a:r>
          </a:p>
          <a:p>
            <a:pPr marL="342900" indent="-342900" eaLnBrk="1" hangingPunct="1">
              <a:buFont typeface="Arial" panose="020B0604020202020204" pitchFamily="34" charset="0"/>
              <a:buChar char="•"/>
            </a:pPr>
            <a:r>
              <a:rPr lang="en-US" altLang="ca-ES" sz="1600" dirty="0" smtClean="0">
                <a:solidFill>
                  <a:srgbClr val="0066FF"/>
                </a:solidFill>
                <a:latin typeface="DIN Next LT Pro Bold" pitchFamily="34" charset="0"/>
              </a:rPr>
              <a:t>Shaft alignment </a:t>
            </a:r>
            <a:r>
              <a:rPr lang="en-US" altLang="ca-ES" sz="1600" dirty="0" smtClean="0">
                <a:latin typeface="DIN Next LT Pro Light" pitchFamily="34" charset="0"/>
              </a:rPr>
              <a:t>with respect to the magnetic structure to be measured</a:t>
            </a:r>
            <a:endParaRPr lang="en-US" altLang="ca-ES" sz="1600" dirty="0" smtClean="0">
              <a:solidFill>
                <a:srgbClr val="0066FF"/>
              </a:solidFill>
              <a:latin typeface="DIN Next LT Pro Light" pitchFamily="34" charset="0"/>
            </a:endParaRPr>
          </a:p>
          <a:p>
            <a:pPr eaLnBrk="1" hangingPunct="1"/>
            <a:r>
              <a:rPr lang="en-US" altLang="ca-ES" sz="1600" dirty="0" smtClean="0">
                <a:latin typeface="DIN Next LT Pro Bold" pitchFamily="34" charset="0"/>
              </a:rPr>
              <a:t>                                                     </a:t>
            </a:r>
            <a:r>
              <a:rPr lang="en-US" altLang="ca-ES" dirty="0" smtClean="0">
                <a:latin typeface="DIN Next LT Pro Bold" pitchFamily="34" charset="0"/>
              </a:rPr>
              <a:t>                                                                        </a:t>
            </a:r>
            <a:endParaRPr lang="en-US" altLang="ca-ES" dirty="0">
              <a:latin typeface="DIN Next LT Pro Bold" pitchFamily="34" charset="0"/>
            </a:endParaRPr>
          </a:p>
        </p:txBody>
      </p:sp>
      <p:sp>
        <p:nvSpPr>
          <p:cNvPr id="3" name="Rectangle 40"/>
          <p:cNvSpPr>
            <a:spLocks noChangeArrowheads="1"/>
          </p:cNvSpPr>
          <p:nvPr/>
        </p:nvSpPr>
        <p:spPr bwMode="auto">
          <a:xfrm>
            <a:off x="1855371" y="130566"/>
            <a:ext cx="4680520" cy="720081"/>
          </a:xfrm>
          <a:prstGeom prst="rect">
            <a:avLst/>
          </a:prstGeom>
          <a:solidFill>
            <a:srgbClr val="979F0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en-US" altLang="ca-ES" dirty="0"/>
          </a:p>
        </p:txBody>
      </p:sp>
      <p:sp>
        <p:nvSpPr>
          <p:cNvPr id="4" name="Rectangle 41"/>
          <p:cNvSpPr>
            <a:spLocks noChangeArrowheads="1"/>
          </p:cNvSpPr>
          <p:nvPr/>
        </p:nvSpPr>
        <p:spPr bwMode="auto">
          <a:xfrm>
            <a:off x="1999833" y="244384"/>
            <a:ext cx="4381608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lnSpc>
                <a:spcPct val="80000"/>
              </a:lnSpc>
            </a:pPr>
            <a:r>
              <a:rPr lang="en-US" altLang="ca-ES" sz="2000" dirty="0" smtClean="0">
                <a:solidFill>
                  <a:schemeClr val="bg1"/>
                </a:solidFill>
                <a:latin typeface="DIN Next LT Pro Bold" pitchFamily="34" charset="0"/>
              </a:rPr>
              <a:t>New rotating coil shaft for  measuring narrow gap devices</a:t>
            </a:r>
            <a:endParaRPr lang="en-US" altLang="ca-ES" sz="2000" dirty="0">
              <a:solidFill>
                <a:schemeClr val="bg1"/>
              </a:solidFill>
              <a:latin typeface="DIN Next LT Pro Bold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52456" y="3429000"/>
            <a:ext cx="8064896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/>
            <a:r>
              <a:rPr lang="en-US" altLang="ca-ES" dirty="0" smtClean="0">
                <a:latin typeface="DIN Next LT Pro Bold" pitchFamily="34" charset="0"/>
              </a:rPr>
              <a:t>Solutions adopted: </a:t>
            </a:r>
          </a:p>
          <a:p>
            <a:pPr eaLnBrk="1" hangingPunct="1"/>
            <a:endParaRPr lang="en-US" altLang="ca-ES" dirty="0" smtClean="0">
              <a:latin typeface="DIN Next LT Pro Bold" pitchFamily="34" charset="0"/>
            </a:endParaRPr>
          </a:p>
          <a:p>
            <a:pPr marL="342900" indent="-342900" eaLnBrk="1" hangingPunct="1">
              <a:buFont typeface="Arial" panose="020B0604020202020204" pitchFamily="34" charset="0"/>
              <a:buChar char="•"/>
            </a:pPr>
            <a:r>
              <a:rPr lang="en-US" altLang="ca-ES" dirty="0" smtClean="0">
                <a:solidFill>
                  <a:srgbClr val="0066FF"/>
                </a:solidFill>
                <a:latin typeface="DIN Next LT Pro Bold" pitchFamily="34" charset="0"/>
              </a:rPr>
              <a:t>Coil sensitivity</a:t>
            </a:r>
            <a:r>
              <a:rPr lang="en-US" altLang="ca-ES" dirty="0" smtClean="0">
                <a:latin typeface="DIN Next LT Pro Light" pitchFamily="34" charset="0"/>
              </a:rPr>
              <a:t>: multilayer PCB, 30 turns per coil.</a:t>
            </a:r>
          </a:p>
          <a:p>
            <a:pPr marL="342900" indent="-342900" eaLnBrk="1" hangingPunct="1">
              <a:buFont typeface="Arial" panose="020B0604020202020204" pitchFamily="34" charset="0"/>
              <a:buChar char="•"/>
            </a:pPr>
            <a:r>
              <a:rPr lang="en-US" altLang="ca-ES" dirty="0" smtClean="0">
                <a:solidFill>
                  <a:srgbClr val="0066FF"/>
                </a:solidFill>
                <a:latin typeface="DIN Next LT Pro Bold" pitchFamily="34" charset="0"/>
              </a:rPr>
              <a:t>Shaft rigidity</a:t>
            </a:r>
            <a:r>
              <a:rPr lang="en-US" altLang="ca-ES" dirty="0" smtClean="0">
                <a:latin typeface="DIN Next LT Pro Light" pitchFamily="34" charset="0"/>
              </a:rPr>
              <a:t>: guaranteed using ceramics (Al</a:t>
            </a:r>
            <a:r>
              <a:rPr lang="en-US" altLang="ca-ES" baseline="-25000" dirty="0" smtClean="0">
                <a:latin typeface="DIN Next LT Pro Light" pitchFamily="34" charset="0"/>
              </a:rPr>
              <a:t>2</a:t>
            </a:r>
            <a:r>
              <a:rPr lang="en-US" altLang="ca-ES" dirty="0" smtClean="0">
                <a:latin typeface="DIN Next LT Pro Light" pitchFamily="34" charset="0"/>
              </a:rPr>
              <a:t>O</a:t>
            </a:r>
            <a:r>
              <a:rPr lang="en-US" altLang="ca-ES" baseline="-25000" dirty="0" smtClean="0">
                <a:latin typeface="DIN Next LT Pro Light" pitchFamily="34" charset="0"/>
              </a:rPr>
              <a:t>3</a:t>
            </a:r>
            <a:r>
              <a:rPr lang="en-US" altLang="ca-ES" dirty="0" smtClean="0">
                <a:latin typeface="DIN Next LT Pro Light" pitchFamily="34" charset="0"/>
              </a:rPr>
              <a:t>) glued to PCB. All shaft is glued as a single piece.</a:t>
            </a:r>
            <a:r>
              <a:rPr lang="en-US" altLang="ca-ES" dirty="0" smtClean="0">
                <a:latin typeface="DIN Next LT Pro Bold" pitchFamily="34" charset="0"/>
              </a:rPr>
              <a:t>                                                             </a:t>
            </a:r>
          </a:p>
          <a:p>
            <a:pPr marL="342900" indent="-342900" eaLnBrk="1" hangingPunct="1">
              <a:buFont typeface="Arial" panose="020B0604020202020204" pitchFamily="34" charset="0"/>
              <a:buChar char="•"/>
            </a:pPr>
            <a:r>
              <a:rPr lang="en-US" altLang="ca-ES" dirty="0" smtClean="0">
                <a:solidFill>
                  <a:srgbClr val="0066FF"/>
                </a:solidFill>
                <a:latin typeface="DIN Next LT Pro Bold" pitchFamily="34" charset="0"/>
              </a:rPr>
              <a:t>Shaft positioning</a:t>
            </a:r>
            <a:r>
              <a:rPr lang="en-US" altLang="ca-ES" dirty="0" smtClean="0">
                <a:latin typeface="DIN Next LT Pro Light" pitchFamily="34" charset="0"/>
              </a:rPr>
              <a:t>: high precision bearings with inner ø = 10 mm mounted on precision setup tables.</a:t>
            </a:r>
          </a:p>
          <a:p>
            <a:pPr marL="342900" indent="-342900" eaLnBrk="1" hangingPunct="1">
              <a:buFont typeface="Arial" panose="020B0604020202020204" pitchFamily="34" charset="0"/>
              <a:buChar char="•"/>
            </a:pPr>
            <a:r>
              <a:rPr lang="en-US" altLang="ca-ES" dirty="0" smtClean="0">
                <a:solidFill>
                  <a:srgbClr val="0066FF"/>
                </a:solidFill>
                <a:latin typeface="DIN Next LT Pro Bold" pitchFamily="34" charset="0"/>
              </a:rPr>
              <a:t>Shaft alignment </a:t>
            </a:r>
            <a:r>
              <a:rPr lang="en-US" altLang="ca-ES" dirty="0" smtClean="0">
                <a:latin typeface="DIN Next LT Pro Light" pitchFamily="34" charset="0"/>
              </a:rPr>
              <a:t>The shaft has two reference surfaces allowing the horizontal alignment of the setup as well as the positioning of the shaft with respect to the magnetic structure to be measured. </a:t>
            </a:r>
            <a:endParaRPr lang="en-US" altLang="ca-ES" dirty="0">
              <a:solidFill>
                <a:srgbClr val="0066FF"/>
              </a:solidFill>
              <a:latin typeface="DIN Next LT Pro Ligh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885530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0"/>
          <p:cNvSpPr>
            <a:spLocks noChangeArrowheads="1"/>
          </p:cNvSpPr>
          <p:nvPr/>
        </p:nvSpPr>
        <p:spPr bwMode="auto">
          <a:xfrm>
            <a:off x="1855371" y="130566"/>
            <a:ext cx="4680520" cy="720081"/>
          </a:xfrm>
          <a:prstGeom prst="rect">
            <a:avLst/>
          </a:prstGeom>
          <a:solidFill>
            <a:srgbClr val="979F0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en-US" altLang="ca-ES" dirty="0"/>
          </a:p>
        </p:txBody>
      </p:sp>
      <p:sp>
        <p:nvSpPr>
          <p:cNvPr id="3" name="Rectangle 41"/>
          <p:cNvSpPr>
            <a:spLocks noChangeArrowheads="1"/>
          </p:cNvSpPr>
          <p:nvPr/>
        </p:nvSpPr>
        <p:spPr bwMode="auto">
          <a:xfrm>
            <a:off x="1999833" y="244384"/>
            <a:ext cx="4381608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lnSpc>
                <a:spcPct val="80000"/>
              </a:lnSpc>
            </a:pPr>
            <a:r>
              <a:rPr lang="en-US" altLang="ca-ES" sz="2000" dirty="0" smtClean="0">
                <a:solidFill>
                  <a:schemeClr val="bg1"/>
                </a:solidFill>
                <a:latin typeface="DIN Next LT Pro Bold" pitchFamily="34" charset="0"/>
              </a:rPr>
              <a:t>New rotating coil shaft for  measuring narrow gap devices</a:t>
            </a:r>
            <a:endParaRPr lang="en-US" altLang="ca-ES" sz="2000" dirty="0">
              <a:solidFill>
                <a:schemeClr val="bg1"/>
              </a:solidFill>
              <a:latin typeface="DIN Next LT Pro Bold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163283" y="1124744"/>
            <a:ext cx="6984776" cy="3139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80000"/>
              </a:lnSpc>
            </a:pPr>
            <a:r>
              <a:rPr lang="en-US" altLang="ca-ES" dirty="0" smtClean="0">
                <a:latin typeface="DIN Next LT Pro Bold" pitchFamily="34" charset="0"/>
              </a:rPr>
              <a:t>Design: 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9512" y="1451451"/>
            <a:ext cx="2182024" cy="1771076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391349" y="1196752"/>
            <a:ext cx="1752651" cy="195271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95417" y="3222527"/>
            <a:ext cx="8428967" cy="786746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710" y="4210680"/>
            <a:ext cx="9144000" cy="1828284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4570884" y="6114251"/>
            <a:ext cx="22322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DIN Next LT Pro Bold" pitchFamily="34" charset="0"/>
              </a:rPr>
              <a:t>Al</a:t>
            </a:r>
            <a:r>
              <a:rPr lang="en-US" baseline="-25000" dirty="0" smtClean="0">
                <a:latin typeface="DIN Next LT Pro Bold" pitchFamily="34" charset="0"/>
              </a:rPr>
              <a:t>2</a:t>
            </a:r>
            <a:r>
              <a:rPr lang="en-US" dirty="0" smtClean="0">
                <a:latin typeface="DIN Next LT Pro Bold" pitchFamily="34" charset="0"/>
              </a:rPr>
              <a:t>O</a:t>
            </a:r>
            <a:r>
              <a:rPr lang="en-US" baseline="-25000" dirty="0" smtClean="0">
                <a:latin typeface="DIN Next LT Pro Bold" pitchFamily="34" charset="0"/>
              </a:rPr>
              <a:t>3</a:t>
            </a:r>
            <a:r>
              <a:rPr lang="en-US" dirty="0" smtClean="0">
                <a:latin typeface="DIN Next LT Pro Bold" pitchFamily="34" charset="0"/>
              </a:rPr>
              <a:t> ceramics</a:t>
            </a:r>
            <a:endParaRPr lang="en-US" dirty="0">
              <a:latin typeface="DIN Next LT Pro Bold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779202" y="4354696"/>
            <a:ext cx="22322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latin typeface="DIN Next LT Pro Bold" pitchFamily="34" charset="0"/>
              </a:rPr>
              <a:t>Multilayer PCB</a:t>
            </a:r>
            <a:endParaRPr lang="en-US" dirty="0">
              <a:latin typeface="DIN Next LT Pro Bold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94826" y="6244580"/>
            <a:ext cx="22322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DIN Next LT Pro Bold" pitchFamily="34" charset="0"/>
              </a:rPr>
              <a:t>Reference surface</a:t>
            </a:r>
            <a:endParaRPr lang="en-US" dirty="0">
              <a:latin typeface="DIN Next LT Pro Bold" pitchFamily="34" charset="0"/>
            </a:endParaRPr>
          </a:p>
        </p:txBody>
      </p:sp>
      <p:cxnSp>
        <p:nvCxnSpPr>
          <p:cNvPr id="15" name="Straight Arrow Connector 14"/>
          <p:cNvCxnSpPr>
            <a:stCxn id="14" idx="0"/>
          </p:cNvCxnSpPr>
          <p:nvPr/>
        </p:nvCxnSpPr>
        <p:spPr>
          <a:xfrm flipV="1">
            <a:off x="1510950" y="5218792"/>
            <a:ext cx="0" cy="1025788"/>
          </a:xfrm>
          <a:prstGeom prst="straightConnector1">
            <a:avLst/>
          </a:prstGeom>
          <a:ln w="635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/>
          <p:cNvCxnSpPr/>
          <p:nvPr/>
        </p:nvCxnSpPr>
        <p:spPr>
          <a:xfrm flipV="1">
            <a:off x="4486909" y="5218792"/>
            <a:ext cx="0" cy="1025788"/>
          </a:xfrm>
          <a:prstGeom prst="straightConnector1">
            <a:avLst/>
          </a:prstGeom>
          <a:ln w="635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/>
          <p:cNvCxnSpPr/>
          <p:nvPr/>
        </p:nvCxnSpPr>
        <p:spPr>
          <a:xfrm flipV="1">
            <a:off x="6155466" y="5002768"/>
            <a:ext cx="0" cy="1241812"/>
          </a:xfrm>
          <a:prstGeom prst="straightConnector1">
            <a:avLst/>
          </a:prstGeom>
          <a:ln w="635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/>
          <p:cNvCxnSpPr/>
          <p:nvPr/>
        </p:nvCxnSpPr>
        <p:spPr>
          <a:xfrm flipH="1">
            <a:off x="3347154" y="4539362"/>
            <a:ext cx="733890" cy="585460"/>
          </a:xfrm>
          <a:prstGeom prst="straightConnector1">
            <a:avLst/>
          </a:prstGeom>
          <a:ln w="635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6302652" y="5744919"/>
            <a:ext cx="22322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latin typeface="DIN Next LT Pro Bold" pitchFamily="34" charset="0"/>
              </a:rPr>
              <a:t>Glue</a:t>
            </a:r>
            <a:endParaRPr lang="en-US" dirty="0">
              <a:latin typeface="DIN Next LT Pro Bold" pitchFamily="34" charset="0"/>
            </a:endParaRPr>
          </a:p>
        </p:txBody>
      </p:sp>
      <p:cxnSp>
        <p:nvCxnSpPr>
          <p:cNvPr id="20" name="Straight Arrow Connector 19"/>
          <p:cNvCxnSpPr/>
          <p:nvPr/>
        </p:nvCxnSpPr>
        <p:spPr>
          <a:xfrm flipH="1" flipV="1">
            <a:off x="7307594" y="5085186"/>
            <a:ext cx="111182" cy="646500"/>
          </a:xfrm>
          <a:prstGeom prst="straightConnector1">
            <a:avLst/>
          </a:prstGeom>
          <a:ln w="635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1" name="Table 2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5776344"/>
              </p:ext>
            </p:extLst>
          </p:nvPr>
        </p:nvGraphicFramePr>
        <p:xfrm>
          <a:off x="2361536" y="1628800"/>
          <a:ext cx="4971189" cy="134189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757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21332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85589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864096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792088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888517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341921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ca-ES" sz="1800" dirty="0">
                          <a:solidFill>
                            <a:schemeClr val="tx1"/>
                          </a:solidFill>
                          <a:effectLst/>
                          <a:latin typeface="DIN Next LT Pro Light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ca-ES" sz="1800" dirty="0">
                        <a:solidFill>
                          <a:schemeClr val="tx1"/>
                        </a:solidFill>
                        <a:effectLst/>
                        <a:latin typeface="DIN Next LT Pro Light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indent="118745" algn="ctr">
                        <a:spcAft>
                          <a:spcPts val="0"/>
                        </a:spcAft>
                      </a:pPr>
                      <a:r>
                        <a:rPr lang="en-US" sz="1400" b="0" kern="800" dirty="0">
                          <a:solidFill>
                            <a:schemeClr val="tx1"/>
                          </a:solidFill>
                          <a:effectLst/>
                          <a:latin typeface="DIN Next LT Pro Bold" pitchFamily="34" charset="0"/>
                          <a:cs typeface="Arial" panose="020B0604020202020204" pitchFamily="34" charset="0"/>
                        </a:rPr>
                        <a:t>Shaft diameter</a:t>
                      </a:r>
                      <a:endParaRPr lang="ca-ES" sz="1400" b="0" dirty="0">
                        <a:solidFill>
                          <a:schemeClr val="tx1"/>
                        </a:solidFill>
                        <a:effectLst/>
                        <a:latin typeface="DIN Next LT Pro Bold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36195" marR="36195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indent="118745" algn="ctr">
                        <a:spcAft>
                          <a:spcPts val="0"/>
                        </a:spcAft>
                      </a:pPr>
                      <a:r>
                        <a:rPr lang="en-US" sz="1400" b="0" kern="800" dirty="0">
                          <a:solidFill>
                            <a:schemeClr val="tx1"/>
                          </a:solidFill>
                          <a:effectLst/>
                          <a:latin typeface="DIN Next LT Pro Bold" pitchFamily="34" charset="0"/>
                          <a:cs typeface="Arial" panose="020B0604020202020204" pitchFamily="34" charset="0"/>
                        </a:rPr>
                        <a:t>Circuits position</a:t>
                      </a:r>
                      <a:endParaRPr lang="ca-ES" sz="1400" b="0" dirty="0">
                        <a:solidFill>
                          <a:schemeClr val="tx1"/>
                        </a:solidFill>
                        <a:effectLst/>
                        <a:latin typeface="DIN Next LT Pro Bold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36195" marR="36195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indent="118745" algn="ctr">
                        <a:spcAft>
                          <a:spcPts val="0"/>
                        </a:spcAft>
                      </a:pPr>
                      <a:r>
                        <a:rPr lang="en-US" sz="1400" b="0" kern="800" dirty="0">
                          <a:solidFill>
                            <a:schemeClr val="tx1"/>
                          </a:solidFill>
                          <a:effectLst/>
                          <a:latin typeface="DIN Next LT Pro Bold" pitchFamily="34" charset="0"/>
                          <a:cs typeface="Arial" panose="020B0604020202020204" pitchFamily="34" charset="0"/>
                        </a:rPr>
                        <a:t>Turns per layer</a:t>
                      </a:r>
                      <a:endParaRPr lang="ca-ES" sz="1400" b="0" dirty="0">
                        <a:solidFill>
                          <a:schemeClr val="tx1"/>
                        </a:solidFill>
                        <a:effectLst/>
                        <a:latin typeface="DIN Next LT Pro Bold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36195" marR="36195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indent="118745" algn="ctr">
                        <a:spcAft>
                          <a:spcPts val="0"/>
                        </a:spcAft>
                      </a:pPr>
                      <a:r>
                        <a:rPr lang="en-US" sz="1400" b="0" kern="800" dirty="0">
                          <a:solidFill>
                            <a:schemeClr val="tx1"/>
                          </a:solidFill>
                          <a:effectLst/>
                          <a:latin typeface="DIN Next LT Pro Bold" pitchFamily="34" charset="0"/>
                          <a:cs typeface="Arial" panose="020B0604020202020204" pitchFamily="34" charset="0"/>
                        </a:rPr>
                        <a:t>Layers</a:t>
                      </a:r>
                      <a:endParaRPr lang="ca-ES" sz="1400" b="0" dirty="0">
                        <a:solidFill>
                          <a:schemeClr val="tx1"/>
                        </a:solidFill>
                        <a:effectLst/>
                        <a:latin typeface="DIN Next LT Pro Bold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36195" marR="36195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indent="118745" algn="ctr">
                        <a:spcAft>
                          <a:spcPts val="0"/>
                        </a:spcAft>
                      </a:pPr>
                      <a:r>
                        <a:rPr lang="en-US" sz="1400" b="0" kern="800" dirty="0">
                          <a:solidFill>
                            <a:schemeClr val="tx1"/>
                          </a:solidFill>
                          <a:effectLst/>
                          <a:latin typeface="DIN Next LT Pro Bold" pitchFamily="34" charset="0"/>
                          <a:cs typeface="Arial" panose="020B0604020202020204" pitchFamily="34" charset="0"/>
                        </a:rPr>
                        <a:t>Length</a:t>
                      </a:r>
                      <a:endParaRPr lang="ca-ES" sz="1400" b="0" dirty="0">
                        <a:solidFill>
                          <a:schemeClr val="tx1"/>
                        </a:solidFill>
                        <a:effectLst/>
                        <a:latin typeface="DIN Next LT Pro Bold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36195" marR="36195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88459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ca-ES" sz="1800">
                          <a:solidFill>
                            <a:schemeClr val="tx1"/>
                          </a:solidFill>
                          <a:effectLst/>
                          <a:latin typeface="DIN Next LT Pro Light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ca-ES" sz="1800">
                        <a:solidFill>
                          <a:schemeClr val="tx1"/>
                        </a:solidFill>
                        <a:effectLst/>
                        <a:latin typeface="DIN Next LT Pro Light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indent="118745" algn="ctr">
                        <a:spcAft>
                          <a:spcPts val="0"/>
                        </a:spcAft>
                      </a:pPr>
                      <a:r>
                        <a:rPr lang="en-US" sz="1400" kern="800" dirty="0">
                          <a:solidFill>
                            <a:schemeClr val="tx1"/>
                          </a:solidFill>
                          <a:effectLst/>
                          <a:latin typeface="DIN Next LT Pro Light" pitchFamily="34" charset="0"/>
                          <a:cs typeface="Arial" panose="020B0604020202020204" pitchFamily="34" charset="0"/>
                        </a:rPr>
                        <a:t>10 mm</a:t>
                      </a:r>
                      <a:endParaRPr lang="ca-ES" sz="1400" dirty="0">
                        <a:solidFill>
                          <a:schemeClr val="tx1"/>
                        </a:solidFill>
                        <a:effectLst/>
                        <a:latin typeface="DIN Next LT Pro Light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36195" marR="36195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indent="118745" algn="ctr">
                        <a:spcAft>
                          <a:spcPts val="0"/>
                        </a:spcAft>
                      </a:pPr>
                      <a:r>
                        <a:rPr lang="en-US" sz="1400" kern="800" dirty="0">
                          <a:solidFill>
                            <a:schemeClr val="tx1"/>
                          </a:solidFill>
                          <a:effectLst/>
                          <a:latin typeface="DIN Next LT Pro Light" pitchFamily="34" charset="0"/>
                          <a:cs typeface="Arial" panose="020B0604020202020204" pitchFamily="34" charset="0"/>
                        </a:rPr>
                        <a:t>R = 1.9 mm</a:t>
                      </a:r>
                      <a:endParaRPr lang="ca-ES" sz="1400" dirty="0">
                        <a:solidFill>
                          <a:schemeClr val="tx1"/>
                        </a:solidFill>
                        <a:effectLst/>
                        <a:latin typeface="DIN Next LT Pro Light" pitchFamily="34" charset="0"/>
                        <a:cs typeface="Arial" panose="020B0604020202020204" pitchFamily="34" charset="0"/>
                      </a:endParaRPr>
                    </a:p>
                    <a:p>
                      <a:pPr indent="118745" algn="ctr">
                        <a:spcAft>
                          <a:spcPts val="0"/>
                        </a:spcAft>
                      </a:pPr>
                      <a:r>
                        <a:rPr lang="en-US" sz="1400" kern="800" dirty="0">
                          <a:solidFill>
                            <a:schemeClr val="tx1"/>
                          </a:solidFill>
                          <a:effectLst/>
                          <a:latin typeface="DIN Next LT Pro Light" pitchFamily="34" charset="0"/>
                          <a:cs typeface="Arial" panose="020B0604020202020204" pitchFamily="34" charset="0"/>
                        </a:rPr>
                        <a:t>A = 0.9 mm</a:t>
                      </a:r>
                      <a:endParaRPr lang="ca-ES" sz="1400" dirty="0">
                        <a:solidFill>
                          <a:schemeClr val="tx1"/>
                        </a:solidFill>
                        <a:effectLst/>
                        <a:latin typeface="DIN Next LT Pro Light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36195" marR="36195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indent="118745" algn="ctr">
                        <a:spcAft>
                          <a:spcPts val="0"/>
                        </a:spcAft>
                      </a:pPr>
                      <a:r>
                        <a:rPr lang="en-US" sz="1400" kern="800" dirty="0">
                          <a:solidFill>
                            <a:schemeClr val="tx1"/>
                          </a:solidFill>
                          <a:effectLst/>
                          <a:latin typeface="DIN Next LT Pro Light" pitchFamily="34" charset="0"/>
                          <a:cs typeface="Arial" panose="020B0604020202020204" pitchFamily="34" charset="0"/>
                        </a:rPr>
                        <a:t>N</a:t>
                      </a:r>
                      <a:r>
                        <a:rPr lang="en-US" sz="1400" kern="800" baseline="-25000" dirty="0">
                          <a:solidFill>
                            <a:schemeClr val="tx1"/>
                          </a:solidFill>
                          <a:effectLst/>
                          <a:latin typeface="DIN Next LT Pro Light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kern="800" dirty="0">
                          <a:solidFill>
                            <a:schemeClr val="tx1"/>
                          </a:solidFill>
                          <a:effectLst/>
                          <a:latin typeface="DIN Next LT Pro Light" pitchFamily="34" charset="0"/>
                          <a:cs typeface="Arial" panose="020B0604020202020204" pitchFamily="34" charset="0"/>
                        </a:rPr>
                        <a:t>= 3</a:t>
                      </a:r>
                      <a:endParaRPr lang="ca-ES" sz="1400" dirty="0">
                        <a:solidFill>
                          <a:schemeClr val="tx1"/>
                        </a:solidFill>
                        <a:effectLst/>
                        <a:latin typeface="DIN Next LT Pro Light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36195" marR="36195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indent="118745" algn="ctr">
                        <a:spcAft>
                          <a:spcPts val="0"/>
                        </a:spcAft>
                      </a:pPr>
                      <a:r>
                        <a:rPr lang="en-US" sz="1400" kern="800" dirty="0">
                          <a:solidFill>
                            <a:schemeClr val="tx1"/>
                          </a:solidFill>
                          <a:effectLst/>
                          <a:latin typeface="DIN Next LT Pro Light" pitchFamily="34" charset="0"/>
                          <a:cs typeface="Arial" panose="020B0604020202020204" pitchFamily="34" charset="0"/>
                        </a:rPr>
                        <a:t>10</a:t>
                      </a:r>
                      <a:endParaRPr lang="ca-ES" sz="1400" dirty="0">
                        <a:solidFill>
                          <a:schemeClr val="tx1"/>
                        </a:solidFill>
                        <a:effectLst/>
                        <a:latin typeface="DIN Next LT Pro Light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36195" marR="36195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indent="118745" algn="ctr">
                        <a:spcAft>
                          <a:spcPts val="0"/>
                        </a:spcAft>
                      </a:pPr>
                      <a:r>
                        <a:rPr lang="en-US" sz="1400" kern="800" dirty="0">
                          <a:solidFill>
                            <a:schemeClr val="tx1"/>
                          </a:solidFill>
                          <a:effectLst/>
                          <a:latin typeface="DIN Next LT Pro Light" pitchFamily="34" charset="0"/>
                          <a:cs typeface="Arial" panose="020B0604020202020204" pitchFamily="34" charset="0"/>
                        </a:rPr>
                        <a:t>550 mm</a:t>
                      </a:r>
                      <a:endParaRPr lang="ca-ES" sz="1400" dirty="0">
                        <a:solidFill>
                          <a:schemeClr val="tx1"/>
                        </a:solidFill>
                        <a:effectLst/>
                        <a:latin typeface="DIN Next LT Pro Light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36195" marR="36195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9375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ca-ES" sz="1800">
                          <a:solidFill>
                            <a:schemeClr val="tx1"/>
                          </a:solidFill>
                          <a:effectLst/>
                          <a:latin typeface="DIN Next LT Pro Light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ca-ES" sz="1800">
                        <a:solidFill>
                          <a:schemeClr val="tx1"/>
                        </a:solidFill>
                        <a:effectLst/>
                        <a:latin typeface="DIN Next LT Pro Light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indent="118745" algn="ctr">
                        <a:spcAft>
                          <a:spcPts val="0"/>
                        </a:spcAft>
                      </a:pPr>
                      <a:r>
                        <a:rPr lang="en-US" sz="1400" kern="800" dirty="0" smtClean="0">
                          <a:solidFill>
                            <a:schemeClr val="tx1"/>
                          </a:solidFill>
                          <a:effectLst/>
                          <a:latin typeface="DIN Next LT Pro Light" pitchFamily="34" charset="0"/>
                          <a:cs typeface="Arial" panose="020B0604020202020204" pitchFamily="34" charset="0"/>
                        </a:rPr>
                        <a:t>23 </a:t>
                      </a:r>
                      <a:r>
                        <a:rPr lang="en-US" sz="1400" kern="800" dirty="0">
                          <a:solidFill>
                            <a:schemeClr val="tx1"/>
                          </a:solidFill>
                          <a:effectLst/>
                          <a:latin typeface="DIN Next LT Pro Light" pitchFamily="34" charset="0"/>
                          <a:cs typeface="Arial" panose="020B0604020202020204" pitchFamily="34" charset="0"/>
                        </a:rPr>
                        <a:t>mm</a:t>
                      </a:r>
                      <a:endParaRPr lang="ca-ES" sz="1400" dirty="0">
                        <a:solidFill>
                          <a:schemeClr val="tx1"/>
                        </a:solidFill>
                        <a:effectLst/>
                        <a:latin typeface="DIN Next LT Pro Light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36195" marR="36195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indent="118745" algn="ctr">
                        <a:spcAft>
                          <a:spcPts val="0"/>
                        </a:spcAft>
                      </a:pPr>
                      <a:r>
                        <a:rPr lang="en-US" sz="1400" kern="800" dirty="0" smtClean="0">
                          <a:solidFill>
                            <a:schemeClr val="tx1"/>
                          </a:solidFill>
                          <a:effectLst/>
                          <a:latin typeface="DIN Next LT Pro Light" pitchFamily="34" charset="0"/>
                          <a:cs typeface="Arial" panose="020B0604020202020204" pitchFamily="34" charset="0"/>
                        </a:rPr>
                        <a:t>R = 4.6 mm</a:t>
                      </a:r>
                      <a:endParaRPr lang="ca-ES" sz="1400" dirty="0">
                        <a:solidFill>
                          <a:schemeClr val="tx1"/>
                        </a:solidFill>
                        <a:effectLst/>
                        <a:latin typeface="DIN Next LT Pro Light" pitchFamily="34" charset="0"/>
                        <a:cs typeface="Arial" panose="020B0604020202020204" pitchFamily="34" charset="0"/>
                      </a:endParaRPr>
                    </a:p>
                    <a:p>
                      <a:pPr indent="118745" algn="ctr">
                        <a:spcAft>
                          <a:spcPts val="0"/>
                        </a:spcAft>
                      </a:pPr>
                      <a:r>
                        <a:rPr lang="en-US" sz="1400" kern="800" dirty="0" smtClean="0">
                          <a:solidFill>
                            <a:schemeClr val="tx1"/>
                          </a:solidFill>
                          <a:effectLst/>
                          <a:latin typeface="DIN Next LT Pro Light" pitchFamily="34" charset="0"/>
                          <a:cs typeface="Arial" panose="020B0604020202020204" pitchFamily="34" charset="0"/>
                        </a:rPr>
                        <a:t>A = 2.3mm</a:t>
                      </a:r>
                      <a:endParaRPr lang="ca-ES" sz="1400" dirty="0">
                        <a:solidFill>
                          <a:schemeClr val="tx1"/>
                        </a:solidFill>
                        <a:effectLst/>
                        <a:latin typeface="DIN Next LT Pro Light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36195" marR="36195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indent="118745" algn="ctr">
                        <a:spcAft>
                          <a:spcPts val="0"/>
                        </a:spcAft>
                      </a:pPr>
                      <a:r>
                        <a:rPr lang="en-US" sz="1400" kern="800" dirty="0" smtClean="0">
                          <a:solidFill>
                            <a:schemeClr val="tx1"/>
                          </a:solidFill>
                          <a:effectLst/>
                          <a:latin typeface="DIN Next LT Pro Light" pitchFamily="34" charset="0"/>
                          <a:cs typeface="Arial" panose="020B0604020202020204" pitchFamily="34" charset="0"/>
                        </a:rPr>
                        <a:t>N </a:t>
                      </a:r>
                      <a:r>
                        <a:rPr lang="en-US" sz="1400" kern="800" dirty="0">
                          <a:solidFill>
                            <a:schemeClr val="tx1"/>
                          </a:solidFill>
                          <a:effectLst/>
                          <a:latin typeface="DIN Next LT Pro Light" pitchFamily="34" charset="0"/>
                          <a:cs typeface="Arial" panose="020B0604020202020204" pitchFamily="34" charset="0"/>
                        </a:rPr>
                        <a:t>= </a:t>
                      </a:r>
                      <a:r>
                        <a:rPr lang="en-US" sz="1400" kern="800" dirty="0" smtClean="0">
                          <a:solidFill>
                            <a:schemeClr val="tx1"/>
                          </a:solidFill>
                          <a:effectLst/>
                          <a:latin typeface="DIN Next LT Pro Light" pitchFamily="34" charset="0"/>
                          <a:cs typeface="Arial" panose="020B0604020202020204" pitchFamily="34" charset="0"/>
                        </a:rPr>
                        <a:t>9</a:t>
                      </a:r>
                      <a:endParaRPr lang="ca-ES" sz="1400" dirty="0">
                        <a:solidFill>
                          <a:schemeClr val="tx1"/>
                        </a:solidFill>
                        <a:effectLst/>
                        <a:latin typeface="DIN Next LT Pro Light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36195" marR="36195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indent="118745" algn="ctr">
                        <a:spcAft>
                          <a:spcPts val="0"/>
                        </a:spcAft>
                      </a:pPr>
                      <a:r>
                        <a:rPr lang="en-US" sz="1400" kern="800" dirty="0">
                          <a:solidFill>
                            <a:schemeClr val="tx1"/>
                          </a:solidFill>
                          <a:effectLst/>
                          <a:latin typeface="DIN Next LT Pro Light" pitchFamily="34" charset="0"/>
                          <a:cs typeface="Arial" panose="020B0604020202020204" pitchFamily="34" charset="0"/>
                        </a:rPr>
                        <a:t>20</a:t>
                      </a:r>
                      <a:endParaRPr lang="ca-ES" sz="1400" dirty="0">
                        <a:solidFill>
                          <a:schemeClr val="tx1"/>
                        </a:solidFill>
                        <a:effectLst/>
                        <a:latin typeface="DIN Next LT Pro Light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36195" marR="36195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indent="118745" algn="ctr">
                        <a:spcAft>
                          <a:spcPts val="0"/>
                        </a:spcAft>
                      </a:pPr>
                      <a:r>
                        <a:rPr lang="en-US" sz="1400" kern="800" dirty="0">
                          <a:solidFill>
                            <a:schemeClr val="tx1"/>
                          </a:solidFill>
                          <a:effectLst/>
                          <a:latin typeface="DIN Next LT Pro Light" pitchFamily="34" charset="0"/>
                          <a:cs typeface="Arial" panose="020B0604020202020204" pitchFamily="34" charset="0"/>
                        </a:rPr>
                        <a:t>550 mm</a:t>
                      </a:r>
                      <a:endParaRPr lang="ca-ES" sz="1400" dirty="0">
                        <a:solidFill>
                          <a:schemeClr val="tx1"/>
                        </a:solidFill>
                        <a:effectLst/>
                        <a:latin typeface="DIN Next LT Pro Light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36195" marR="36195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8365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3"/>
          <p:cNvSpPr>
            <a:spLocks noChangeArrowheads="1"/>
          </p:cNvSpPr>
          <p:nvPr/>
        </p:nvSpPr>
        <p:spPr bwMode="auto">
          <a:xfrm>
            <a:off x="1835696" y="188640"/>
            <a:ext cx="4752528" cy="710857"/>
          </a:xfrm>
          <a:prstGeom prst="rect">
            <a:avLst/>
          </a:prstGeom>
          <a:solidFill>
            <a:srgbClr val="88A0B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en-US" altLang="ca-ES" dirty="0"/>
          </a:p>
        </p:txBody>
      </p:sp>
      <p:sp>
        <p:nvSpPr>
          <p:cNvPr id="3" name="Rectangle 44"/>
          <p:cNvSpPr>
            <a:spLocks noChangeArrowheads="1"/>
          </p:cNvSpPr>
          <p:nvPr/>
        </p:nvSpPr>
        <p:spPr bwMode="auto">
          <a:xfrm>
            <a:off x="1835696" y="404664"/>
            <a:ext cx="4752527" cy="2954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lnSpc>
                <a:spcPct val="80000"/>
              </a:lnSpc>
            </a:pPr>
            <a:r>
              <a:rPr lang="en-US" altLang="ca-ES" sz="2400" b="1" dirty="0" smtClean="0">
                <a:solidFill>
                  <a:srgbClr val="FFFFFF"/>
                </a:solidFill>
                <a:latin typeface="DIN Next LT Pro Bold" pitchFamily="34" charset="0"/>
              </a:rPr>
              <a:t>3D Helmholtz coils setup</a:t>
            </a:r>
            <a:endParaRPr lang="en-US" altLang="ca-ES" sz="2400" b="1" dirty="0">
              <a:solidFill>
                <a:srgbClr val="FFFFFF"/>
              </a:solidFill>
              <a:latin typeface="DIN Next LT Pro Bold" pitchFamily="34" charset="0"/>
            </a:endParaRPr>
          </a:p>
        </p:txBody>
      </p:sp>
      <p:sp>
        <p:nvSpPr>
          <p:cNvPr id="4" name="Rectangle 41"/>
          <p:cNvSpPr>
            <a:spLocks noChangeArrowheads="1"/>
          </p:cNvSpPr>
          <p:nvPr/>
        </p:nvSpPr>
        <p:spPr bwMode="auto">
          <a:xfrm>
            <a:off x="611560" y="1124744"/>
            <a:ext cx="7849684" cy="56138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lnSpc>
                <a:spcPct val="80000"/>
              </a:lnSpc>
            </a:pPr>
            <a:r>
              <a:rPr lang="en-US" altLang="ca-ES" sz="2000" dirty="0" smtClean="0">
                <a:latin typeface="DIN Next LT Pro Bold" pitchFamily="34" charset="0"/>
              </a:rPr>
              <a:t>Motivation:</a:t>
            </a:r>
          </a:p>
          <a:p>
            <a:pPr eaLnBrk="1" hangingPunct="1">
              <a:lnSpc>
                <a:spcPct val="80000"/>
              </a:lnSpc>
            </a:pPr>
            <a:endParaRPr lang="en-US" altLang="ca-ES" sz="2000" dirty="0" smtClean="0">
              <a:latin typeface="DIN Next LT Pro Light" pitchFamily="34" charset="0"/>
            </a:endParaRPr>
          </a:p>
          <a:p>
            <a:pPr marL="342900" indent="-342900" eaLnBrk="1" hangingPunct="1"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en-US" altLang="ca-ES" dirty="0" smtClean="0">
                <a:latin typeface="DIN Next LT Pro Light" pitchFamily="34" charset="0"/>
              </a:rPr>
              <a:t>3D Hall probes at ALBA are</a:t>
            </a:r>
            <a:r>
              <a:rPr lang="en-US" altLang="ca-ES" dirty="0" smtClean="0">
                <a:solidFill>
                  <a:srgbClr val="0066FF"/>
                </a:solidFill>
                <a:latin typeface="DIN Next LT Pro Bold" pitchFamily="34" charset="0"/>
              </a:rPr>
              <a:t> </a:t>
            </a:r>
            <a:r>
              <a:rPr lang="en-US" altLang="ca-ES" b="1" dirty="0" smtClean="0">
                <a:solidFill>
                  <a:srgbClr val="0066FF"/>
                </a:solidFill>
                <a:latin typeface="DIN Next LT Pro Bold" pitchFamily="34" charset="0"/>
              </a:rPr>
              <a:t>built in-house</a:t>
            </a:r>
            <a:r>
              <a:rPr lang="en-US" altLang="ca-ES" dirty="0" smtClean="0">
                <a:latin typeface="DIN Next LT Pro Light" pitchFamily="34" charset="0"/>
              </a:rPr>
              <a:t> by combining three orthogonally mounted 1D Hall sensors on a common circuit board</a:t>
            </a:r>
          </a:p>
          <a:p>
            <a:pPr marL="342900" indent="-342900" eaLnBrk="1" hangingPunct="1">
              <a:lnSpc>
                <a:spcPct val="80000"/>
              </a:lnSpc>
              <a:buFont typeface="Arial" panose="020B0604020202020204" pitchFamily="34" charset="0"/>
              <a:buChar char="•"/>
            </a:pPr>
            <a:endParaRPr lang="en-US" altLang="ca-ES" dirty="0" smtClean="0">
              <a:latin typeface="DIN Next LT Pro Light" pitchFamily="34" charset="0"/>
            </a:endParaRPr>
          </a:p>
          <a:p>
            <a:pPr eaLnBrk="1" hangingPunct="1">
              <a:lnSpc>
                <a:spcPct val="80000"/>
              </a:lnSpc>
            </a:pPr>
            <a:endParaRPr lang="en-US" altLang="ca-ES" dirty="0" smtClean="0">
              <a:latin typeface="DIN Next LT Pro Light" pitchFamily="34" charset="0"/>
            </a:endParaRPr>
          </a:p>
          <a:p>
            <a:pPr eaLnBrk="1" hangingPunct="1">
              <a:lnSpc>
                <a:spcPct val="80000"/>
              </a:lnSpc>
            </a:pPr>
            <a:endParaRPr lang="en-US" altLang="ca-ES" dirty="0" smtClean="0">
              <a:latin typeface="DIN Next LT Pro Light" pitchFamily="34" charset="0"/>
            </a:endParaRPr>
          </a:p>
          <a:p>
            <a:pPr eaLnBrk="1" hangingPunct="1">
              <a:lnSpc>
                <a:spcPct val="80000"/>
              </a:lnSpc>
            </a:pPr>
            <a:endParaRPr lang="en-US" altLang="ca-ES" dirty="0" smtClean="0">
              <a:latin typeface="DIN Next LT Pro Light" pitchFamily="34" charset="0"/>
            </a:endParaRPr>
          </a:p>
          <a:p>
            <a:pPr eaLnBrk="1" hangingPunct="1">
              <a:lnSpc>
                <a:spcPct val="80000"/>
              </a:lnSpc>
            </a:pPr>
            <a:endParaRPr lang="en-US" altLang="ca-ES" dirty="0" smtClean="0">
              <a:latin typeface="DIN Next LT Pro Light" pitchFamily="34" charset="0"/>
            </a:endParaRPr>
          </a:p>
          <a:p>
            <a:pPr eaLnBrk="1" hangingPunct="1">
              <a:lnSpc>
                <a:spcPct val="80000"/>
              </a:lnSpc>
            </a:pPr>
            <a:endParaRPr lang="en-US" altLang="ca-ES" dirty="0" smtClean="0">
              <a:latin typeface="DIN Next LT Pro Light" pitchFamily="34" charset="0"/>
            </a:endParaRPr>
          </a:p>
          <a:p>
            <a:pPr eaLnBrk="1" hangingPunct="1">
              <a:lnSpc>
                <a:spcPct val="80000"/>
              </a:lnSpc>
            </a:pPr>
            <a:endParaRPr lang="en-US" altLang="ca-ES" dirty="0" smtClean="0">
              <a:latin typeface="DIN Next LT Pro Light" pitchFamily="34" charset="0"/>
            </a:endParaRPr>
          </a:p>
          <a:p>
            <a:pPr marL="342900" indent="-342900" eaLnBrk="1" hangingPunct="1"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en-US" altLang="ca-ES" dirty="0" smtClean="0">
                <a:latin typeface="DIN Next LT Pro Light" pitchFamily="34" charset="0"/>
              </a:rPr>
              <a:t>Hall sensors are assembled with an angular accuracy of </a:t>
            </a:r>
            <a:r>
              <a:rPr lang="en-US" altLang="ca-ES" b="1" dirty="0" smtClean="0">
                <a:solidFill>
                  <a:srgbClr val="0066FF"/>
                </a:solidFill>
                <a:latin typeface="DIN Next LT Pro Light" pitchFamily="34" charset="0"/>
              </a:rPr>
              <a:t>±3º</a:t>
            </a:r>
            <a:r>
              <a:rPr lang="en-US" altLang="ca-ES" dirty="0" smtClean="0">
                <a:latin typeface="DIN Next LT Pro Light" pitchFamily="34" charset="0"/>
              </a:rPr>
              <a:t>. So far, the resulting misalignment angles can be mechanically determined with a precision of </a:t>
            </a:r>
            <a:r>
              <a:rPr lang="en-US" altLang="ca-ES" b="1" dirty="0" smtClean="0">
                <a:solidFill>
                  <a:srgbClr val="0066FF"/>
                </a:solidFill>
                <a:latin typeface="DIN Next LT Pro Bold" pitchFamily="34" charset="0"/>
              </a:rPr>
              <a:t>~0.5º / ~ 10 </a:t>
            </a:r>
            <a:r>
              <a:rPr lang="en-US" altLang="ca-ES" b="1" dirty="0" err="1" smtClean="0">
                <a:solidFill>
                  <a:srgbClr val="0066FF"/>
                </a:solidFill>
                <a:latin typeface="DIN Next LT Pro Bold" pitchFamily="34" charset="0"/>
              </a:rPr>
              <a:t>mrad</a:t>
            </a:r>
            <a:endParaRPr lang="en-US" altLang="ca-ES" b="1" dirty="0" smtClean="0">
              <a:solidFill>
                <a:srgbClr val="0066FF"/>
              </a:solidFill>
              <a:latin typeface="DIN Next LT Pro Bold" pitchFamily="34" charset="0"/>
            </a:endParaRPr>
          </a:p>
          <a:p>
            <a:pPr marL="342900" indent="-342900" eaLnBrk="1" hangingPunct="1">
              <a:lnSpc>
                <a:spcPct val="80000"/>
              </a:lnSpc>
              <a:buFont typeface="Arial" panose="020B0604020202020204" pitchFamily="34" charset="0"/>
              <a:buChar char="•"/>
            </a:pPr>
            <a:endParaRPr lang="en-US" altLang="ca-ES" dirty="0" smtClean="0">
              <a:latin typeface="DIN Next LT Pro Light" pitchFamily="34" charset="0"/>
            </a:endParaRPr>
          </a:p>
          <a:p>
            <a:pPr marL="342900" indent="-342900" eaLnBrk="1" hangingPunct="1"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en-US" altLang="ca-ES" dirty="0" smtClean="0">
                <a:latin typeface="DIN Next LT Pro Light" pitchFamily="34" charset="0"/>
              </a:rPr>
              <a:t>We want to </a:t>
            </a:r>
            <a:r>
              <a:rPr lang="en-US" altLang="ca-ES" b="1" dirty="0" smtClean="0">
                <a:solidFill>
                  <a:srgbClr val="0066FF"/>
                </a:solidFill>
                <a:latin typeface="DIN Next LT Pro Bold" pitchFamily="34" charset="0"/>
              </a:rPr>
              <a:t>improve the accuracy</a:t>
            </a:r>
            <a:r>
              <a:rPr lang="en-US" altLang="ca-ES" dirty="0" smtClean="0">
                <a:latin typeface="DIN Next LT Pro Light" pitchFamily="34" charset="0"/>
              </a:rPr>
              <a:t> in the determination of the misalignment angles </a:t>
            </a:r>
            <a:r>
              <a:rPr lang="en-US" altLang="ca-ES" b="1" dirty="0" smtClean="0">
                <a:solidFill>
                  <a:srgbClr val="0066FF"/>
                </a:solidFill>
                <a:latin typeface="DIN Next LT Pro Bold" pitchFamily="34" charset="0"/>
              </a:rPr>
              <a:t>down to ~0.2 </a:t>
            </a:r>
            <a:r>
              <a:rPr lang="en-US" altLang="ca-ES" b="1" dirty="0" err="1" smtClean="0">
                <a:solidFill>
                  <a:srgbClr val="0066FF"/>
                </a:solidFill>
                <a:latin typeface="DIN Next LT Pro Bold" pitchFamily="34" charset="0"/>
              </a:rPr>
              <a:t>mrad</a:t>
            </a:r>
            <a:r>
              <a:rPr lang="en-US" altLang="ca-ES" dirty="0" smtClean="0">
                <a:solidFill>
                  <a:srgbClr val="0066FF"/>
                </a:solidFill>
                <a:latin typeface="DIN Next LT Pro Bold" pitchFamily="34" charset="0"/>
              </a:rPr>
              <a:t> </a:t>
            </a:r>
            <a:r>
              <a:rPr lang="en-US" altLang="ca-ES" dirty="0" smtClean="0">
                <a:latin typeface="DIN Next LT Pro Light" pitchFamily="34" charset="0"/>
              </a:rPr>
              <a:t>level</a:t>
            </a:r>
          </a:p>
          <a:p>
            <a:pPr marL="342900" indent="-342900" eaLnBrk="1" hangingPunct="1">
              <a:lnSpc>
                <a:spcPct val="80000"/>
              </a:lnSpc>
              <a:buFont typeface="Arial" panose="020B0604020202020204" pitchFamily="34" charset="0"/>
              <a:buChar char="•"/>
            </a:pPr>
            <a:endParaRPr lang="en-US" altLang="ca-ES" dirty="0" smtClean="0">
              <a:latin typeface="DIN Next LT Pro Light" pitchFamily="34" charset="0"/>
            </a:endParaRPr>
          </a:p>
          <a:p>
            <a:pPr marL="342900" indent="-342900" eaLnBrk="1" hangingPunct="1"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en-US" altLang="ca-ES" dirty="0" smtClean="0">
                <a:latin typeface="DIN Next LT Pro Light" pitchFamily="34" charset="0"/>
              </a:rPr>
              <a:t>Our aim is to generate a </a:t>
            </a:r>
            <a:r>
              <a:rPr lang="en-US" altLang="ca-ES" b="1" dirty="0" smtClean="0">
                <a:solidFill>
                  <a:srgbClr val="0066FF"/>
                </a:solidFill>
                <a:latin typeface="DIN Next LT Pro Light" pitchFamily="34" charset="0"/>
              </a:rPr>
              <a:t>magnetic homogeneous field</a:t>
            </a:r>
            <a:r>
              <a:rPr lang="en-US" altLang="ca-ES" dirty="0" smtClean="0">
                <a:latin typeface="DIN Next LT Pro Light" pitchFamily="34" charset="0"/>
              </a:rPr>
              <a:t> within a volume covering all 3 sensors and with an </a:t>
            </a:r>
            <a:r>
              <a:rPr lang="en-US" altLang="ca-ES" b="1" dirty="0" smtClean="0">
                <a:solidFill>
                  <a:srgbClr val="0066FF"/>
                </a:solidFill>
                <a:latin typeface="DIN Next LT Pro Bold" pitchFamily="34" charset="0"/>
              </a:rPr>
              <a:t>arbitrary</a:t>
            </a:r>
            <a:r>
              <a:rPr lang="en-US" altLang="ca-ES" dirty="0" smtClean="0">
                <a:latin typeface="DIN Next LT Pro Light" pitchFamily="34" charset="0"/>
              </a:rPr>
              <a:t> and </a:t>
            </a:r>
            <a:r>
              <a:rPr lang="en-US" altLang="ca-ES" b="1" dirty="0" smtClean="0">
                <a:solidFill>
                  <a:srgbClr val="0066FF"/>
                </a:solidFill>
                <a:latin typeface="DIN Next LT Pro Bold" pitchFamily="34" charset="0"/>
              </a:rPr>
              <a:t>well controlled</a:t>
            </a:r>
            <a:r>
              <a:rPr lang="en-US" altLang="ca-ES" dirty="0" smtClean="0">
                <a:solidFill>
                  <a:srgbClr val="0066FF"/>
                </a:solidFill>
                <a:latin typeface="DIN Next LT Pro Bold" pitchFamily="34" charset="0"/>
              </a:rPr>
              <a:t> </a:t>
            </a:r>
            <a:r>
              <a:rPr lang="en-US" altLang="ca-ES" dirty="0" smtClean="0">
                <a:latin typeface="DIN Next LT Pro Light" pitchFamily="34" charset="0"/>
              </a:rPr>
              <a:t>orientation</a:t>
            </a:r>
          </a:p>
          <a:p>
            <a:pPr marL="342900" indent="-342900" eaLnBrk="1" hangingPunct="1">
              <a:lnSpc>
                <a:spcPct val="80000"/>
              </a:lnSpc>
              <a:buFont typeface="Arial" panose="020B0604020202020204" pitchFamily="34" charset="0"/>
              <a:buChar char="•"/>
            </a:pPr>
            <a:endParaRPr lang="en-US" altLang="ca-ES" dirty="0" smtClean="0">
              <a:latin typeface="DIN Next LT Pro Light" pitchFamily="34" charset="0"/>
            </a:endParaRPr>
          </a:p>
          <a:p>
            <a:pPr marL="342900" indent="-342900" eaLnBrk="1" hangingPunct="1"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en-US" altLang="ca-ES" dirty="0" smtClean="0">
                <a:latin typeface="DIN Next LT Pro Light" pitchFamily="34" charset="0"/>
              </a:rPr>
              <a:t>To this end, we have designed and are building a </a:t>
            </a:r>
            <a:r>
              <a:rPr lang="en-US" altLang="ca-ES" b="1" dirty="0" smtClean="0">
                <a:solidFill>
                  <a:srgbClr val="0066FF"/>
                </a:solidFill>
                <a:latin typeface="DIN Next LT Pro Bold" pitchFamily="34" charset="0"/>
              </a:rPr>
              <a:t>3D Helmholtz coil setup</a:t>
            </a:r>
          </a:p>
          <a:p>
            <a:pPr eaLnBrk="1" hangingPunct="1">
              <a:lnSpc>
                <a:spcPct val="80000"/>
              </a:lnSpc>
            </a:pPr>
            <a:endParaRPr lang="en-US" altLang="ca-ES" sz="2000" dirty="0">
              <a:latin typeface="DIN Next LT Pro Light" pitchFamily="34" charset="0"/>
            </a:endParaRPr>
          </a:p>
        </p:txBody>
      </p:sp>
      <p:pic>
        <p:nvPicPr>
          <p:cNvPr id="53250" name="Picture 2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01320" y="2132856"/>
            <a:ext cx="5286903" cy="12961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46849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AutoShape 32"/>
          <p:cNvSpPr>
            <a:spLocks noChangeAspect="1" noChangeArrowheads="1" noTextEdit="1"/>
          </p:cNvSpPr>
          <p:nvPr/>
        </p:nvSpPr>
        <p:spPr bwMode="auto">
          <a:xfrm>
            <a:off x="438150" y="1216025"/>
            <a:ext cx="8266113" cy="4424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4099" name="Rectangle 34"/>
          <p:cNvSpPr>
            <a:spLocks noChangeArrowheads="1"/>
          </p:cNvSpPr>
          <p:nvPr/>
        </p:nvSpPr>
        <p:spPr bwMode="auto">
          <a:xfrm>
            <a:off x="604838" y="1125538"/>
            <a:ext cx="4076700" cy="2217737"/>
          </a:xfrm>
          <a:prstGeom prst="rect">
            <a:avLst/>
          </a:prstGeom>
          <a:solidFill>
            <a:srgbClr val="DEDFE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en-US" altLang="ca-ES" dirty="0"/>
          </a:p>
        </p:txBody>
      </p:sp>
      <p:sp>
        <p:nvSpPr>
          <p:cNvPr id="4100" name="Rectangle 35"/>
          <p:cNvSpPr>
            <a:spLocks noChangeArrowheads="1"/>
          </p:cNvSpPr>
          <p:nvPr/>
        </p:nvSpPr>
        <p:spPr bwMode="auto">
          <a:xfrm>
            <a:off x="755650" y="1414463"/>
            <a:ext cx="3671888" cy="12803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ca-ES" sz="3200" b="1" dirty="0" smtClean="0">
                <a:solidFill>
                  <a:srgbClr val="112E50"/>
                </a:solidFill>
                <a:latin typeface="DIN Next LT Pro Bold" pitchFamily="34" charset="0"/>
              </a:rPr>
              <a:t>1</a:t>
            </a:r>
          </a:p>
          <a:p>
            <a:pPr algn="ctr" eaLnBrk="1" hangingPunct="1">
              <a:lnSpc>
                <a:spcPct val="80000"/>
              </a:lnSpc>
            </a:pPr>
            <a:r>
              <a:rPr lang="en-US" altLang="ca-ES" sz="3200" b="1" dirty="0" smtClean="0">
                <a:solidFill>
                  <a:srgbClr val="112E50"/>
                </a:solidFill>
                <a:latin typeface="DIN Next LT Pro Bold" pitchFamily="34" charset="0"/>
              </a:rPr>
              <a:t>Measurements made in 2017-2019</a:t>
            </a:r>
          </a:p>
        </p:txBody>
      </p:sp>
      <p:sp>
        <p:nvSpPr>
          <p:cNvPr id="4101" name="Rectangle 40"/>
          <p:cNvSpPr>
            <a:spLocks noChangeArrowheads="1"/>
          </p:cNvSpPr>
          <p:nvPr/>
        </p:nvSpPr>
        <p:spPr bwMode="auto">
          <a:xfrm>
            <a:off x="4643438" y="1125538"/>
            <a:ext cx="4076700" cy="2217737"/>
          </a:xfrm>
          <a:prstGeom prst="rect">
            <a:avLst/>
          </a:prstGeom>
          <a:solidFill>
            <a:srgbClr val="979F0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en-US" altLang="ca-ES" dirty="0"/>
          </a:p>
        </p:txBody>
      </p:sp>
      <p:sp>
        <p:nvSpPr>
          <p:cNvPr id="4102" name="Rectangle 41"/>
          <p:cNvSpPr>
            <a:spLocks noChangeArrowheads="1"/>
          </p:cNvSpPr>
          <p:nvPr/>
        </p:nvSpPr>
        <p:spPr bwMode="auto">
          <a:xfrm>
            <a:off x="4787900" y="1414463"/>
            <a:ext cx="3816350" cy="16743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ca-ES" sz="3200" b="1" dirty="0" smtClean="0">
                <a:solidFill>
                  <a:srgbClr val="FFFFFF"/>
                </a:solidFill>
                <a:latin typeface="DIN Next LT Pro Bold" pitchFamily="34" charset="0"/>
              </a:rPr>
              <a:t>2</a:t>
            </a:r>
          </a:p>
          <a:p>
            <a:pPr algn="ctr" eaLnBrk="1" hangingPunct="1">
              <a:lnSpc>
                <a:spcPct val="80000"/>
              </a:lnSpc>
            </a:pPr>
            <a:r>
              <a:rPr lang="en-US" altLang="ca-ES" sz="3200" b="1" dirty="0" smtClean="0">
                <a:solidFill>
                  <a:schemeClr val="bg1"/>
                </a:solidFill>
                <a:latin typeface="DIN Next LT Pro Bold" pitchFamily="34" charset="0"/>
              </a:rPr>
              <a:t>New rotating coil shaft for measuring narrow gap devices</a:t>
            </a:r>
            <a:endParaRPr lang="en-US" altLang="ca-ES" sz="3200" b="1" dirty="0">
              <a:solidFill>
                <a:schemeClr val="bg1"/>
              </a:solidFill>
              <a:latin typeface="DIN Next LT Pro Bold" pitchFamily="34" charset="0"/>
            </a:endParaRPr>
          </a:p>
        </p:txBody>
      </p:sp>
      <p:sp>
        <p:nvSpPr>
          <p:cNvPr id="4103" name="Rectangle 43"/>
          <p:cNvSpPr>
            <a:spLocks noChangeArrowheads="1"/>
          </p:cNvSpPr>
          <p:nvPr/>
        </p:nvSpPr>
        <p:spPr bwMode="auto">
          <a:xfrm>
            <a:off x="604838" y="3336925"/>
            <a:ext cx="4076700" cy="2216150"/>
          </a:xfrm>
          <a:prstGeom prst="rect">
            <a:avLst/>
          </a:prstGeom>
          <a:solidFill>
            <a:srgbClr val="88A0B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en-US" altLang="ca-ES" dirty="0"/>
          </a:p>
        </p:txBody>
      </p:sp>
      <p:sp>
        <p:nvSpPr>
          <p:cNvPr id="4104" name="Rectangle 44"/>
          <p:cNvSpPr>
            <a:spLocks noChangeArrowheads="1"/>
          </p:cNvSpPr>
          <p:nvPr/>
        </p:nvSpPr>
        <p:spPr bwMode="auto">
          <a:xfrm>
            <a:off x="684213" y="3655254"/>
            <a:ext cx="3816350" cy="12803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ca-ES" sz="3200" b="1" dirty="0" smtClean="0">
                <a:solidFill>
                  <a:srgbClr val="FFFFFF"/>
                </a:solidFill>
                <a:latin typeface="DIN Next LT Pro Bold" pitchFamily="34" charset="0"/>
              </a:rPr>
              <a:t>3</a:t>
            </a:r>
          </a:p>
          <a:p>
            <a:pPr algn="ctr" eaLnBrk="1" hangingPunct="1">
              <a:lnSpc>
                <a:spcPct val="80000"/>
              </a:lnSpc>
            </a:pPr>
            <a:r>
              <a:rPr lang="en-US" altLang="ca-ES" sz="3200" b="1" dirty="0" smtClean="0">
                <a:solidFill>
                  <a:srgbClr val="FFFFFF"/>
                </a:solidFill>
                <a:latin typeface="DIN Next LT Pro Bold" pitchFamily="34" charset="0"/>
              </a:rPr>
              <a:t>3D Helmholtz coils setup</a:t>
            </a:r>
            <a:endParaRPr lang="en-US" altLang="ca-ES" sz="3200" b="1" dirty="0">
              <a:solidFill>
                <a:srgbClr val="FFFFFF"/>
              </a:solidFill>
              <a:latin typeface="DIN Next LT Pro Bold" pitchFamily="34" charset="0"/>
            </a:endParaRPr>
          </a:p>
        </p:txBody>
      </p:sp>
      <p:sp>
        <p:nvSpPr>
          <p:cNvPr id="4105" name="Rectangle 46"/>
          <p:cNvSpPr>
            <a:spLocks noChangeArrowheads="1"/>
          </p:cNvSpPr>
          <p:nvPr/>
        </p:nvSpPr>
        <p:spPr bwMode="auto">
          <a:xfrm>
            <a:off x="4643438" y="3336925"/>
            <a:ext cx="4076700" cy="2216150"/>
          </a:xfrm>
          <a:prstGeom prst="rect">
            <a:avLst/>
          </a:prstGeom>
          <a:solidFill>
            <a:srgbClr val="125E9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en-US" altLang="ca-ES" dirty="0"/>
          </a:p>
        </p:txBody>
      </p:sp>
      <p:sp>
        <p:nvSpPr>
          <p:cNvPr id="4106" name="Rectangle 47"/>
          <p:cNvSpPr>
            <a:spLocks noChangeArrowheads="1"/>
          </p:cNvSpPr>
          <p:nvPr/>
        </p:nvSpPr>
        <p:spPr bwMode="auto">
          <a:xfrm>
            <a:off x="4787900" y="3655254"/>
            <a:ext cx="3816350" cy="12803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ca-ES" sz="3200" b="1" dirty="0" smtClean="0">
                <a:solidFill>
                  <a:srgbClr val="FFFFFF"/>
                </a:solidFill>
                <a:latin typeface="DIN Next LT Pro Bold" pitchFamily="34" charset="0"/>
              </a:rPr>
              <a:t>4</a:t>
            </a:r>
          </a:p>
          <a:p>
            <a:pPr algn="ctr" eaLnBrk="1" hangingPunct="1">
              <a:lnSpc>
                <a:spcPct val="80000"/>
              </a:lnSpc>
            </a:pPr>
            <a:r>
              <a:rPr lang="en-US" altLang="ca-ES" sz="3200" b="1" dirty="0" smtClean="0">
                <a:solidFill>
                  <a:srgbClr val="FFFFFF"/>
                </a:solidFill>
                <a:latin typeface="DIN Next LT Pro Bold" pitchFamily="34" charset="0"/>
              </a:rPr>
              <a:t>Further improvements</a:t>
            </a:r>
            <a:endParaRPr lang="en-US" altLang="ca-ES" dirty="0">
              <a:latin typeface="DIN Next LT Pro Bold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4211148" y="1196752"/>
            <a:ext cx="3601212" cy="116878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43"/>
          <p:cNvSpPr>
            <a:spLocks noChangeArrowheads="1"/>
          </p:cNvSpPr>
          <p:nvPr/>
        </p:nvSpPr>
        <p:spPr bwMode="auto">
          <a:xfrm>
            <a:off x="1835696" y="188640"/>
            <a:ext cx="4752528" cy="710857"/>
          </a:xfrm>
          <a:prstGeom prst="rect">
            <a:avLst/>
          </a:prstGeom>
          <a:solidFill>
            <a:srgbClr val="88A0B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en-US" altLang="ca-ES" dirty="0"/>
          </a:p>
        </p:txBody>
      </p:sp>
      <p:sp>
        <p:nvSpPr>
          <p:cNvPr id="3" name="Rectangle 44"/>
          <p:cNvSpPr>
            <a:spLocks noChangeArrowheads="1"/>
          </p:cNvSpPr>
          <p:nvPr/>
        </p:nvSpPr>
        <p:spPr bwMode="auto">
          <a:xfrm>
            <a:off x="1835696" y="404664"/>
            <a:ext cx="4752527" cy="2954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lnSpc>
                <a:spcPct val="80000"/>
              </a:lnSpc>
            </a:pPr>
            <a:r>
              <a:rPr lang="en-US" altLang="ca-ES" sz="2400" b="1" dirty="0" smtClean="0">
                <a:solidFill>
                  <a:srgbClr val="FFFFFF"/>
                </a:solidFill>
                <a:latin typeface="DIN Next LT Pro Bold" pitchFamily="34" charset="0"/>
              </a:rPr>
              <a:t>3D Helmholtz coils setup</a:t>
            </a:r>
            <a:endParaRPr lang="en-US" altLang="ca-ES" sz="2400" b="1" dirty="0">
              <a:solidFill>
                <a:srgbClr val="FFFFFF"/>
              </a:solidFill>
              <a:latin typeface="DIN Next LT Pro Bold" pitchFamily="34" charset="0"/>
            </a:endParaRPr>
          </a:p>
        </p:txBody>
      </p:sp>
      <p:sp>
        <p:nvSpPr>
          <p:cNvPr id="4" name="Rectangle 41"/>
          <p:cNvSpPr>
            <a:spLocks noChangeArrowheads="1"/>
          </p:cNvSpPr>
          <p:nvPr/>
        </p:nvSpPr>
        <p:spPr bwMode="auto">
          <a:xfrm>
            <a:off x="323528" y="1124744"/>
            <a:ext cx="7849684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lnSpc>
                <a:spcPct val="80000"/>
              </a:lnSpc>
            </a:pPr>
            <a:r>
              <a:rPr lang="en-US" altLang="ca-ES" sz="2000" dirty="0" smtClean="0">
                <a:latin typeface="DIN Next LT Pro Bold" pitchFamily="34" charset="0"/>
              </a:rPr>
              <a:t>System requirements: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51520" y="1586712"/>
            <a:ext cx="3888432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66700" indent="-266700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en-US" sz="1600" dirty="0" smtClean="0"/>
              <a:t>The system will consist of </a:t>
            </a:r>
            <a:r>
              <a:rPr lang="en-US" sz="1600" b="1" dirty="0" smtClean="0">
                <a:solidFill>
                  <a:srgbClr val="0066FF"/>
                </a:solidFill>
              </a:rPr>
              <a:t>3</a:t>
            </a:r>
            <a:r>
              <a:rPr lang="en-US" sz="1600" b="1" dirty="0" smtClean="0"/>
              <a:t> </a:t>
            </a:r>
            <a:r>
              <a:rPr lang="en-US" sz="1600" b="1" dirty="0" smtClean="0">
                <a:solidFill>
                  <a:srgbClr val="0066FF"/>
                </a:solidFill>
              </a:rPr>
              <a:t>orthogonal</a:t>
            </a:r>
            <a:r>
              <a:rPr lang="en-US" sz="1600" dirty="0" smtClean="0"/>
              <a:t> pairs of </a:t>
            </a:r>
            <a:r>
              <a:rPr lang="en-US" sz="1600" b="1" dirty="0" smtClean="0">
                <a:solidFill>
                  <a:srgbClr val="0066FF"/>
                </a:solidFill>
              </a:rPr>
              <a:t>Helmholtz coils</a:t>
            </a:r>
            <a:endParaRPr lang="en-US" sz="1600" dirty="0" smtClean="0"/>
          </a:p>
          <a:p>
            <a:pPr>
              <a:spcBef>
                <a:spcPts val="1200"/>
              </a:spcBef>
            </a:pPr>
            <a:endParaRPr lang="en-US" sz="1600" dirty="0" smtClean="0"/>
          </a:p>
        </p:txBody>
      </p:sp>
      <p:sp>
        <p:nvSpPr>
          <p:cNvPr id="5" name="Rectangle 4"/>
          <p:cNvSpPr/>
          <p:nvPr/>
        </p:nvSpPr>
        <p:spPr>
          <a:xfrm>
            <a:off x="3059832" y="3356992"/>
            <a:ext cx="5976664" cy="15388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66700" indent="-266700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en-US" sz="1400" b="1" dirty="0">
                <a:solidFill>
                  <a:srgbClr val="0066FF"/>
                </a:solidFill>
              </a:rPr>
              <a:t>Air cooled</a:t>
            </a:r>
            <a:r>
              <a:rPr lang="en-US" sz="1400" dirty="0">
                <a:solidFill>
                  <a:srgbClr val="0066FF"/>
                </a:solidFill>
              </a:rPr>
              <a:t> </a:t>
            </a:r>
            <a:r>
              <a:rPr lang="en-US" sz="1400" dirty="0"/>
              <a:t>coils will be used in order to keep the system as </a:t>
            </a:r>
            <a:r>
              <a:rPr lang="en-US" sz="1400" b="1" dirty="0">
                <a:solidFill>
                  <a:srgbClr val="0066FF"/>
                </a:solidFill>
              </a:rPr>
              <a:t>simple</a:t>
            </a:r>
            <a:r>
              <a:rPr lang="en-US" sz="1400" dirty="0"/>
              <a:t> as </a:t>
            </a:r>
            <a:r>
              <a:rPr lang="en-US" sz="1400" dirty="0" smtClean="0"/>
              <a:t>possible</a:t>
            </a:r>
            <a:endParaRPr lang="en-US" sz="1400" dirty="0"/>
          </a:p>
          <a:p>
            <a:pPr marL="266700" indent="-266700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en-US" sz="1400" dirty="0"/>
              <a:t>The objective is generating a </a:t>
            </a:r>
            <a:r>
              <a:rPr lang="en-US" sz="1400" b="1" dirty="0">
                <a:solidFill>
                  <a:srgbClr val="0066FF"/>
                </a:solidFill>
              </a:rPr>
              <a:t>homogeneous</a:t>
            </a:r>
            <a:r>
              <a:rPr lang="en-US" sz="1400" dirty="0"/>
              <a:t> magnetic field, with a </a:t>
            </a:r>
            <a:r>
              <a:rPr lang="en-US" sz="1400" b="1" dirty="0">
                <a:solidFill>
                  <a:srgbClr val="0066FF"/>
                </a:solidFill>
              </a:rPr>
              <a:t>flux density as high as possible</a:t>
            </a:r>
            <a:r>
              <a:rPr lang="en-US" sz="1400" dirty="0">
                <a:solidFill>
                  <a:srgbClr val="0066FF"/>
                </a:solidFill>
              </a:rPr>
              <a:t> </a:t>
            </a:r>
            <a:r>
              <a:rPr lang="en-US" sz="1400" dirty="0"/>
              <a:t>whilst keeping the </a:t>
            </a:r>
            <a:r>
              <a:rPr lang="en-US" sz="1400" b="1" dirty="0">
                <a:solidFill>
                  <a:srgbClr val="0066FF"/>
                </a:solidFill>
              </a:rPr>
              <a:t>system heating</a:t>
            </a:r>
            <a:r>
              <a:rPr lang="en-US" sz="1400" dirty="0">
                <a:solidFill>
                  <a:srgbClr val="0066FF"/>
                </a:solidFill>
              </a:rPr>
              <a:t> </a:t>
            </a:r>
            <a:r>
              <a:rPr lang="en-US" sz="1400" dirty="0"/>
              <a:t>at a </a:t>
            </a:r>
            <a:r>
              <a:rPr lang="en-US" sz="1400" b="1" dirty="0">
                <a:solidFill>
                  <a:srgbClr val="0066FF"/>
                </a:solidFill>
              </a:rPr>
              <a:t>reasonable level</a:t>
            </a:r>
            <a:r>
              <a:rPr lang="en-US" sz="1400" dirty="0"/>
              <a:t>, and ensuring a </a:t>
            </a:r>
            <a:r>
              <a:rPr lang="en-US" sz="1400" b="1" dirty="0">
                <a:solidFill>
                  <a:srgbClr val="0066FF"/>
                </a:solidFill>
              </a:rPr>
              <a:t>orthogonality</a:t>
            </a:r>
            <a:r>
              <a:rPr lang="en-US" sz="1400" dirty="0"/>
              <a:t> between the field components generated by each coils better than </a:t>
            </a:r>
            <a:r>
              <a:rPr lang="en-US" sz="1400" b="1" dirty="0" smtClean="0">
                <a:solidFill>
                  <a:srgbClr val="0066FF"/>
                </a:solidFill>
              </a:rPr>
              <a:t>0.2mrad</a:t>
            </a:r>
            <a:endParaRPr lang="en-US" sz="1400" dirty="0">
              <a:solidFill>
                <a:srgbClr val="0066FF"/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696" y="2276872"/>
            <a:ext cx="2858120" cy="4051074"/>
          </a:xfrm>
          <a:prstGeom prst="rect">
            <a:avLst/>
          </a:prstGeom>
        </p:spPr>
      </p:pic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78848825"/>
              </p:ext>
            </p:extLst>
          </p:nvPr>
        </p:nvGraphicFramePr>
        <p:xfrm>
          <a:off x="3347864" y="4967883"/>
          <a:ext cx="5400600" cy="1483360"/>
        </p:xfrm>
        <a:graphic>
          <a:graphicData uri="http://schemas.openxmlformats.org/drawingml/2006/table">
            <a:tbl>
              <a:tblPr firstRow="1" bandRow="1">
                <a:tableStyleId>{0E3FDE45-AF77-4B5C-9715-49D594BDF05E}</a:tableStyleId>
              </a:tblPr>
              <a:tblGrid>
                <a:gridCol w="2700300">
                  <a:extLst>
                    <a:ext uri="{9D8B030D-6E8A-4147-A177-3AD203B41FA5}">
                      <a16:colId xmlns:a16="http://schemas.microsoft.com/office/drawing/2014/main" xmlns="" val="2974502176"/>
                    </a:ext>
                  </a:extLst>
                </a:gridCol>
                <a:gridCol w="2700300">
                  <a:extLst>
                    <a:ext uri="{9D8B030D-6E8A-4147-A177-3AD203B41FA5}">
                      <a16:colId xmlns:a16="http://schemas.microsoft.com/office/drawing/2014/main" xmlns="" val="266344279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1600" noProof="0" dirty="0" smtClean="0"/>
                        <a:t>Parameter</a:t>
                      </a:r>
                      <a:endParaRPr lang="en-US" sz="1600" noProof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noProof="0" dirty="0" smtClean="0"/>
                        <a:t>Specification</a:t>
                      </a:r>
                      <a:endParaRPr lang="en-US" sz="1600" noProof="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45337986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600" noProof="0" dirty="0" smtClean="0"/>
                        <a:t>Magnetic field homogeneity</a:t>
                      </a:r>
                      <a:endParaRPr lang="en-US" sz="1600" noProof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noProof="0" dirty="0" smtClean="0"/>
                        <a:t>10</a:t>
                      </a:r>
                      <a:r>
                        <a:rPr lang="en-US" sz="1600" baseline="30000" noProof="0" dirty="0" smtClean="0"/>
                        <a:t>-4</a:t>
                      </a:r>
                      <a:r>
                        <a:rPr lang="en-US" sz="1600" noProof="0" dirty="0" smtClean="0"/>
                        <a:t> within 15×15×15 mm</a:t>
                      </a:r>
                      <a:r>
                        <a:rPr lang="en-US" sz="1600" baseline="30000" noProof="0" dirty="0" smtClean="0"/>
                        <a:t>3</a:t>
                      </a:r>
                      <a:endParaRPr lang="en-US" sz="1600" baseline="30000" noProof="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95321208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600" noProof="0" dirty="0" smtClean="0"/>
                        <a:t>Maximum system heating</a:t>
                      </a:r>
                      <a:endParaRPr lang="en-US" sz="1600" noProof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noProof="0" dirty="0" smtClean="0"/>
                        <a:t>20ºC</a:t>
                      </a:r>
                      <a:endParaRPr lang="en-US" sz="1600" noProof="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7693421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600" noProof="0" dirty="0" smtClean="0"/>
                        <a:t>Magnetic field orthogonality</a:t>
                      </a:r>
                      <a:endParaRPr lang="en-US" sz="1600" noProof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noProof="0" dirty="0" smtClean="0"/>
                        <a:t>0.2 </a:t>
                      </a:r>
                      <a:r>
                        <a:rPr lang="en-US" sz="1600" noProof="0" dirty="0" err="1" smtClean="0"/>
                        <a:t>mrad</a:t>
                      </a:r>
                      <a:endParaRPr lang="en-US" sz="1600" noProof="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761216529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10"/>
              <p:cNvSpPr txBox="1"/>
              <p:nvPr/>
            </p:nvSpPr>
            <p:spPr>
              <a:xfrm>
                <a:off x="5085225" y="1625477"/>
                <a:ext cx="1705082" cy="591124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𝐵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en-US" b="0" i="1" smtClean="0">
                              <a:latin typeface="Cambria Math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en-US" b="0" i="1" smtClean="0">
                                  <a:latin typeface="Cambria Math"/>
                                </a:rPr>
                              </m:ctrlPr>
                            </m:dPr>
                            <m:e>
                              <m:f>
                                <m:fPr>
                                  <m:ctrlPr>
                                    <a:rPr lang="en-US" b="0" i="1" smtClean="0">
                                      <a:latin typeface="Cambria Math"/>
                                    </a:rPr>
                                  </m:ctrlPr>
                                </m:fPr>
                                <m:num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4</m:t>
                                  </m:r>
                                </m:num>
                                <m:den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5</m:t>
                                  </m:r>
                                </m:den>
                              </m:f>
                            </m:e>
                          </m:d>
                        </m:e>
                        <m:sup>
                          <m:r>
                            <a:rPr lang="en-US" b="0" i="0" smtClean="0">
                              <a:latin typeface="Cambria Math" panose="02040503050406030204" pitchFamily="18" charset="0"/>
                            </a:rPr>
                            <m:t>3/2</m:t>
                          </m:r>
                        </m:sup>
                      </m:sSup>
                      <m:f>
                        <m:fPr>
                          <m:ctrlPr>
                            <a:rPr lang="en-US" b="0" i="1" smtClean="0">
                              <a:latin typeface="Cambria Math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US" b="0" i="1" smtClean="0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𝜇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sub>
                          </m:s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𝑁𝐼</m:t>
                          </m:r>
                        </m:num>
                        <m:den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𝑅</m:t>
                          </m:r>
                        </m:den>
                      </m:f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11" name="TextBox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85225" y="1625477"/>
                <a:ext cx="1705082" cy="591124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TextBox 11"/>
          <p:cNvSpPr txBox="1"/>
          <p:nvPr/>
        </p:nvSpPr>
        <p:spPr>
          <a:xfrm>
            <a:off x="4283156" y="1237428"/>
            <a:ext cx="350236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/>
              <a:t>Magnetic field at the system’s center</a:t>
            </a:r>
            <a:endParaRPr lang="en-US" sz="1600" dirty="0"/>
          </a:p>
        </p:txBody>
      </p:sp>
      <p:sp>
        <p:nvSpPr>
          <p:cNvPr id="15" name="TextBox 14"/>
          <p:cNvSpPr txBox="1"/>
          <p:nvPr/>
        </p:nvSpPr>
        <p:spPr>
          <a:xfrm>
            <a:off x="5508104" y="2613417"/>
            <a:ext cx="90696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/>
              <a:t>Linear system</a:t>
            </a:r>
            <a:endParaRPr lang="en-US" sz="1600" dirty="0"/>
          </a:p>
        </p:txBody>
      </p:sp>
      <p:sp>
        <p:nvSpPr>
          <p:cNvPr id="17" name="Down Arrow 16"/>
          <p:cNvSpPr/>
          <p:nvPr/>
        </p:nvSpPr>
        <p:spPr bwMode="auto">
          <a:xfrm rot="16200000">
            <a:off x="5088398" y="2718769"/>
            <a:ext cx="493404" cy="374071"/>
          </a:xfrm>
          <a:prstGeom prst="downArrow">
            <a:avLst/>
          </a:prstGeom>
          <a:solidFill>
            <a:schemeClr val="accent6">
              <a:lumMod val="20000"/>
              <a:lumOff val="8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398621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 Narrow" pitchFamily="34" charset="0"/>
            </a:endParaRPr>
          </a:p>
        </p:txBody>
      </p:sp>
      <p:sp>
        <p:nvSpPr>
          <p:cNvPr id="19" name="Down Arrow 18"/>
          <p:cNvSpPr/>
          <p:nvPr/>
        </p:nvSpPr>
        <p:spPr bwMode="auto">
          <a:xfrm rot="16200000">
            <a:off x="6240526" y="2718769"/>
            <a:ext cx="493404" cy="374071"/>
          </a:xfrm>
          <a:prstGeom prst="downArrow">
            <a:avLst/>
          </a:prstGeom>
          <a:solidFill>
            <a:schemeClr val="accent6">
              <a:lumMod val="20000"/>
              <a:lumOff val="8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398621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 Narrow" pitchFamily="34" charset="0"/>
            </a:endParaRPr>
          </a:p>
        </p:txBody>
      </p:sp>
      <p:sp>
        <p:nvSpPr>
          <p:cNvPr id="13" name="Rounded Rectangle 12"/>
          <p:cNvSpPr/>
          <p:nvPr/>
        </p:nvSpPr>
        <p:spPr>
          <a:xfrm>
            <a:off x="3249305" y="2533255"/>
            <a:ext cx="1826751" cy="751729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No ferromagnetic </a:t>
            </a:r>
            <a:r>
              <a:rPr lang="en-US" sz="1600" dirty="0" smtClean="0">
                <a:solidFill>
                  <a:schemeClr val="tx1"/>
                </a:solidFill>
              </a:rPr>
              <a:t>parts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21" name="Rounded Rectangle 20"/>
          <p:cNvSpPr/>
          <p:nvPr/>
        </p:nvSpPr>
        <p:spPr>
          <a:xfrm>
            <a:off x="6733920" y="2533255"/>
            <a:ext cx="2359620" cy="751729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Superposition principle can be applied</a:t>
            </a:r>
          </a:p>
        </p:txBody>
      </p:sp>
    </p:spTree>
    <p:extLst>
      <p:ext uri="{BB962C8B-B14F-4D97-AF65-F5344CB8AC3E}">
        <p14:creationId xmlns:p14="http://schemas.microsoft.com/office/powerpoint/2010/main" val="7505794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3"/>
          <p:cNvSpPr>
            <a:spLocks noChangeArrowheads="1"/>
          </p:cNvSpPr>
          <p:nvPr/>
        </p:nvSpPr>
        <p:spPr bwMode="auto">
          <a:xfrm>
            <a:off x="1835696" y="188640"/>
            <a:ext cx="4752528" cy="710857"/>
          </a:xfrm>
          <a:prstGeom prst="rect">
            <a:avLst/>
          </a:prstGeom>
          <a:solidFill>
            <a:srgbClr val="88A0B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en-US" altLang="ca-ES" dirty="0"/>
          </a:p>
        </p:txBody>
      </p:sp>
      <p:sp>
        <p:nvSpPr>
          <p:cNvPr id="3" name="Rectangle 44"/>
          <p:cNvSpPr>
            <a:spLocks noChangeArrowheads="1"/>
          </p:cNvSpPr>
          <p:nvPr/>
        </p:nvSpPr>
        <p:spPr bwMode="auto">
          <a:xfrm>
            <a:off x="1835696" y="404664"/>
            <a:ext cx="4752527" cy="2954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lnSpc>
                <a:spcPct val="80000"/>
              </a:lnSpc>
            </a:pPr>
            <a:r>
              <a:rPr lang="en-US" altLang="ca-ES" sz="2400" b="1" dirty="0" smtClean="0">
                <a:solidFill>
                  <a:srgbClr val="FFFFFF"/>
                </a:solidFill>
                <a:latin typeface="DIN Next LT Pro Bold" pitchFamily="34" charset="0"/>
              </a:rPr>
              <a:t>3D Helmholtz coils setup</a:t>
            </a:r>
            <a:endParaRPr lang="en-US" altLang="ca-ES" sz="2400" b="1" dirty="0">
              <a:solidFill>
                <a:srgbClr val="FFFFFF"/>
              </a:solidFill>
              <a:latin typeface="DIN Next LT Pro Bold" pitchFamily="34" charset="0"/>
            </a:endParaRPr>
          </a:p>
        </p:txBody>
      </p:sp>
      <p:sp>
        <p:nvSpPr>
          <p:cNvPr id="4" name="Rectangle 41"/>
          <p:cNvSpPr>
            <a:spLocks noChangeArrowheads="1"/>
          </p:cNvSpPr>
          <p:nvPr/>
        </p:nvSpPr>
        <p:spPr bwMode="auto">
          <a:xfrm>
            <a:off x="323528" y="1124744"/>
            <a:ext cx="7849684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lnSpc>
                <a:spcPct val="80000"/>
              </a:lnSpc>
            </a:pPr>
            <a:r>
              <a:rPr lang="en-US" altLang="ca-ES" sz="2000" dirty="0" smtClean="0">
                <a:latin typeface="DIN Next LT Pro Bold" pitchFamily="34" charset="0"/>
              </a:rPr>
              <a:t>Design parameters: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51520" y="1586712"/>
            <a:ext cx="792169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176213" indent="-176213">
              <a:spcAft>
                <a:spcPts val="600"/>
              </a:spcAft>
              <a:buFont typeface="Arial" panose="020B0604020202020204" pitchFamily="34" charset="0"/>
              <a:buChar char="•"/>
              <a:defRPr sz="1600" b="1">
                <a:solidFill>
                  <a:srgbClr val="436989"/>
                </a:solidFill>
              </a:defRPr>
            </a:lvl1pPr>
          </a:lstStyle>
          <a:p>
            <a:r>
              <a:rPr lang="en-US" altLang="ca-ES" b="0" dirty="0" smtClean="0">
                <a:solidFill>
                  <a:schemeClr val="tx1"/>
                </a:solidFill>
              </a:rPr>
              <a:t>The magnetic design has been carried out using RADIA</a:t>
            </a:r>
          </a:p>
          <a:p>
            <a:r>
              <a:rPr lang="en-US" altLang="ca-ES" b="0" dirty="0" smtClean="0">
                <a:solidFill>
                  <a:schemeClr val="tx1"/>
                </a:solidFill>
              </a:rPr>
              <a:t>Coils will be made of grade 2 </a:t>
            </a:r>
            <a:r>
              <a:rPr lang="en-US" altLang="ca-ES" b="0" dirty="0" err="1" smtClean="0">
                <a:solidFill>
                  <a:schemeClr val="tx1"/>
                </a:solidFill>
              </a:rPr>
              <a:t>enamelled</a:t>
            </a:r>
            <a:r>
              <a:rPr lang="en-US" altLang="ca-ES" b="0" dirty="0" smtClean="0">
                <a:solidFill>
                  <a:schemeClr val="tx1"/>
                </a:solidFill>
              </a:rPr>
              <a:t> copper wire with a conductor/total diameter of 1.5 mm / 1.571 mm. Using an </a:t>
            </a:r>
            <a:r>
              <a:rPr lang="en-US" altLang="ca-ES" b="0" dirty="0" err="1" smtClean="0">
                <a:solidFill>
                  <a:schemeClr val="tx1"/>
                </a:solidFill>
              </a:rPr>
              <a:t>orthocyclic</a:t>
            </a:r>
            <a:r>
              <a:rPr lang="en-US" altLang="ca-ES" b="0" dirty="0" smtClean="0">
                <a:solidFill>
                  <a:schemeClr val="tx1"/>
                </a:solidFill>
              </a:rPr>
              <a:t> winding layout, we expect attaining a filling ration close to 0.77. An external company will make the wiring</a:t>
            </a:r>
          </a:p>
          <a:p>
            <a:endParaRPr lang="en-US" b="0" dirty="0">
              <a:solidFill>
                <a:schemeClr val="tx1"/>
              </a:solidFill>
            </a:endParaRPr>
          </a:p>
        </p:txBody>
      </p:sp>
      <p:pic>
        <p:nvPicPr>
          <p:cNvPr id="18" name="Picture 2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79512" y="3331592"/>
            <a:ext cx="4437746" cy="26414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Picture 3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699616" y="3127653"/>
            <a:ext cx="4262639" cy="10442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Picture 5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16142" y="4293096"/>
            <a:ext cx="1886543" cy="21528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" name="Picture 6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35627" y="4293096"/>
            <a:ext cx="1698633" cy="21141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896416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3"/>
          <p:cNvSpPr>
            <a:spLocks noChangeArrowheads="1"/>
          </p:cNvSpPr>
          <p:nvPr/>
        </p:nvSpPr>
        <p:spPr bwMode="auto">
          <a:xfrm>
            <a:off x="1835696" y="188640"/>
            <a:ext cx="4752528" cy="710857"/>
          </a:xfrm>
          <a:prstGeom prst="rect">
            <a:avLst/>
          </a:prstGeom>
          <a:solidFill>
            <a:srgbClr val="88A0B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en-US" altLang="ca-ES" dirty="0"/>
          </a:p>
        </p:txBody>
      </p:sp>
      <p:sp>
        <p:nvSpPr>
          <p:cNvPr id="3" name="Rectangle 44"/>
          <p:cNvSpPr>
            <a:spLocks noChangeArrowheads="1"/>
          </p:cNvSpPr>
          <p:nvPr/>
        </p:nvSpPr>
        <p:spPr bwMode="auto">
          <a:xfrm>
            <a:off x="1835696" y="404664"/>
            <a:ext cx="4752527" cy="2954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lnSpc>
                <a:spcPct val="80000"/>
              </a:lnSpc>
            </a:pPr>
            <a:r>
              <a:rPr lang="en-US" altLang="ca-ES" sz="2400" b="1" dirty="0" smtClean="0">
                <a:solidFill>
                  <a:srgbClr val="FFFFFF"/>
                </a:solidFill>
                <a:latin typeface="DIN Next LT Pro Bold" pitchFamily="34" charset="0"/>
              </a:rPr>
              <a:t>3D Helmholtz coils setup</a:t>
            </a:r>
            <a:endParaRPr lang="en-US" altLang="ca-ES" sz="2400" b="1" dirty="0">
              <a:solidFill>
                <a:srgbClr val="FFFFFF"/>
              </a:solidFill>
              <a:latin typeface="DIN Next LT Pro Bold" pitchFamily="34" charset="0"/>
            </a:endParaRPr>
          </a:p>
        </p:txBody>
      </p:sp>
      <p:sp>
        <p:nvSpPr>
          <p:cNvPr id="4" name="Rectangle 41"/>
          <p:cNvSpPr>
            <a:spLocks noChangeArrowheads="1"/>
          </p:cNvSpPr>
          <p:nvPr/>
        </p:nvSpPr>
        <p:spPr bwMode="auto">
          <a:xfrm>
            <a:off x="323528" y="1124744"/>
            <a:ext cx="7849684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lnSpc>
                <a:spcPct val="80000"/>
              </a:lnSpc>
            </a:pPr>
            <a:r>
              <a:rPr lang="en-US" altLang="ca-ES" sz="2000" dirty="0" smtClean="0">
                <a:latin typeface="DIN Next LT Pro Bold" pitchFamily="34" charset="0"/>
              </a:rPr>
              <a:t>Mechanical design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51520" y="1586712"/>
            <a:ext cx="7921692" cy="26161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176213" indent="-176213">
              <a:spcAft>
                <a:spcPts val="600"/>
              </a:spcAft>
              <a:buFont typeface="Arial" panose="020B0604020202020204" pitchFamily="34" charset="0"/>
              <a:buChar char="•"/>
              <a:defRPr sz="1600" b="1">
                <a:solidFill>
                  <a:srgbClr val="436989"/>
                </a:solidFill>
              </a:defRPr>
            </a:lvl1pPr>
          </a:lstStyle>
          <a:p>
            <a:r>
              <a:rPr lang="en-US" altLang="ca-ES" b="0" dirty="0">
                <a:solidFill>
                  <a:schemeClr val="tx1"/>
                </a:solidFill>
              </a:rPr>
              <a:t>The mechanical implementation will consist of a set of </a:t>
            </a:r>
            <a:r>
              <a:rPr lang="en-US" altLang="ca-ES" dirty="0">
                <a:solidFill>
                  <a:srgbClr val="0066FF"/>
                </a:solidFill>
              </a:rPr>
              <a:t>interlocking </a:t>
            </a:r>
            <a:r>
              <a:rPr lang="en-US" altLang="ca-ES" dirty="0" err="1">
                <a:solidFill>
                  <a:srgbClr val="0066FF"/>
                </a:solidFill>
              </a:rPr>
              <a:t>aluminium</a:t>
            </a:r>
            <a:r>
              <a:rPr lang="en-US" altLang="ca-ES" dirty="0">
                <a:solidFill>
                  <a:srgbClr val="0066FF"/>
                </a:solidFill>
              </a:rPr>
              <a:t> </a:t>
            </a:r>
            <a:r>
              <a:rPr lang="en-US" altLang="ca-ES" dirty="0" smtClean="0">
                <a:solidFill>
                  <a:srgbClr val="0066FF"/>
                </a:solidFill>
              </a:rPr>
              <a:t>pieces</a:t>
            </a:r>
            <a:endParaRPr lang="en-US" altLang="ca-ES" b="0" dirty="0">
              <a:solidFill>
                <a:schemeClr val="tx1"/>
              </a:solidFill>
            </a:endParaRPr>
          </a:p>
          <a:p>
            <a:r>
              <a:rPr lang="en-US" altLang="ca-ES" b="0" dirty="0">
                <a:solidFill>
                  <a:schemeClr val="tx1"/>
                </a:solidFill>
              </a:rPr>
              <a:t>Each piece has a rectangular groove with the proper dimensions to wind one of the coils.</a:t>
            </a:r>
          </a:p>
          <a:p>
            <a:r>
              <a:rPr lang="en-US" altLang="ca-ES" b="0" dirty="0">
                <a:solidFill>
                  <a:schemeClr val="tx1"/>
                </a:solidFill>
              </a:rPr>
              <a:t>The </a:t>
            </a:r>
            <a:r>
              <a:rPr lang="en-US" altLang="ca-ES" dirty="0">
                <a:solidFill>
                  <a:srgbClr val="0066FF"/>
                </a:solidFill>
              </a:rPr>
              <a:t>precise machining</a:t>
            </a:r>
            <a:r>
              <a:rPr lang="en-US" altLang="ca-ES" b="0" dirty="0">
                <a:solidFill>
                  <a:schemeClr val="tx1"/>
                </a:solidFill>
              </a:rPr>
              <a:t> of the pieces will guarantee that </a:t>
            </a:r>
            <a:r>
              <a:rPr lang="en-US" altLang="ca-ES" dirty="0">
                <a:solidFill>
                  <a:srgbClr val="0066FF"/>
                </a:solidFill>
              </a:rPr>
              <a:t>upon assembly</a:t>
            </a:r>
            <a:r>
              <a:rPr lang="en-US" altLang="ca-ES" b="0" dirty="0">
                <a:solidFill>
                  <a:schemeClr val="tx1"/>
                </a:solidFill>
              </a:rPr>
              <a:t> the </a:t>
            </a:r>
            <a:r>
              <a:rPr lang="en-US" altLang="ca-ES" dirty="0">
                <a:solidFill>
                  <a:srgbClr val="0066FF"/>
                </a:solidFill>
              </a:rPr>
              <a:t>relative positioning</a:t>
            </a:r>
            <a:r>
              <a:rPr lang="en-US" altLang="ca-ES" b="0" dirty="0">
                <a:solidFill>
                  <a:schemeClr val="tx1"/>
                </a:solidFill>
              </a:rPr>
              <a:t> of the coils will be close to design values.</a:t>
            </a:r>
          </a:p>
          <a:p>
            <a:r>
              <a:rPr lang="en-US" altLang="ca-ES" dirty="0">
                <a:solidFill>
                  <a:srgbClr val="0066FF"/>
                </a:solidFill>
              </a:rPr>
              <a:t>Reference surfaces</a:t>
            </a:r>
            <a:r>
              <a:rPr lang="en-US" altLang="ca-ES" b="0" dirty="0">
                <a:solidFill>
                  <a:schemeClr val="tx1"/>
                </a:solidFill>
              </a:rPr>
              <a:t> machined on the pieces will allow to </a:t>
            </a:r>
            <a:r>
              <a:rPr lang="en-US" altLang="ca-ES" dirty="0">
                <a:solidFill>
                  <a:srgbClr val="0066FF"/>
                </a:solidFill>
              </a:rPr>
              <a:t>survey accurately</a:t>
            </a:r>
            <a:r>
              <a:rPr lang="en-US" altLang="ca-ES" b="0" dirty="0">
                <a:solidFill>
                  <a:schemeClr val="tx1"/>
                </a:solidFill>
              </a:rPr>
              <a:t> their actual position and to </a:t>
            </a:r>
            <a:r>
              <a:rPr lang="en-US" altLang="ca-ES" dirty="0">
                <a:solidFill>
                  <a:srgbClr val="0066FF"/>
                </a:solidFill>
              </a:rPr>
              <a:t>correct</a:t>
            </a:r>
            <a:r>
              <a:rPr lang="en-US" altLang="ca-ES" b="0" dirty="0">
                <a:solidFill>
                  <a:schemeClr val="tx1"/>
                </a:solidFill>
              </a:rPr>
              <a:t> any deviation by means of shims.</a:t>
            </a:r>
          </a:p>
          <a:p>
            <a:endParaRPr lang="en-US" b="0" dirty="0">
              <a:solidFill>
                <a:schemeClr val="tx1"/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7624" y="4042004"/>
            <a:ext cx="2810674" cy="2195308"/>
          </a:xfrm>
          <a:prstGeom prst="rect">
            <a:avLst/>
          </a:prstGeom>
        </p:spPr>
      </p:pic>
      <p:sp>
        <p:nvSpPr>
          <p:cNvPr id="30" name="Rectangle 29"/>
          <p:cNvSpPr/>
          <p:nvPr/>
        </p:nvSpPr>
        <p:spPr>
          <a:xfrm>
            <a:off x="4499992" y="4418560"/>
            <a:ext cx="3673219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1200"/>
              </a:spcBef>
            </a:pPr>
            <a:r>
              <a:rPr lang="en-US" dirty="0" smtClean="0">
                <a:solidFill>
                  <a:srgbClr val="979F07"/>
                </a:solidFill>
              </a:rPr>
              <a:t>Mechanical pieces are currently being manufactured at ALBA workshop</a:t>
            </a:r>
            <a:endParaRPr lang="en-US" dirty="0">
              <a:solidFill>
                <a:srgbClr val="979F0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45527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6"/>
          <p:cNvSpPr>
            <a:spLocks noChangeArrowheads="1"/>
          </p:cNvSpPr>
          <p:nvPr/>
        </p:nvSpPr>
        <p:spPr bwMode="auto">
          <a:xfrm>
            <a:off x="1989750" y="173641"/>
            <a:ext cx="4516427" cy="679896"/>
          </a:xfrm>
          <a:prstGeom prst="rect">
            <a:avLst/>
          </a:prstGeom>
          <a:solidFill>
            <a:srgbClr val="125E9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en-US" altLang="ca-ES" dirty="0"/>
          </a:p>
        </p:txBody>
      </p:sp>
      <p:sp>
        <p:nvSpPr>
          <p:cNvPr id="3" name="Rectangle 47"/>
          <p:cNvSpPr>
            <a:spLocks noChangeArrowheads="1"/>
          </p:cNvSpPr>
          <p:nvPr/>
        </p:nvSpPr>
        <p:spPr bwMode="auto">
          <a:xfrm>
            <a:off x="1989750" y="344426"/>
            <a:ext cx="4516427" cy="3939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lnSpc>
                <a:spcPct val="80000"/>
              </a:lnSpc>
            </a:pPr>
            <a:r>
              <a:rPr lang="en-US" altLang="ca-ES" sz="3200" b="1" dirty="0" smtClean="0">
                <a:solidFill>
                  <a:srgbClr val="FFFFFF"/>
                </a:solidFill>
                <a:latin typeface="DIN Next LT Pro Bold" pitchFamily="34" charset="0"/>
              </a:rPr>
              <a:t>Further improvements</a:t>
            </a:r>
            <a:endParaRPr lang="en-US" altLang="ca-ES" dirty="0">
              <a:latin typeface="DIN Next LT Pro Bold" pitchFamily="34" charset="0"/>
            </a:endParaRPr>
          </a:p>
        </p:txBody>
      </p:sp>
      <p:sp>
        <p:nvSpPr>
          <p:cNvPr id="4" name="Rectangle 41"/>
          <p:cNvSpPr>
            <a:spLocks noChangeArrowheads="1"/>
          </p:cNvSpPr>
          <p:nvPr/>
        </p:nvSpPr>
        <p:spPr bwMode="auto">
          <a:xfrm>
            <a:off x="539552" y="1196752"/>
            <a:ext cx="7704856" cy="12311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lnSpc>
                <a:spcPct val="80000"/>
              </a:lnSpc>
            </a:pPr>
            <a:r>
              <a:rPr lang="en-US" altLang="ca-ES" sz="2000" dirty="0" smtClean="0">
                <a:latin typeface="DIN Next LT Pro Bold" pitchFamily="34" charset="0"/>
              </a:rPr>
              <a:t>New Hall probe bench adaptation:</a:t>
            </a:r>
          </a:p>
          <a:p>
            <a:pPr eaLnBrk="1" hangingPunct="1">
              <a:lnSpc>
                <a:spcPct val="80000"/>
              </a:lnSpc>
            </a:pPr>
            <a:endParaRPr lang="en-US" altLang="ca-ES" sz="2000" dirty="0" smtClean="0">
              <a:latin typeface="DIN Next LT Pro Light" pitchFamily="34" charset="0"/>
            </a:endParaRPr>
          </a:p>
          <a:p>
            <a:pPr marL="342900" indent="-342900" eaLnBrk="1" hangingPunct="1"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en-US" altLang="ca-ES" sz="2000" dirty="0" smtClean="0">
                <a:latin typeface="DIN Next LT Pro Light" pitchFamily="34" charset="0"/>
              </a:rPr>
              <a:t>The ALBA new Hall probe bench designed to measure closed structures has been proved feasible with the current existing prototype</a:t>
            </a:r>
            <a:endParaRPr lang="en-US" altLang="ca-ES" sz="2000" dirty="0">
              <a:latin typeface="DIN Next LT Pro Light" pitchFamily="34" charset="0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-360" y="2564904"/>
            <a:ext cx="5218365" cy="37409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1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073709" y="2780928"/>
            <a:ext cx="4864936" cy="23286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897931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6"/>
          <p:cNvSpPr>
            <a:spLocks noChangeArrowheads="1"/>
          </p:cNvSpPr>
          <p:nvPr/>
        </p:nvSpPr>
        <p:spPr bwMode="auto">
          <a:xfrm>
            <a:off x="1989750" y="173641"/>
            <a:ext cx="4516427" cy="679896"/>
          </a:xfrm>
          <a:prstGeom prst="rect">
            <a:avLst/>
          </a:prstGeom>
          <a:solidFill>
            <a:srgbClr val="125E9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en-US" altLang="ca-ES" dirty="0"/>
          </a:p>
        </p:txBody>
      </p:sp>
      <p:sp>
        <p:nvSpPr>
          <p:cNvPr id="3" name="Rectangle 47"/>
          <p:cNvSpPr>
            <a:spLocks noChangeArrowheads="1"/>
          </p:cNvSpPr>
          <p:nvPr/>
        </p:nvSpPr>
        <p:spPr bwMode="auto">
          <a:xfrm>
            <a:off x="1989750" y="344426"/>
            <a:ext cx="4516427" cy="3939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lnSpc>
                <a:spcPct val="80000"/>
              </a:lnSpc>
            </a:pPr>
            <a:r>
              <a:rPr lang="en-US" altLang="ca-ES" sz="3200" b="1" dirty="0" smtClean="0">
                <a:solidFill>
                  <a:srgbClr val="FFFFFF"/>
                </a:solidFill>
                <a:latin typeface="DIN Next LT Pro Bold" pitchFamily="34" charset="0"/>
              </a:rPr>
              <a:t>Further improvements</a:t>
            </a:r>
            <a:endParaRPr lang="en-US" altLang="ca-ES" dirty="0">
              <a:latin typeface="DIN Next LT Pro Bold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07504" y="1012086"/>
            <a:ext cx="3456384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rgbClr val="125E9F"/>
                </a:solidFill>
              </a:rPr>
              <a:t>Homogeneous field</a:t>
            </a:r>
          </a:p>
        </p:txBody>
      </p:sp>
      <p:pic>
        <p:nvPicPr>
          <p:cNvPr id="7" name="Picture 1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3528" y="1401609"/>
            <a:ext cx="3669747" cy="43163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221320" y="5813157"/>
            <a:ext cx="2694496" cy="73866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1400" b="1" dirty="0" smtClean="0">
                <a:solidFill>
                  <a:srgbClr val="FF0000"/>
                </a:solidFill>
              </a:rPr>
              <a:t>Repeatability </a:t>
            </a:r>
          </a:p>
          <a:p>
            <a:r>
              <a:rPr lang="en-US" sz="1400" dirty="0" smtClean="0"/>
              <a:t>&lt; 10</a:t>
            </a:r>
            <a:r>
              <a:rPr lang="en-US" sz="1400" baseline="30000" dirty="0" smtClean="0"/>
              <a:t>-4</a:t>
            </a:r>
            <a:r>
              <a:rPr lang="en-US" sz="1400" dirty="0" smtClean="0"/>
              <a:t> for main components</a:t>
            </a:r>
          </a:p>
          <a:p>
            <a:r>
              <a:rPr lang="en-US" sz="1400" dirty="0" smtClean="0"/>
              <a:t>&lt; 5·10</a:t>
            </a:r>
            <a:r>
              <a:rPr lang="en-US" sz="1400" baseline="30000" dirty="0" smtClean="0"/>
              <a:t>-4</a:t>
            </a:r>
            <a:r>
              <a:rPr lang="en-US" sz="1400" dirty="0" smtClean="0"/>
              <a:t> for minor components</a:t>
            </a: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716016" y="1348303"/>
            <a:ext cx="3909563" cy="44229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4574651" y="1012086"/>
            <a:ext cx="3863051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rgbClr val="125E9F"/>
                </a:solidFill>
              </a:rPr>
              <a:t>Inhomogeneous field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782549" y="5771222"/>
            <a:ext cx="3456384" cy="73866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1400" b="1" dirty="0" smtClean="0">
                <a:solidFill>
                  <a:srgbClr val="FF0000"/>
                </a:solidFill>
              </a:rPr>
              <a:t>Repeatability </a:t>
            </a:r>
          </a:p>
          <a:p>
            <a:r>
              <a:rPr lang="en-US" sz="1400" dirty="0" smtClean="0"/>
              <a:t>&lt; 10</a:t>
            </a:r>
            <a:r>
              <a:rPr lang="en-US" sz="1400" baseline="30000" dirty="0" smtClean="0"/>
              <a:t>-4</a:t>
            </a:r>
            <a:r>
              <a:rPr lang="en-US" sz="1400" dirty="0" smtClean="0"/>
              <a:t> for main components</a:t>
            </a:r>
          </a:p>
          <a:p>
            <a:r>
              <a:rPr lang="en-US" sz="1400" dirty="0" smtClean="0"/>
              <a:t>&lt; 5·10</a:t>
            </a:r>
            <a:r>
              <a:rPr lang="en-US" sz="1400" baseline="30000" dirty="0" smtClean="0"/>
              <a:t>-4</a:t>
            </a:r>
            <a:r>
              <a:rPr lang="en-US" sz="1400" dirty="0" smtClean="0"/>
              <a:t> for minor components</a:t>
            </a:r>
          </a:p>
        </p:txBody>
      </p:sp>
    </p:spTree>
    <p:extLst>
      <p:ext uri="{BB962C8B-B14F-4D97-AF65-F5344CB8AC3E}">
        <p14:creationId xmlns:p14="http://schemas.microsoft.com/office/powerpoint/2010/main" val="1861088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1"/>
          <p:cNvSpPr>
            <a:spLocks noChangeArrowheads="1"/>
          </p:cNvSpPr>
          <p:nvPr/>
        </p:nvSpPr>
        <p:spPr bwMode="auto">
          <a:xfrm>
            <a:off x="279352" y="1052736"/>
            <a:ext cx="7955511" cy="3447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lnSpc>
                <a:spcPct val="80000"/>
              </a:lnSpc>
            </a:pPr>
            <a:r>
              <a:rPr lang="en-US" altLang="ca-ES" sz="2800" dirty="0" smtClean="0">
                <a:latin typeface="DIN Next LT Pro Bold" pitchFamily="34" charset="0"/>
              </a:rPr>
              <a:t>Upgrades:</a:t>
            </a:r>
          </a:p>
        </p:txBody>
      </p:sp>
      <p:sp>
        <p:nvSpPr>
          <p:cNvPr id="3" name="Rectangle 46"/>
          <p:cNvSpPr>
            <a:spLocks noChangeArrowheads="1"/>
          </p:cNvSpPr>
          <p:nvPr/>
        </p:nvSpPr>
        <p:spPr bwMode="auto">
          <a:xfrm>
            <a:off x="1989750" y="173641"/>
            <a:ext cx="4516427" cy="679896"/>
          </a:xfrm>
          <a:prstGeom prst="rect">
            <a:avLst/>
          </a:prstGeom>
          <a:solidFill>
            <a:srgbClr val="125E9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en-US" altLang="ca-ES" dirty="0"/>
          </a:p>
        </p:txBody>
      </p:sp>
      <p:sp>
        <p:nvSpPr>
          <p:cNvPr id="4" name="Rectangle 47"/>
          <p:cNvSpPr>
            <a:spLocks noChangeArrowheads="1"/>
          </p:cNvSpPr>
          <p:nvPr/>
        </p:nvSpPr>
        <p:spPr bwMode="auto">
          <a:xfrm>
            <a:off x="1989750" y="344426"/>
            <a:ext cx="4516427" cy="3939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lnSpc>
                <a:spcPct val="80000"/>
              </a:lnSpc>
            </a:pPr>
            <a:r>
              <a:rPr lang="en-US" altLang="ca-ES" sz="3200" b="1" dirty="0" smtClean="0">
                <a:solidFill>
                  <a:srgbClr val="FFFFFF"/>
                </a:solidFill>
                <a:latin typeface="DIN Next LT Pro Bold" pitchFamily="34" charset="0"/>
              </a:rPr>
              <a:t>Further improvements</a:t>
            </a:r>
            <a:endParaRPr lang="en-US" altLang="ca-ES" dirty="0">
              <a:latin typeface="DIN Next LT Pro Bold" pitchFamily="34" charset="0"/>
            </a:endParaRPr>
          </a:p>
        </p:txBody>
      </p:sp>
      <p:sp>
        <p:nvSpPr>
          <p:cNvPr id="5" name="Rectangle 41"/>
          <p:cNvSpPr>
            <a:spLocks noChangeArrowheads="1"/>
          </p:cNvSpPr>
          <p:nvPr/>
        </p:nvSpPr>
        <p:spPr bwMode="auto">
          <a:xfrm>
            <a:off x="270207" y="1509904"/>
            <a:ext cx="8496945" cy="6894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lnSpc>
                <a:spcPct val="80000"/>
              </a:lnSpc>
            </a:pPr>
            <a:r>
              <a:rPr lang="en-US" altLang="ca-ES" sz="1400" dirty="0" smtClean="0">
                <a:solidFill>
                  <a:srgbClr val="125E9F"/>
                </a:solidFill>
                <a:latin typeface="DIN Next LT Pro Bold" pitchFamily="34" charset="0"/>
              </a:rPr>
              <a:t>Short term (autumn 2019)</a:t>
            </a:r>
          </a:p>
          <a:p>
            <a:pPr eaLnBrk="1" hangingPunct="1">
              <a:lnSpc>
                <a:spcPct val="80000"/>
              </a:lnSpc>
            </a:pPr>
            <a:endParaRPr lang="en-US" altLang="ca-ES" sz="1400" dirty="0" smtClean="0">
              <a:solidFill>
                <a:srgbClr val="125E9F"/>
              </a:solidFill>
              <a:latin typeface="DIN Next LT Pro Bold" pitchFamily="34" charset="0"/>
            </a:endParaRPr>
          </a:p>
          <a:p>
            <a:pPr marL="571500" indent="-571500" eaLnBrk="1" hangingPunct="1"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en-US" altLang="ca-ES" sz="1400" dirty="0" smtClean="0">
                <a:latin typeface="DIN Next LT Pro Light" pitchFamily="34" charset="0"/>
              </a:rPr>
              <a:t>Increase the length in order to measure the XAIRA in-vacuum (2.75 m long) with the vacuum chamber installed</a:t>
            </a:r>
          </a:p>
        </p:txBody>
      </p:sp>
      <p:sp>
        <p:nvSpPr>
          <p:cNvPr id="6" name="Rectangle 41"/>
          <p:cNvSpPr>
            <a:spLocks noChangeArrowheads="1"/>
          </p:cNvSpPr>
          <p:nvPr/>
        </p:nvSpPr>
        <p:spPr bwMode="auto">
          <a:xfrm>
            <a:off x="270207" y="2339600"/>
            <a:ext cx="8608610" cy="15511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lnSpc>
                <a:spcPct val="80000"/>
              </a:lnSpc>
            </a:pPr>
            <a:r>
              <a:rPr lang="en-US" altLang="ca-ES" sz="1400" dirty="0" smtClean="0">
                <a:solidFill>
                  <a:srgbClr val="125E9F"/>
                </a:solidFill>
                <a:latin typeface="DIN Next LT Pro Bold" pitchFamily="34" charset="0"/>
              </a:rPr>
              <a:t>Long term (2020 and beyond)</a:t>
            </a:r>
          </a:p>
          <a:p>
            <a:pPr eaLnBrk="1" hangingPunct="1">
              <a:lnSpc>
                <a:spcPct val="80000"/>
              </a:lnSpc>
            </a:pPr>
            <a:endParaRPr lang="en-US" altLang="ca-ES" sz="1400" dirty="0" smtClean="0">
              <a:solidFill>
                <a:srgbClr val="125E9F"/>
              </a:solidFill>
              <a:latin typeface="DIN Next LT Pro Bold" pitchFamily="34" charset="0"/>
            </a:endParaRPr>
          </a:p>
          <a:p>
            <a:pPr marL="571500" indent="-571500" eaLnBrk="1" hangingPunct="1"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en-US" altLang="ca-ES" sz="1400" dirty="0" smtClean="0">
                <a:latin typeface="DIN Next LT Pro Light" pitchFamily="34" charset="0"/>
              </a:rPr>
              <a:t>Adapt the bench for measurements in-vacuum and at low temperatures (maintaining the Hall probes at room temperature).</a:t>
            </a:r>
          </a:p>
          <a:p>
            <a:pPr marL="571500" indent="-571500" eaLnBrk="1" hangingPunct="1">
              <a:lnSpc>
                <a:spcPct val="80000"/>
              </a:lnSpc>
              <a:buFont typeface="Arial" panose="020B0604020202020204" pitchFamily="34" charset="0"/>
              <a:buChar char="•"/>
            </a:pPr>
            <a:endParaRPr lang="en-US" altLang="ca-ES" sz="1400" dirty="0" smtClean="0">
              <a:latin typeface="DIN Next LT Pro Light" pitchFamily="34" charset="0"/>
            </a:endParaRPr>
          </a:p>
          <a:p>
            <a:pPr marL="571500" indent="-571500" eaLnBrk="1" hangingPunct="1"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en-US" altLang="ca-ES" sz="1400" dirty="0" smtClean="0">
                <a:latin typeface="DIN Next LT Pro Light" pitchFamily="34" charset="0"/>
              </a:rPr>
              <a:t>Needed: belt fastening system with a flange with pass-through to extract the signal + long bellows and suspension structure (may be not needed) to connect the flange in the fasteners with the flanges in the magnetic structure</a:t>
            </a:r>
          </a:p>
          <a:p>
            <a:pPr eaLnBrk="1" hangingPunct="1">
              <a:lnSpc>
                <a:spcPct val="80000"/>
              </a:lnSpc>
            </a:pPr>
            <a:endParaRPr lang="en-US" altLang="ca-ES" sz="1400" dirty="0">
              <a:solidFill>
                <a:srgbClr val="125E9F"/>
              </a:solidFill>
              <a:latin typeface="DIN Next LT Pro Bold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974" t="21197" r="41712" b="40687"/>
          <a:stretch/>
        </p:blipFill>
        <p:spPr bwMode="auto">
          <a:xfrm>
            <a:off x="5847893" y="3659368"/>
            <a:ext cx="3293275" cy="18578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43" t="37711" r="41516" b="19213"/>
          <a:stretch/>
        </p:blipFill>
        <p:spPr bwMode="auto">
          <a:xfrm>
            <a:off x="2499986" y="3659368"/>
            <a:ext cx="3149522" cy="18578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80" t="35487" r="40128" b="24103"/>
          <a:stretch/>
        </p:blipFill>
        <p:spPr bwMode="auto">
          <a:xfrm>
            <a:off x="279352" y="5059292"/>
            <a:ext cx="2843808" cy="14660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6"/>
          <p:cNvSpPr/>
          <p:nvPr/>
        </p:nvSpPr>
        <p:spPr>
          <a:xfrm>
            <a:off x="270207" y="5792318"/>
            <a:ext cx="1061433" cy="7330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a-ES"/>
          </a:p>
        </p:txBody>
      </p:sp>
      <p:sp>
        <p:nvSpPr>
          <p:cNvPr id="11" name="Rectangle 10"/>
          <p:cNvSpPr/>
          <p:nvPr/>
        </p:nvSpPr>
        <p:spPr>
          <a:xfrm>
            <a:off x="7445904" y="5425805"/>
            <a:ext cx="1061433" cy="7330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a-ES"/>
          </a:p>
        </p:txBody>
      </p:sp>
    </p:spTree>
    <p:extLst>
      <p:ext uri="{BB962C8B-B14F-4D97-AF65-F5344CB8AC3E}">
        <p14:creationId xmlns:p14="http://schemas.microsoft.com/office/powerpoint/2010/main" val="3357148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1"/>
          <p:cNvSpPr>
            <a:spLocks noChangeArrowheads="1"/>
          </p:cNvSpPr>
          <p:nvPr/>
        </p:nvSpPr>
        <p:spPr bwMode="auto">
          <a:xfrm>
            <a:off x="6538687" y="1916832"/>
            <a:ext cx="1944216" cy="46166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s-ES_tradnl" altLang="ca-ES" sz="30000" dirty="0" smtClean="0">
                <a:latin typeface="DIN Next LT Pro Bold" pitchFamily="34" charset="0"/>
              </a:rPr>
              <a:t>?</a:t>
            </a:r>
          </a:p>
        </p:txBody>
      </p:sp>
      <p:sp>
        <p:nvSpPr>
          <p:cNvPr id="3" name="Rectangle 41"/>
          <p:cNvSpPr>
            <a:spLocks noChangeArrowheads="1"/>
          </p:cNvSpPr>
          <p:nvPr/>
        </p:nvSpPr>
        <p:spPr bwMode="auto">
          <a:xfrm>
            <a:off x="539552" y="1288185"/>
            <a:ext cx="7955511" cy="4708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lnSpc>
                <a:spcPct val="80000"/>
              </a:lnSpc>
            </a:pPr>
            <a:r>
              <a:rPr lang="es-ES_tradnl" altLang="ca-ES" sz="3600" dirty="0" err="1" smtClean="0">
                <a:solidFill>
                  <a:srgbClr val="979F07"/>
                </a:solidFill>
                <a:latin typeface="DIN Next LT Pro Bold" pitchFamily="34" charset="0"/>
              </a:rPr>
              <a:t>Thanks</a:t>
            </a:r>
            <a:r>
              <a:rPr lang="es-ES_tradnl" altLang="ca-ES" sz="3600" dirty="0" smtClean="0">
                <a:solidFill>
                  <a:srgbClr val="979F07"/>
                </a:solidFill>
                <a:latin typeface="DIN Next LT Pro Bold" pitchFamily="34" charset="0"/>
              </a:rPr>
              <a:t> </a:t>
            </a:r>
            <a:r>
              <a:rPr lang="es-ES_tradnl" altLang="ca-ES" sz="3600" dirty="0" err="1" smtClean="0">
                <a:solidFill>
                  <a:srgbClr val="979F07"/>
                </a:solidFill>
                <a:latin typeface="DIN Next LT Pro Bold" pitchFamily="34" charset="0"/>
              </a:rPr>
              <a:t>for</a:t>
            </a:r>
            <a:r>
              <a:rPr lang="es-ES_tradnl" altLang="ca-ES" sz="3600" dirty="0" smtClean="0">
                <a:solidFill>
                  <a:srgbClr val="979F07"/>
                </a:solidFill>
                <a:latin typeface="DIN Next LT Pro Bold" pitchFamily="34" charset="0"/>
              </a:rPr>
              <a:t> </a:t>
            </a:r>
            <a:r>
              <a:rPr lang="es-ES_tradnl" altLang="ca-ES" sz="3600" dirty="0" err="1" smtClean="0">
                <a:solidFill>
                  <a:srgbClr val="979F07"/>
                </a:solidFill>
                <a:latin typeface="DIN Next LT Pro Bold" pitchFamily="34" charset="0"/>
              </a:rPr>
              <a:t>your</a:t>
            </a:r>
            <a:r>
              <a:rPr lang="es-ES_tradnl" altLang="ca-ES" sz="3600" dirty="0" smtClean="0">
                <a:solidFill>
                  <a:srgbClr val="979F07"/>
                </a:solidFill>
                <a:latin typeface="DIN Next LT Pro Bold" pitchFamily="34" charset="0"/>
              </a:rPr>
              <a:t> </a:t>
            </a:r>
            <a:r>
              <a:rPr lang="es-ES_tradnl" altLang="ca-ES" sz="3600" dirty="0" err="1" smtClean="0">
                <a:solidFill>
                  <a:srgbClr val="979F07"/>
                </a:solidFill>
                <a:latin typeface="DIN Next LT Pro Bold" pitchFamily="34" charset="0"/>
              </a:rPr>
              <a:t>attention</a:t>
            </a:r>
            <a:endParaRPr lang="es-ES_tradnl" altLang="ca-ES" sz="3600" dirty="0" smtClean="0">
              <a:solidFill>
                <a:srgbClr val="979F07"/>
              </a:solidFill>
              <a:latin typeface="DIN Next LT Pro Bold" pitchFamily="34" charset="0"/>
            </a:endParaRPr>
          </a:p>
        </p:txBody>
      </p:sp>
      <p:sp>
        <p:nvSpPr>
          <p:cNvPr id="4" name="Rectangle 41"/>
          <p:cNvSpPr>
            <a:spLocks noChangeArrowheads="1"/>
          </p:cNvSpPr>
          <p:nvPr/>
        </p:nvSpPr>
        <p:spPr bwMode="auto">
          <a:xfrm>
            <a:off x="899592" y="3356992"/>
            <a:ext cx="7920880" cy="15388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s-ES_tradnl" altLang="ca-ES" sz="10000" kern="3200" dirty="0" err="1" smtClean="0">
                <a:latin typeface="DIN Next LT Pro Bold" pitchFamily="34" charset="0"/>
              </a:rPr>
              <a:t>Questions</a:t>
            </a:r>
            <a:endParaRPr lang="es-ES_tradnl" altLang="ca-ES" sz="30000" dirty="0" smtClean="0">
              <a:latin typeface="DIN Next LT Pro Bold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8056639" y="5792318"/>
            <a:ext cx="1061433" cy="7330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a-ES"/>
          </a:p>
        </p:txBody>
      </p:sp>
    </p:spTree>
    <p:extLst>
      <p:ext uri="{BB962C8B-B14F-4D97-AF65-F5344CB8AC3E}">
        <p14:creationId xmlns:p14="http://schemas.microsoft.com/office/powerpoint/2010/main" val="10427232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34"/>
          <p:cNvSpPr>
            <a:spLocks noChangeArrowheads="1"/>
          </p:cNvSpPr>
          <p:nvPr/>
        </p:nvSpPr>
        <p:spPr bwMode="auto">
          <a:xfrm>
            <a:off x="1999832" y="225520"/>
            <a:ext cx="4516383" cy="526695"/>
          </a:xfrm>
          <a:prstGeom prst="rect">
            <a:avLst/>
          </a:prstGeom>
          <a:solidFill>
            <a:srgbClr val="DEDFE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en-US" altLang="ca-ES" dirty="0"/>
          </a:p>
        </p:txBody>
      </p:sp>
      <p:sp>
        <p:nvSpPr>
          <p:cNvPr id="2" name="Rectangle 41"/>
          <p:cNvSpPr>
            <a:spLocks noChangeArrowheads="1"/>
          </p:cNvSpPr>
          <p:nvPr/>
        </p:nvSpPr>
        <p:spPr bwMode="auto">
          <a:xfrm>
            <a:off x="1975491" y="374467"/>
            <a:ext cx="4540724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lnSpc>
                <a:spcPct val="80000"/>
              </a:lnSpc>
            </a:pPr>
            <a:r>
              <a:rPr lang="en-US" altLang="ca-ES" sz="2000" dirty="0" smtClean="0">
                <a:latin typeface="DIN Next LT Pro Bold" pitchFamily="34" charset="0"/>
              </a:rPr>
              <a:t>Measurements made in 2017-2019</a:t>
            </a:r>
            <a:endParaRPr lang="en-US" altLang="ca-ES" sz="2000" dirty="0">
              <a:latin typeface="DIN Next LT Pro Bold" pitchFamily="34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89395" y="2132856"/>
            <a:ext cx="3974593" cy="3645024"/>
          </a:xfrm>
          <a:prstGeom prst="rect">
            <a:avLst/>
          </a:prstGeom>
        </p:spPr>
      </p:pic>
      <p:sp>
        <p:nvSpPr>
          <p:cNvPr id="6" name="Rectangle 41"/>
          <p:cNvSpPr>
            <a:spLocks noChangeArrowheads="1"/>
          </p:cNvSpPr>
          <p:nvPr/>
        </p:nvSpPr>
        <p:spPr bwMode="auto">
          <a:xfrm>
            <a:off x="899592" y="1103440"/>
            <a:ext cx="7128792" cy="3939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lnSpc>
                <a:spcPct val="80000"/>
              </a:lnSpc>
            </a:pPr>
            <a:r>
              <a:rPr lang="en-US" altLang="ca-ES" sz="3200" dirty="0" smtClean="0">
                <a:solidFill>
                  <a:srgbClr val="125E9F"/>
                </a:solidFill>
                <a:latin typeface="DIN Next LT Pro Bold" pitchFamily="34" charset="0"/>
              </a:rPr>
              <a:t>LOREA </a:t>
            </a:r>
            <a:r>
              <a:rPr lang="en-US" altLang="ca-ES" sz="3200" dirty="0" err="1" smtClean="0">
                <a:solidFill>
                  <a:srgbClr val="125E9F"/>
                </a:solidFill>
                <a:latin typeface="DIN Next LT Pro Bold" pitchFamily="34" charset="0"/>
              </a:rPr>
              <a:t>undulator</a:t>
            </a:r>
            <a:endParaRPr lang="en-US" altLang="ca-ES" sz="3200" dirty="0" smtClean="0">
              <a:solidFill>
                <a:srgbClr val="979F07"/>
              </a:solidFill>
              <a:latin typeface="DIN Next LT Pro Bold" pitchFamily="34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9512" y="1099127"/>
            <a:ext cx="2495550" cy="371475"/>
          </a:xfrm>
          <a:prstGeom prst="rect">
            <a:avLst/>
          </a:prstGeom>
        </p:spPr>
      </p:pic>
      <p:pic>
        <p:nvPicPr>
          <p:cNvPr id="1026" name="Picture 2" descr="Imatge relacionada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192" y="752215"/>
            <a:ext cx="2016224" cy="11319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07674530"/>
              </p:ext>
            </p:extLst>
          </p:nvPr>
        </p:nvGraphicFramePr>
        <p:xfrm>
          <a:off x="5289736" y="2715333"/>
          <a:ext cx="3157151" cy="2441859"/>
        </p:xfrm>
        <a:graphic>
          <a:graphicData uri="http://schemas.openxmlformats.org/drawingml/2006/table">
            <a:tbl>
              <a:tblPr firstRow="1" bandRow="1">
                <a:tableStyleId>{9D7B26C5-4107-4FEC-AEDC-1716B250A1EF}</a:tableStyleId>
              </a:tblPr>
              <a:tblGrid>
                <a:gridCol w="190816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24898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08259">
                <a:tc gridSpan="2"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 Narrow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 Narrow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 Narrow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 Narrow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 Narrow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 Narrow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 Narrow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 Narrow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 Narrow"/>
                        </a:defRPr>
                      </a:lvl9pPr>
                    </a:lstStyle>
                    <a:p>
                      <a:pPr algn="ctr"/>
                      <a:r>
                        <a:rPr lang="en-US" sz="1400" noProof="0" dirty="0" err="1" smtClean="0">
                          <a:solidFill>
                            <a:schemeClr val="tx1"/>
                          </a:solidFill>
                          <a:latin typeface="+mn-lt"/>
                        </a:rPr>
                        <a:t>Undulator</a:t>
                      </a:r>
                      <a:r>
                        <a:rPr lang="en-US" sz="1400" noProof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 characteristics</a:t>
                      </a:r>
                      <a:endParaRPr lang="en-US" sz="1400" noProof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en-US" sz="3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02177">
                <a:tc>
                  <a:txBody>
                    <a:bodyPr/>
                    <a:lstStyle/>
                    <a:p>
                      <a:pPr algn="ctr"/>
                      <a:r>
                        <a:rPr lang="en-US" sz="1400" noProof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Period [mm]</a:t>
                      </a:r>
                      <a:endParaRPr lang="en-US" sz="1400" noProof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400" noProof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125</a:t>
                      </a:r>
                      <a:endParaRPr lang="en-US" sz="1400" noProof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02177">
                <a:tc>
                  <a:txBody>
                    <a:bodyPr/>
                    <a:lstStyle/>
                    <a:p>
                      <a:pPr algn="ctr"/>
                      <a:r>
                        <a:rPr lang="en-US" sz="1400" baseline="0" noProof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Length [m]</a:t>
                      </a:r>
                      <a:endParaRPr lang="en-US" sz="1400" baseline="0" noProof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400" noProof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2.15</a:t>
                      </a:r>
                      <a:endParaRPr lang="en-US" sz="1400" noProof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612375768"/>
                  </a:ext>
                </a:extLst>
              </a:tr>
              <a:tr h="302177">
                <a:tc>
                  <a:txBody>
                    <a:bodyPr/>
                    <a:lstStyle/>
                    <a:p>
                      <a:pPr algn="ctr"/>
                      <a:r>
                        <a:rPr lang="en-US" sz="1400" noProof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Minimum gap [mm]</a:t>
                      </a:r>
                      <a:endParaRPr lang="en-US" sz="1400" noProof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400" noProof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13</a:t>
                      </a:r>
                      <a:endParaRPr lang="en-US" sz="1400" noProof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02177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9pPr>
                    </a:lstStyle>
                    <a:p>
                      <a:pPr algn="ctr"/>
                      <a:r>
                        <a:rPr lang="en-US" sz="1400" noProof="0" dirty="0" err="1" smtClean="0">
                          <a:solidFill>
                            <a:schemeClr val="tx1"/>
                          </a:solidFill>
                          <a:latin typeface="+mn-lt"/>
                        </a:rPr>
                        <a:t>B</a:t>
                      </a:r>
                      <a:r>
                        <a:rPr lang="en-US" sz="1400" baseline="-25000" noProof="0" dirty="0" err="1" smtClean="0">
                          <a:solidFill>
                            <a:schemeClr val="tx1"/>
                          </a:solidFill>
                          <a:latin typeface="+mn-lt"/>
                        </a:rPr>
                        <a:t>vertical</a:t>
                      </a:r>
                      <a:r>
                        <a:rPr lang="en-US" sz="1400" noProof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 [Tesla]</a:t>
                      </a:r>
                      <a:endParaRPr lang="en-US" sz="1400" noProof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9pPr>
                    </a:lstStyle>
                    <a:p>
                      <a:pPr algn="ctr"/>
                      <a:r>
                        <a:rPr lang="es-ES" sz="1400" noProof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1.09</a:t>
                      </a:r>
                      <a:endParaRPr lang="en-US" sz="1400" noProof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2451472863"/>
                  </a:ext>
                </a:extLst>
              </a:tr>
              <a:tr h="302177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9pPr>
                    </a:lstStyle>
                    <a:p>
                      <a:pPr algn="ctr"/>
                      <a:r>
                        <a:rPr lang="en-US" sz="1400" noProof="0" dirty="0" err="1" smtClean="0">
                          <a:solidFill>
                            <a:schemeClr val="tx1"/>
                          </a:solidFill>
                          <a:latin typeface="+mn-lt"/>
                        </a:rPr>
                        <a:t>B</a:t>
                      </a:r>
                      <a:r>
                        <a:rPr lang="en-US" sz="1400" baseline="-25000" noProof="0" dirty="0" err="1" smtClean="0">
                          <a:solidFill>
                            <a:schemeClr val="tx1"/>
                          </a:solidFill>
                          <a:latin typeface="+mn-lt"/>
                        </a:rPr>
                        <a:t>horizontal</a:t>
                      </a:r>
                      <a:r>
                        <a:rPr lang="en-US" sz="1400" noProof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 [Tesla]</a:t>
                      </a:r>
                      <a:endParaRPr lang="en-US" sz="1400" baseline="0" noProof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9pPr>
                    </a:lstStyle>
                    <a:p>
                      <a:pPr algn="ctr"/>
                      <a:r>
                        <a:rPr lang="en-US" sz="1400" noProof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1.06</a:t>
                      </a:r>
                      <a:endParaRPr lang="en-US" sz="1400" noProof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302177">
                <a:tc>
                  <a:txBody>
                    <a:bodyPr/>
                    <a:lstStyle/>
                    <a:p>
                      <a:pPr algn="ctr"/>
                      <a:r>
                        <a:rPr lang="en-US" sz="1400" noProof="0" dirty="0" err="1" smtClean="0">
                          <a:solidFill>
                            <a:schemeClr val="tx1"/>
                          </a:solidFill>
                          <a:latin typeface="+mn-lt"/>
                        </a:rPr>
                        <a:t>B</a:t>
                      </a:r>
                      <a:r>
                        <a:rPr lang="en-US" sz="1400" baseline="-25000" noProof="0" dirty="0" err="1" smtClean="0">
                          <a:solidFill>
                            <a:schemeClr val="tx1"/>
                          </a:solidFill>
                          <a:latin typeface="+mn-lt"/>
                        </a:rPr>
                        <a:t>circular</a:t>
                      </a:r>
                      <a:r>
                        <a:rPr lang="en-US" sz="1400" noProof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 [Tesla]</a:t>
                      </a:r>
                      <a:endParaRPr lang="en-US" sz="1400" noProof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400" noProof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0.76</a:t>
                      </a:r>
                      <a:endParaRPr lang="en-US" sz="1400" noProof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3605448505"/>
                  </a:ext>
                </a:extLst>
              </a:tr>
              <a:tr h="302177">
                <a:tc>
                  <a:txBody>
                    <a:bodyPr/>
                    <a:lstStyle/>
                    <a:p>
                      <a:pPr algn="ctr"/>
                      <a:r>
                        <a:rPr lang="en-US" sz="1400" noProof="0" dirty="0" err="1" smtClean="0">
                          <a:solidFill>
                            <a:schemeClr val="tx1"/>
                          </a:solidFill>
                          <a:latin typeface="+mn-lt"/>
                        </a:rPr>
                        <a:t>B</a:t>
                      </a:r>
                      <a:r>
                        <a:rPr lang="en-US" sz="1400" baseline="-25000" noProof="0" dirty="0" err="1" smtClean="0">
                          <a:solidFill>
                            <a:schemeClr val="tx1"/>
                          </a:solidFill>
                          <a:latin typeface="+mn-lt"/>
                        </a:rPr>
                        <a:t>diagonal</a:t>
                      </a:r>
                      <a:r>
                        <a:rPr lang="en-US" sz="1400" noProof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 [Tesla]</a:t>
                      </a:r>
                      <a:endParaRPr lang="en-US" sz="1400" noProof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400" noProof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0.45</a:t>
                      </a:r>
                      <a:r>
                        <a:rPr lang="es-ES" sz="1400" baseline="0" noProof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 </a:t>
                      </a:r>
                      <a:endParaRPr lang="en-US" sz="1400" noProof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4702473" y="5262299"/>
            <a:ext cx="346992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6213" indent="-176213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600" b="1" dirty="0" smtClean="0">
                <a:solidFill>
                  <a:srgbClr val="436989"/>
                </a:solidFill>
              </a:rPr>
              <a:t>Cross check</a:t>
            </a:r>
            <a:r>
              <a:rPr lang="en-US" sz="1600" dirty="0" smtClean="0"/>
              <a:t> of factory measurements using </a:t>
            </a:r>
            <a:r>
              <a:rPr lang="en-US" sz="1600" b="1" dirty="0" smtClean="0">
                <a:solidFill>
                  <a:srgbClr val="436989"/>
                </a:solidFill>
              </a:rPr>
              <a:t>Hall probe </a:t>
            </a:r>
            <a:r>
              <a:rPr lang="en-US" sz="1600" dirty="0" smtClean="0"/>
              <a:t>and </a:t>
            </a:r>
            <a:r>
              <a:rPr lang="en-US" sz="1600" b="1" dirty="0" smtClean="0">
                <a:solidFill>
                  <a:srgbClr val="436989"/>
                </a:solidFill>
              </a:rPr>
              <a:t>Flipping Coil</a:t>
            </a:r>
            <a:r>
              <a:rPr lang="en-US" sz="1600" dirty="0" smtClean="0"/>
              <a:t> benches</a:t>
            </a:r>
            <a:endParaRPr lang="en-US" sz="1600" dirty="0"/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3743" y="5386169"/>
            <a:ext cx="583255" cy="583255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>
          <a:xfrm>
            <a:off x="3119197" y="1524790"/>
            <a:ext cx="272382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_tradnl" altLang="ca-ES" dirty="0" smtClean="0">
                <a:solidFill>
                  <a:srgbClr val="979F07"/>
                </a:solidFill>
                <a:latin typeface="DIN Next LT Pro Bold" pitchFamily="34" charset="0"/>
              </a:rPr>
              <a:t>2017/05/24</a:t>
            </a:r>
            <a:r>
              <a:rPr lang="es-ES_tradnl" altLang="ca-ES" dirty="0" smtClean="0">
                <a:solidFill>
                  <a:srgbClr val="979F07"/>
                </a:solidFill>
                <a:latin typeface="DIN Next LT Pro Bold" pitchFamily="34" charset="0"/>
                <a:sym typeface="Symbol" panose="05050102010706020507" pitchFamily="18" charset="2"/>
              </a:rPr>
              <a:t>→</a:t>
            </a:r>
            <a:r>
              <a:rPr lang="es-ES_tradnl" altLang="ca-ES" dirty="0" smtClean="0">
                <a:solidFill>
                  <a:srgbClr val="979F07"/>
                </a:solidFill>
                <a:latin typeface="DIN Next LT Pro Bold" pitchFamily="34" charset="0"/>
              </a:rPr>
              <a:t>2017/07/21</a:t>
            </a:r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4702472" y="2011194"/>
            <a:ext cx="40459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6213" indent="-176213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600" dirty="0" err="1" smtClean="0"/>
              <a:t>Undulator</a:t>
            </a:r>
            <a:r>
              <a:rPr lang="en-US" sz="1600" dirty="0" smtClean="0"/>
              <a:t> for Phase-II beamline LOREA at ALBA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3909009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4"/>
          <p:cNvSpPr>
            <a:spLocks noChangeArrowheads="1"/>
          </p:cNvSpPr>
          <p:nvPr/>
        </p:nvSpPr>
        <p:spPr bwMode="auto">
          <a:xfrm>
            <a:off x="1999832" y="225520"/>
            <a:ext cx="4516383" cy="526695"/>
          </a:xfrm>
          <a:prstGeom prst="rect">
            <a:avLst/>
          </a:prstGeom>
          <a:solidFill>
            <a:srgbClr val="DEDFE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en-US" altLang="ca-ES" dirty="0"/>
          </a:p>
        </p:txBody>
      </p:sp>
      <p:sp>
        <p:nvSpPr>
          <p:cNvPr id="3" name="Rectangle 41"/>
          <p:cNvSpPr>
            <a:spLocks noChangeArrowheads="1"/>
          </p:cNvSpPr>
          <p:nvPr/>
        </p:nvSpPr>
        <p:spPr bwMode="auto">
          <a:xfrm>
            <a:off x="1975491" y="374467"/>
            <a:ext cx="4540724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lnSpc>
                <a:spcPct val="80000"/>
              </a:lnSpc>
            </a:pPr>
            <a:r>
              <a:rPr lang="en-US" altLang="ca-ES" sz="2000" dirty="0" smtClean="0">
                <a:latin typeface="DIN Next LT Pro Bold" pitchFamily="34" charset="0"/>
              </a:rPr>
              <a:t>Measurements made in 2017-2019</a:t>
            </a:r>
            <a:endParaRPr lang="en-US" altLang="ca-ES" sz="2000" dirty="0">
              <a:latin typeface="DIN Next LT Pro Bold" pitchFamily="34" charset="0"/>
            </a:endParaRPr>
          </a:p>
        </p:txBody>
      </p:sp>
      <p:sp>
        <p:nvSpPr>
          <p:cNvPr id="4" name="Rectangle 41"/>
          <p:cNvSpPr>
            <a:spLocks noChangeArrowheads="1"/>
          </p:cNvSpPr>
          <p:nvPr/>
        </p:nvSpPr>
        <p:spPr bwMode="auto">
          <a:xfrm>
            <a:off x="899592" y="1103440"/>
            <a:ext cx="7128792" cy="3939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lnSpc>
                <a:spcPct val="80000"/>
              </a:lnSpc>
            </a:pPr>
            <a:r>
              <a:rPr lang="en-US" altLang="ca-ES" sz="3200" dirty="0" err="1" smtClean="0">
                <a:solidFill>
                  <a:srgbClr val="125E9F"/>
                </a:solidFill>
                <a:latin typeface="DIN Next LT Pro Bold" pitchFamily="34" charset="0"/>
              </a:rPr>
              <a:t>LIPAc</a:t>
            </a:r>
            <a:r>
              <a:rPr lang="en-US" altLang="ca-ES" sz="3200" dirty="0" smtClean="0">
                <a:solidFill>
                  <a:srgbClr val="125E9F"/>
                </a:solidFill>
                <a:latin typeface="DIN Next LT Pro Bold" pitchFamily="34" charset="0"/>
              </a:rPr>
              <a:t> magnets</a:t>
            </a:r>
            <a:endParaRPr lang="en-US" altLang="ca-ES" sz="3200" dirty="0" smtClean="0">
              <a:solidFill>
                <a:srgbClr val="979F07"/>
              </a:solidFill>
              <a:latin typeface="DIN Next LT Pro Bold" pitchFamily="34" charset="0"/>
            </a:endParaRPr>
          </a:p>
        </p:txBody>
      </p:sp>
      <p:pic>
        <p:nvPicPr>
          <p:cNvPr id="8" name="Picture 2" descr="http://www.ifmif.org/ifmifweb/wp-content/uploads/2014/09/Head11.jpg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86048" y="838200"/>
            <a:ext cx="1114152" cy="6756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6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26255" y="877778"/>
            <a:ext cx="1116526" cy="596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2" descr="http://www.elytt.com/images/logo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71266" y="914400"/>
            <a:ext cx="1563134" cy="4820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099" y="3090502"/>
            <a:ext cx="2808312" cy="1217904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298255" y="1513806"/>
            <a:ext cx="8550566" cy="58477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US" sz="1600" dirty="0" smtClean="0"/>
              <a:t>We have continued our collaboration with </a:t>
            </a:r>
            <a:r>
              <a:rPr lang="en-US" sz="1600" b="1" dirty="0" smtClean="0">
                <a:solidFill>
                  <a:srgbClr val="125E9F"/>
                </a:solidFill>
              </a:rPr>
              <a:t>CIEMAT</a:t>
            </a:r>
            <a:r>
              <a:rPr lang="en-US" sz="1600" dirty="0" smtClean="0"/>
              <a:t> (Spain) carrying out measurements for </a:t>
            </a:r>
            <a:r>
              <a:rPr lang="en-US" sz="1600" b="1" dirty="0" err="1" smtClean="0">
                <a:solidFill>
                  <a:srgbClr val="125E9F"/>
                </a:solidFill>
              </a:rPr>
              <a:t>LIPAc</a:t>
            </a:r>
            <a:r>
              <a:rPr lang="en-US" sz="1600" dirty="0" smtClean="0"/>
              <a:t> </a:t>
            </a:r>
            <a:r>
              <a:rPr lang="en-US" sz="1600" dirty="0" smtClean="0"/>
              <a:t>of magnets </a:t>
            </a:r>
            <a:r>
              <a:rPr lang="en-US" sz="1600" dirty="0" smtClean="0"/>
              <a:t>had been manufactured </a:t>
            </a:r>
            <a:r>
              <a:rPr lang="en-US" sz="1600" dirty="0"/>
              <a:t>by </a:t>
            </a:r>
            <a:r>
              <a:rPr lang="en-US" sz="1600" b="1" dirty="0" err="1" smtClean="0">
                <a:solidFill>
                  <a:srgbClr val="436989"/>
                </a:solidFill>
              </a:rPr>
              <a:t>Elytt</a:t>
            </a:r>
            <a:r>
              <a:rPr lang="en-US" sz="1600" b="1" dirty="0" smtClean="0">
                <a:solidFill>
                  <a:srgbClr val="436989"/>
                </a:solidFill>
              </a:rPr>
              <a:t> Energy</a:t>
            </a:r>
            <a:r>
              <a:rPr lang="en-US" sz="1600" dirty="0" smtClean="0">
                <a:solidFill>
                  <a:srgbClr val="436989"/>
                </a:solidFill>
              </a:rPr>
              <a:t> </a:t>
            </a:r>
            <a:r>
              <a:rPr lang="en-US" sz="1600" dirty="0"/>
              <a:t>(Spain</a:t>
            </a:r>
            <a:r>
              <a:rPr lang="en-US" sz="1600" dirty="0" smtClean="0"/>
              <a:t>).</a:t>
            </a:r>
            <a:endParaRPr lang="en-US" sz="1600" dirty="0"/>
          </a:p>
        </p:txBody>
      </p:sp>
      <p:sp>
        <p:nvSpPr>
          <p:cNvPr id="25" name="Oval 24"/>
          <p:cNvSpPr/>
          <p:nvPr/>
        </p:nvSpPr>
        <p:spPr>
          <a:xfrm>
            <a:off x="1471508" y="3011596"/>
            <a:ext cx="525987" cy="510954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3" name="TextBox 32"/>
          <p:cNvSpPr txBox="1"/>
          <p:nvPr/>
        </p:nvSpPr>
        <p:spPr>
          <a:xfrm>
            <a:off x="156214" y="5013176"/>
            <a:ext cx="330888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High Energy Beam Transfer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 smtClean="0"/>
              <a:t>3×</a:t>
            </a:r>
            <a:r>
              <a:rPr lang="en-US" sz="1400" b="1" dirty="0" smtClean="0">
                <a:solidFill>
                  <a:srgbClr val="436989"/>
                </a:solidFill>
              </a:rPr>
              <a:t>quads</a:t>
            </a:r>
            <a:r>
              <a:rPr lang="en-US" sz="1400" dirty="0" smtClean="0"/>
              <a:t> second triplet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 smtClean="0"/>
              <a:t>1×</a:t>
            </a:r>
            <a:r>
              <a:rPr lang="en-US" sz="1400" b="1" dirty="0" smtClean="0">
                <a:solidFill>
                  <a:srgbClr val="436989"/>
                </a:solidFill>
              </a:rPr>
              <a:t>bending magnet</a:t>
            </a:r>
          </a:p>
          <a:p>
            <a:r>
              <a:rPr lang="en-US" sz="1400" dirty="0" smtClean="0"/>
              <a:t>(first triplet and doublet quads already measured on 2016-17, see IMMW20 presentation)</a:t>
            </a:r>
            <a:endParaRPr lang="en-US" sz="14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30" name="Table 29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586895826"/>
                  </p:ext>
                </p:extLst>
              </p:nvPr>
            </p:nvGraphicFramePr>
            <p:xfrm>
              <a:off x="5868144" y="2281255"/>
              <a:ext cx="2827141" cy="2836397"/>
            </p:xfrm>
            <a:graphic>
              <a:graphicData uri="http://schemas.openxmlformats.org/drawingml/2006/table">
                <a:tbl>
                  <a:tblPr firstRow="1" bandRow="1">
                    <a:tableStyleId>{9D7B26C5-4107-4FEC-AEDC-1716B250A1EF}</a:tableStyleId>
                  </a:tblPr>
                  <a:tblGrid>
                    <a:gridCol w="1708711">
                      <a:extLst>
                        <a:ext uri="{9D8B030D-6E8A-4147-A177-3AD203B41FA5}">
                          <a16:colId xmlns:a16="http://schemas.microsoft.com/office/drawing/2014/main" xmlns="" val="20000"/>
                        </a:ext>
                      </a:extLst>
                    </a:gridCol>
                    <a:gridCol w="1118430">
                      <a:extLst>
                        <a:ext uri="{9D8B030D-6E8A-4147-A177-3AD203B41FA5}">
                          <a16:colId xmlns:a16="http://schemas.microsoft.com/office/drawing/2014/main" xmlns="" val="20001"/>
                        </a:ext>
                      </a:extLst>
                    </a:gridCol>
                  </a:tblGrid>
                  <a:tr h="288767">
                    <a:tc gridSpan="2"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b="1" kern="1200">
                              <a:solidFill>
                                <a:schemeClr val="lt1"/>
                              </a:solidFill>
                              <a:latin typeface="Arial Narrow"/>
                            </a:defRPr>
                          </a:lvl1pPr>
                          <a:lvl2pPr marL="457200" algn="l" defTabSz="914400" rtl="0" eaLnBrk="1" latinLnBrk="0" hangingPunct="1">
                            <a:defRPr sz="1800" b="1" kern="1200">
                              <a:solidFill>
                                <a:schemeClr val="lt1"/>
                              </a:solidFill>
                              <a:latin typeface="Arial Narrow"/>
                            </a:defRPr>
                          </a:lvl2pPr>
                          <a:lvl3pPr marL="914400" algn="l" defTabSz="914400" rtl="0" eaLnBrk="1" latinLnBrk="0" hangingPunct="1">
                            <a:defRPr sz="1800" b="1" kern="1200">
                              <a:solidFill>
                                <a:schemeClr val="lt1"/>
                              </a:solidFill>
                              <a:latin typeface="Arial Narrow"/>
                            </a:defRPr>
                          </a:lvl3pPr>
                          <a:lvl4pPr marL="1371600" algn="l" defTabSz="914400" rtl="0" eaLnBrk="1" latinLnBrk="0" hangingPunct="1">
                            <a:defRPr sz="1800" b="1" kern="1200">
                              <a:solidFill>
                                <a:schemeClr val="lt1"/>
                              </a:solidFill>
                              <a:latin typeface="Arial Narrow"/>
                            </a:defRPr>
                          </a:lvl4pPr>
                          <a:lvl5pPr marL="1828800" algn="l" defTabSz="914400" rtl="0" eaLnBrk="1" latinLnBrk="0" hangingPunct="1">
                            <a:defRPr sz="1800" b="1" kern="1200">
                              <a:solidFill>
                                <a:schemeClr val="lt1"/>
                              </a:solidFill>
                              <a:latin typeface="Arial Narrow"/>
                            </a:defRPr>
                          </a:lvl5pPr>
                          <a:lvl6pPr marL="2286000" algn="l" defTabSz="914400" rtl="0" eaLnBrk="1" latinLnBrk="0" hangingPunct="1">
                            <a:defRPr sz="1800" b="1" kern="1200">
                              <a:solidFill>
                                <a:schemeClr val="lt1"/>
                              </a:solidFill>
                              <a:latin typeface="Arial Narrow"/>
                            </a:defRPr>
                          </a:lvl6pPr>
                          <a:lvl7pPr marL="2743200" algn="l" defTabSz="914400" rtl="0" eaLnBrk="1" latinLnBrk="0" hangingPunct="1">
                            <a:defRPr sz="1800" b="1" kern="1200">
                              <a:solidFill>
                                <a:schemeClr val="lt1"/>
                              </a:solidFill>
                              <a:latin typeface="Arial Narrow"/>
                            </a:defRPr>
                          </a:lvl7pPr>
                          <a:lvl8pPr marL="3200400" algn="l" defTabSz="914400" rtl="0" eaLnBrk="1" latinLnBrk="0" hangingPunct="1">
                            <a:defRPr sz="1800" b="1" kern="1200">
                              <a:solidFill>
                                <a:schemeClr val="lt1"/>
                              </a:solidFill>
                              <a:latin typeface="Arial Narrow"/>
                            </a:defRPr>
                          </a:lvl8pPr>
                          <a:lvl9pPr marL="3657600" algn="l" defTabSz="914400" rtl="0" eaLnBrk="1" latinLnBrk="0" hangingPunct="1">
                            <a:defRPr sz="1800" b="1" kern="1200">
                              <a:solidFill>
                                <a:schemeClr val="lt1"/>
                              </a:solidFill>
                              <a:latin typeface="Arial Narrow"/>
                            </a:defRPr>
                          </a:lvl9pPr>
                        </a:lstStyle>
                        <a:p>
                          <a:pPr algn="ctr"/>
                          <a:r>
                            <a:rPr lang="en-US" sz="1200" noProof="0" dirty="0" smtClean="0">
                              <a:solidFill>
                                <a:schemeClr val="tx1"/>
                              </a:solidFill>
                              <a:latin typeface="+mn-lt"/>
                            </a:rPr>
                            <a:t>Dipole characteristics</a:t>
                          </a:r>
                          <a:endParaRPr lang="en-US" sz="1200" noProof="0" dirty="0">
                            <a:solidFill>
                              <a:schemeClr val="tx1"/>
                            </a:solidFill>
                            <a:latin typeface="+mn-lt"/>
                          </a:endParaRPr>
                        </a:p>
                      </a:txBody>
                      <a:tcPr anchor="ctr"/>
                    </a:tc>
                    <a:tc hMerge="1">
                      <a:txBody>
                        <a:bodyPr/>
                        <a:lstStyle/>
                        <a:p>
                          <a:endParaRPr lang="en-US" sz="3200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xmlns="" val="10000"/>
                      </a:ext>
                    </a:extLst>
                  </a:tr>
                  <a:tr h="28307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200" noProof="0" dirty="0" smtClean="0">
                              <a:solidFill>
                                <a:schemeClr val="tx1"/>
                              </a:solidFill>
                              <a:latin typeface="+mn-lt"/>
                            </a:rPr>
                            <a:t>Number</a:t>
                          </a:r>
                          <a:r>
                            <a:rPr lang="en-US" sz="1200" baseline="0" noProof="0" dirty="0" smtClean="0">
                              <a:solidFill>
                                <a:schemeClr val="tx1"/>
                              </a:solidFill>
                              <a:latin typeface="+mn-lt"/>
                            </a:rPr>
                            <a:t> of magnets</a:t>
                          </a:r>
                          <a:endParaRPr lang="en-US" sz="1200" noProof="0" dirty="0">
                            <a:solidFill>
                              <a:schemeClr val="tx1"/>
                            </a:solidFill>
                            <a:latin typeface="+mn-lt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ES" sz="1200" noProof="0" dirty="0" smtClean="0">
                              <a:solidFill>
                                <a:schemeClr val="tx1"/>
                              </a:solidFill>
                              <a:latin typeface="+mn-lt"/>
                            </a:rPr>
                            <a:t>1</a:t>
                          </a:r>
                          <a:endParaRPr lang="en-US" sz="1200" noProof="0" dirty="0">
                            <a:solidFill>
                              <a:schemeClr val="tx1"/>
                            </a:solidFill>
                            <a:latin typeface="+mn-lt"/>
                          </a:endParaRP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xmlns="" val="10001"/>
                      </a:ext>
                    </a:extLst>
                  </a:tr>
                  <a:tr h="28307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200" baseline="0" noProof="0" dirty="0" smtClean="0">
                              <a:solidFill>
                                <a:schemeClr val="tx1"/>
                              </a:solidFill>
                              <a:latin typeface="+mn-lt"/>
                            </a:rPr>
                            <a:t>Deflection angle [</a:t>
                          </a:r>
                          <a:r>
                            <a:rPr lang="en-US" sz="1200" baseline="0" noProof="0" dirty="0" err="1" smtClean="0">
                              <a:solidFill>
                                <a:schemeClr val="tx1"/>
                              </a:solidFill>
                              <a:latin typeface="+mn-lt"/>
                            </a:rPr>
                            <a:t>deg</a:t>
                          </a:r>
                          <a:r>
                            <a:rPr lang="en-US" sz="1200" baseline="0" noProof="0" dirty="0" smtClean="0">
                              <a:solidFill>
                                <a:schemeClr val="tx1"/>
                              </a:solidFill>
                              <a:latin typeface="+mn-lt"/>
                            </a:rPr>
                            <a:t>]</a:t>
                          </a:r>
                          <a:endParaRPr lang="en-US" sz="1200" baseline="0" noProof="0" dirty="0">
                            <a:solidFill>
                              <a:schemeClr val="tx1"/>
                            </a:solidFill>
                            <a:latin typeface="+mn-lt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ES" sz="1200" noProof="0" dirty="0" smtClean="0">
                              <a:solidFill>
                                <a:schemeClr val="tx1"/>
                              </a:solidFill>
                              <a:latin typeface="+mn-lt"/>
                            </a:rPr>
                            <a:t>20</a:t>
                          </a:r>
                          <a:endParaRPr lang="en-US" sz="1200" noProof="0" dirty="0">
                            <a:solidFill>
                              <a:schemeClr val="tx1"/>
                            </a:solidFill>
                            <a:latin typeface="+mn-lt"/>
                          </a:endParaRP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xmlns="" val="612375768"/>
                      </a:ext>
                    </a:extLst>
                  </a:tr>
                  <a:tr h="28307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200" noProof="0" dirty="0" smtClean="0">
                              <a:solidFill>
                                <a:schemeClr val="tx1"/>
                              </a:solidFill>
                              <a:latin typeface="+mn-lt"/>
                            </a:rPr>
                            <a:t>Aperture [mm]</a:t>
                          </a:r>
                          <a:endParaRPr lang="en-US" sz="1200" noProof="0" dirty="0">
                            <a:solidFill>
                              <a:schemeClr val="tx1"/>
                            </a:solidFill>
                            <a:latin typeface="+mn-lt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ES" sz="1200" noProof="0" dirty="0" smtClean="0">
                              <a:solidFill>
                                <a:schemeClr val="tx1"/>
                              </a:solidFill>
                              <a:latin typeface="+mn-lt"/>
                            </a:rPr>
                            <a:t>136</a:t>
                          </a:r>
                          <a:endParaRPr lang="en-US" sz="1200" noProof="0" dirty="0">
                            <a:solidFill>
                              <a:schemeClr val="tx1"/>
                            </a:solidFill>
                            <a:latin typeface="+mn-lt"/>
                          </a:endParaRP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xmlns="" val="10003"/>
                      </a:ext>
                    </a:extLst>
                  </a:tr>
                  <a:tr h="28307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200" noProof="0" dirty="0" smtClean="0">
                              <a:solidFill>
                                <a:schemeClr val="tx1"/>
                              </a:solidFill>
                              <a:latin typeface="+mn-lt"/>
                            </a:rPr>
                            <a:t>Magnetic Length [m]</a:t>
                          </a:r>
                          <a:endParaRPr lang="en-US" sz="1200" noProof="0" dirty="0">
                            <a:solidFill>
                              <a:schemeClr val="tx1"/>
                            </a:solidFill>
                            <a:latin typeface="+mn-lt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ES" sz="1200" noProof="0" dirty="0" smtClean="0">
                              <a:solidFill>
                                <a:schemeClr val="tx1"/>
                              </a:solidFill>
                              <a:latin typeface="+mn-lt"/>
                            </a:rPr>
                            <a:t>0.7</a:t>
                          </a:r>
                          <a:endParaRPr lang="en-US" sz="1200" noProof="0" dirty="0">
                            <a:solidFill>
                              <a:schemeClr val="tx1"/>
                            </a:solidFill>
                            <a:latin typeface="+mn-lt"/>
                          </a:endParaRP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xmlns="" val="10004"/>
                      </a:ext>
                    </a:extLst>
                  </a:tr>
                  <a:tr h="283070">
                    <a:tc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Arial Narrow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Arial Narrow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Arial Narrow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Arial Narrow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Arial Narrow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Arial Narrow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Arial Narrow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Arial Narrow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Arial Narrow"/>
                            </a:defRPr>
                          </a:lvl9pPr>
                        </a:lstStyle>
                        <a:p>
                          <a:pPr algn="ctr"/>
                          <a:r>
                            <a:rPr lang="en-US" sz="1200" noProof="0" dirty="0" smtClean="0">
                              <a:solidFill>
                                <a:schemeClr val="tx1"/>
                              </a:solidFill>
                              <a:latin typeface="+mn-lt"/>
                            </a:rPr>
                            <a:t>Max. current [Amp]</a:t>
                          </a:r>
                          <a:endParaRPr lang="en-US" sz="1200" noProof="0" dirty="0">
                            <a:solidFill>
                              <a:schemeClr val="tx1"/>
                            </a:solidFill>
                            <a:latin typeface="+mn-lt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Arial Narrow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Arial Narrow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Arial Narrow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Arial Narrow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Arial Narrow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Arial Narrow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Arial Narrow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Arial Narrow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Arial Narrow"/>
                            </a:defRPr>
                          </a:lvl9pPr>
                        </a:lstStyle>
                        <a:p>
                          <a:pPr algn="ctr"/>
                          <a:r>
                            <a:rPr lang="es-ES" sz="1200" noProof="0" dirty="0" smtClean="0">
                              <a:solidFill>
                                <a:schemeClr val="tx1"/>
                              </a:solidFill>
                              <a:latin typeface="+mn-lt"/>
                            </a:rPr>
                            <a:t>100</a:t>
                          </a:r>
                          <a:endParaRPr lang="en-US" sz="1200" noProof="0" dirty="0">
                            <a:solidFill>
                              <a:schemeClr val="tx1"/>
                            </a:solidFill>
                            <a:latin typeface="+mn-lt"/>
                          </a:endParaRP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xmlns="" val="2451472863"/>
                      </a:ext>
                    </a:extLst>
                  </a:tr>
                  <a:tr h="283070">
                    <a:tc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Arial Narrow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Arial Narrow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Arial Narrow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Arial Narrow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Arial Narrow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Arial Narrow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Arial Narrow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Arial Narrow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Arial Narrow"/>
                            </a:defRPr>
                          </a:lvl9pPr>
                        </a:lstStyle>
                        <a:p>
                          <a:pPr algn="ctr"/>
                          <a:r>
                            <a:rPr lang="en-US" sz="1200" noProof="0" dirty="0" smtClean="0">
                              <a:solidFill>
                                <a:schemeClr val="tx1"/>
                              </a:solidFill>
                              <a:latin typeface="+mn-lt"/>
                            </a:rPr>
                            <a:t>Max. Field </a:t>
                          </a:r>
                          <a:r>
                            <a:rPr lang="en-US" sz="1200" baseline="0" noProof="0" dirty="0" smtClean="0">
                              <a:solidFill>
                                <a:schemeClr val="tx1"/>
                              </a:solidFill>
                              <a:latin typeface="+mn-lt"/>
                            </a:rPr>
                            <a:t>[Tesla]</a:t>
                          </a:r>
                          <a:endParaRPr lang="en-US" sz="1200" baseline="0" noProof="0" dirty="0">
                            <a:solidFill>
                              <a:schemeClr val="tx1"/>
                            </a:solidFill>
                            <a:latin typeface="+mn-lt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Arial Narrow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Arial Narrow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Arial Narrow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Arial Narrow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Arial Narrow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Arial Narrow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Arial Narrow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Arial Narrow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Arial Narrow"/>
                            </a:defRPr>
                          </a:lvl9pPr>
                        </a:lstStyle>
                        <a:p>
                          <a:pPr algn="ctr"/>
                          <a:r>
                            <a:rPr lang="en-US" sz="1200" noProof="0" dirty="0" smtClean="0">
                              <a:solidFill>
                                <a:schemeClr val="tx1"/>
                              </a:solidFill>
                              <a:latin typeface="+mn-lt"/>
                            </a:rPr>
                            <a:t>0.33</a:t>
                          </a:r>
                          <a:endParaRPr lang="en-US" sz="1200" noProof="0" dirty="0">
                            <a:solidFill>
                              <a:schemeClr val="tx1"/>
                            </a:solidFill>
                            <a:latin typeface="+mn-lt"/>
                          </a:endParaRP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xmlns="" val="10005"/>
                      </a:ext>
                    </a:extLst>
                  </a:tr>
                  <a:tr h="28307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200" noProof="0" dirty="0" err="1" smtClean="0">
                              <a:solidFill>
                                <a:schemeClr val="tx1"/>
                              </a:solidFill>
                              <a:latin typeface="+mn-lt"/>
                            </a:rPr>
                            <a:t>Int</a:t>
                          </a:r>
                          <a:r>
                            <a:rPr lang="en-US" sz="1200" noProof="0" dirty="0" smtClean="0">
                              <a:solidFill>
                                <a:schemeClr val="tx1"/>
                              </a:solidFill>
                              <a:latin typeface="+mn-lt"/>
                            </a:rPr>
                            <a:t> Field [</a:t>
                          </a:r>
                          <a:r>
                            <a:rPr lang="en-US" sz="1200" noProof="0" dirty="0" err="1" smtClean="0">
                              <a:solidFill>
                                <a:schemeClr val="tx1"/>
                              </a:solidFill>
                              <a:latin typeface="+mn-lt"/>
                            </a:rPr>
                            <a:t>T·m</a:t>
                          </a:r>
                          <a:r>
                            <a:rPr lang="en-US" sz="1200" noProof="0" dirty="0" smtClean="0">
                              <a:solidFill>
                                <a:schemeClr val="tx1"/>
                              </a:solidFill>
                              <a:latin typeface="+mn-lt"/>
                            </a:rPr>
                            <a:t>]</a:t>
                          </a:r>
                          <a:endParaRPr lang="en-US" sz="1200" noProof="0" dirty="0">
                            <a:solidFill>
                              <a:schemeClr val="tx1"/>
                            </a:solidFill>
                            <a:latin typeface="+mn-lt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ES" sz="1200" noProof="0" dirty="0" smtClean="0">
                              <a:solidFill>
                                <a:schemeClr val="tx1"/>
                              </a:solidFill>
                              <a:latin typeface="+mn-lt"/>
                            </a:rPr>
                            <a:t>0.2154</a:t>
                          </a:r>
                          <a:endParaRPr lang="en-US" sz="1200" noProof="0" dirty="0">
                            <a:solidFill>
                              <a:schemeClr val="tx1"/>
                            </a:solidFill>
                            <a:latin typeface="+mn-lt"/>
                          </a:endParaRP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xmlns="" val="3605448505"/>
                      </a:ext>
                    </a:extLst>
                  </a:tr>
                  <a:tr h="283070"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m:rPr>
                                    <m:sty m:val="p"/>
                                  </m:rPr>
                                  <a:rPr lang="en-US" sz="1200" b="0" i="0" noProof="0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Δ</m:t>
                                </m:r>
                                <m:r>
                                  <a:rPr lang="en-US" sz="1200" b="0" i="1" noProof="0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𝐵</m:t>
                                </m:r>
                                <m:r>
                                  <a:rPr lang="en-US" sz="1200" b="0" i="1" noProof="0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/</m:t>
                                </m:r>
                                <m:r>
                                  <a:rPr lang="en-US" sz="1200" b="0" i="1" noProof="0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𝐵</m:t>
                                </m:r>
                              </m:oMath>
                            </m:oMathPara>
                          </a14:m>
                          <a:endParaRPr lang="en-US" sz="1200" noProof="0" dirty="0">
                            <a:solidFill>
                              <a:schemeClr val="tx1"/>
                            </a:solidFill>
                            <a:latin typeface="+mn-lt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ES" sz="1200" noProof="0" dirty="0" smtClean="0">
                              <a:solidFill>
                                <a:schemeClr val="tx1"/>
                              </a:solidFill>
                              <a:latin typeface="+mn-lt"/>
                            </a:rPr>
                            <a:t>&lt;10</a:t>
                          </a:r>
                          <a:r>
                            <a:rPr lang="es-ES" sz="1200" baseline="30000" noProof="0" dirty="0" smtClean="0">
                              <a:solidFill>
                                <a:schemeClr val="tx1"/>
                              </a:solidFill>
                              <a:latin typeface="+mn-lt"/>
                            </a:rPr>
                            <a:t>-3</a:t>
                          </a:r>
                          <a:endParaRPr lang="en-US" sz="1200" noProof="0" dirty="0">
                            <a:solidFill>
                              <a:schemeClr val="tx1"/>
                            </a:solidFill>
                            <a:latin typeface="+mn-lt"/>
                          </a:endParaRP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xmlns="" val="1406380867"/>
                      </a:ext>
                    </a:extLst>
                  </a:tr>
                  <a:tr h="28307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200" noProof="0" dirty="0" smtClean="0">
                              <a:solidFill>
                                <a:schemeClr val="tx1"/>
                              </a:solidFill>
                              <a:latin typeface="+mn-lt"/>
                            </a:rPr>
                            <a:t>Energy [MeV]</a:t>
                          </a:r>
                          <a:endParaRPr lang="en-US" sz="1200" noProof="0" dirty="0">
                            <a:solidFill>
                              <a:schemeClr val="tx1"/>
                            </a:solidFill>
                            <a:latin typeface="+mn-lt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ES" sz="1200" noProof="0" dirty="0" smtClean="0">
                              <a:solidFill>
                                <a:schemeClr val="tx1"/>
                              </a:solidFill>
                              <a:latin typeface="+mn-lt"/>
                            </a:rPr>
                            <a:t>9</a:t>
                          </a:r>
                          <a:r>
                            <a:rPr lang="es-ES" sz="1200" baseline="0" noProof="0" dirty="0" smtClean="0">
                              <a:solidFill>
                                <a:schemeClr val="tx1"/>
                              </a:solidFill>
                              <a:latin typeface="+mn-lt"/>
                            </a:rPr>
                            <a:t> (D</a:t>
                          </a:r>
                          <a:r>
                            <a:rPr lang="es-ES" sz="1200" baseline="30000" noProof="0" dirty="0" smtClean="0">
                              <a:solidFill>
                                <a:schemeClr val="tx1"/>
                              </a:solidFill>
                              <a:latin typeface="+mn-lt"/>
                            </a:rPr>
                            <a:t>+</a:t>
                          </a:r>
                          <a:r>
                            <a:rPr lang="es-ES" sz="1200" baseline="0" noProof="0" dirty="0" smtClean="0">
                              <a:solidFill>
                                <a:schemeClr val="tx1"/>
                              </a:solidFill>
                              <a:latin typeface="+mn-lt"/>
                            </a:rPr>
                            <a:t>) </a:t>
                          </a:r>
                          <a:endParaRPr lang="en-US" sz="1200" noProof="0" dirty="0">
                            <a:solidFill>
                              <a:schemeClr val="tx1"/>
                            </a:solidFill>
                            <a:latin typeface="+mn-lt"/>
                          </a:endParaRP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xmlns="" val="10007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30" name="Table 29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586895826"/>
                  </p:ext>
                </p:extLst>
              </p:nvPr>
            </p:nvGraphicFramePr>
            <p:xfrm>
              <a:off x="5868144" y="2281255"/>
              <a:ext cx="2827141" cy="2836397"/>
            </p:xfrm>
            <a:graphic>
              <a:graphicData uri="http://schemas.openxmlformats.org/drawingml/2006/table">
                <a:tbl>
                  <a:tblPr firstRow="1" bandRow="1">
                    <a:tableStyleId>{9D7B26C5-4107-4FEC-AEDC-1716B250A1EF}</a:tableStyleId>
                  </a:tblPr>
                  <a:tblGrid>
                    <a:gridCol w="1708711">
                      <a:extLst>
                        <a:ext uri="{9D8B030D-6E8A-4147-A177-3AD203B41FA5}">
                          <a16:colId xmlns:a16="http://schemas.microsoft.com/office/drawing/2014/main" xmlns:a14="http://schemas.microsoft.com/office/drawing/2010/main" xmlns="" val="20000"/>
                        </a:ext>
                      </a:extLst>
                    </a:gridCol>
                    <a:gridCol w="1118430">
                      <a:extLst>
                        <a:ext uri="{9D8B030D-6E8A-4147-A177-3AD203B41FA5}">
                          <a16:colId xmlns:a16="http://schemas.microsoft.com/office/drawing/2014/main" xmlns:a14="http://schemas.microsoft.com/office/drawing/2010/main" xmlns="" val="20001"/>
                        </a:ext>
                      </a:extLst>
                    </a:gridCol>
                  </a:tblGrid>
                  <a:tr h="288767">
                    <a:tc gridSpan="2"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b="1" kern="1200">
                              <a:solidFill>
                                <a:schemeClr val="lt1"/>
                              </a:solidFill>
                              <a:latin typeface="Arial Narrow"/>
                            </a:defRPr>
                          </a:lvl1pPr>
                          <a:lvl2pPr marL="457200" algn="l" defTabSz="914400" rtl="0" eaLnBrk="1" latinLnBrk="0" hangingPunct="1">
                            <a:defRPr sz="1800" b="1" kern="1200">
                              <a:solidFill>
                                <a:schemeClr val="lt1"/>
                              </a:solidFill>
                              <a:latin typeface="Arial Narrow"/>
                            </a:defRPr>
                          </a:lvl2pPr>
                          <a:lvl3pPr marL="914400" algn="l" defTabSz="914400" rtl="0" eaLnBrk="1" latinLnBrk="0" hangingPunct="1">
                            <a:defRPr sz="1800" b="1" kern="1200">
                              <a:solidFill>
                                <a:schemeClr val="lt1"/>
                              </a:solidFill>
                              <a:latin typeface="Arial Narrow"/>
                            </a:defRPr>
                          </a:lvl3pPr>
                          <a:lvl4pPr marL="1371600" algn="l" defTabSz="914400" rtl="0" eaLnBrk="1" latinLnBrk="0" hangingPunct="1">
                            <a:defRPr sz="1800" b="1" kern="1200">
                              <a:solidFill>
                                <a:schemeClr val="lt1"/>
                              </a:solidFill>
                              <a:latin typeface="Arial Narrow"/>
                            </a:defRPr>
                          </a:lvl4pPr>
                          <a:lvl5pPr marL="1828800" algn="l" defTabSz="914400" rtl="0" eaLnBrk="1" latinLnBrk="0" hangingPunct="1">
                            <a:defRPr sz="1800" b="1" kern="1200">
                              <a:solidFill>
                                <a:schemeClr val="lt1"/>
                              </a:solidFill>
                              <a:latin typeface="Arial Narrow"/>
                            </a:defRPr>
                          </a:lvl5pPr>
                          <a:lvl6pPr marL="2286000" algn="l" defTabSz="914400" rtl="0" eaLnBrk="1" latinLnBrk="0" hangingPunct="1">
                            <a:defRPr sz="1800" b="1" kern="1200">
                              <a:solidFill>
                                <a:schemeClr val="lt1"/>
                              </a:solidFill>
                              <a:latin typeface="Arial Narrow"/>
                            </a:defRPr>
                          </a:lvl6pPr>
                          <a:lvl7pPr marL="2743200" algn="l" defTabSz="914400" rtl="0" eaLnBrk="1" latinLnBrk="0" hangingPunct="1">
                            <a:defRPr sz="1800" b="1" kern="1200">
                              <a:solidFill>
                                <a:schemeClr val="lt1"/>
                              </a:solidFill>
                              <a:latin typeface="Arial Narrow"/>
                            </a:defRPr>
                          </a:lvl7pPr>
                          <a:lvl8pPr marL="3200400" algn="l" defTabSz="914400" rtl="0" eaLnBrk="1" latinLnBrk="0" hangingPunct="1">
                            <a:defRPr sz="1800" b="1" kern="1200">
                              <a:solidFill>
                                <a:schemeClr val="lt1"/>
                              </a:solidFill>
                              <a:latin typeface="Arial Narrow"/>
                            </a:defRPr>
                          </a:lvl8pPr>
                          <a:lvl9pPr marL="3657600" algn="l" defTabSz="914400" rtl="0" eaLnBrk="1" latinLnBrk="0" hangingPunct="1">
                            <a:defRPr sz="1800" b="1" kern="1200">
                              <a:solidFill>
                                <a:schemeClr val="lt1"/>
                              </a:solidFill>
                              <a:latin typeface="Arial Narrow"/>
                            </a:defRPr>
                          </a:lvl9pPr>
                        </a:lstStyle>
                        <a:p>
                          <a:pPr algn="ctr"/>
                          <a:r>
                            <a:rPr lang="en-US" sz="1200" noProof="0" dirty="0" smtClean="0">
                              <a:solidFill>
                                <a:schemeClr val="tx1"/>
                              </a:solidFill>
                              <a:latin typeface="+mn-lt"/>
                            </a:rPr>
                            <a:t>Dipole characteristics</a:t>
                          </a:r>
                          <a:endParaRPr lang="en-US" sz="1200" noProof="0" dirty="0">
                            <a:solidFill>
                              <a:schemeClr val="tx1"/>
                            </a:solidFill>
                            <a:latin typeface="+mn-lt"/>
                          </a:endParaRPr>
                        </a:p>
                      </a:txBody>
                      <a:tcPr anchor="ctr"/>
                    </a:tc>
                    <a:tc hMerge="1">
                      <a:txBody>
                        <a:bodyPr/>
                        <a:lstStyle/>
                        <a:p>
                          <a:endParaRPr lang="en-US" sz="3200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xmlns:a14="http://schemas.microsoft.com/office/drawing/2010/main" xmlns="" val="10000"/>
                      </a:ext>
                    </a:extLst>
                  </a:tr>
                  <a:tr h="28307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200" noProof="0" dirty="0" smtClean="0">
                              <a:solidFill>
                                <a:schemeClr val="tx1"/>
                              </a:solidFill>
                              <a:latin typeface="+mn-lt"/>
                            </a:rPr>
                            <a:t>Number</a:t>
                          </a:r>
                          <a:r>
                            <a:rPr lang="en-US" sz="1200" baseline="0" noProof="0" dirty="0" smtClean="0">
                              <a:solidFill>
                                <a:schemeClr val="tx1"/>
                              </a:solidFill>
                              <a:latin typeface="+mn-lt"/>
                            </a:rPr>
                            <a:t> of magnets</a:t>
                          </a:r>
                          <a:endParaRPr lang="en-US" sz="1200" noProof="0" dirty="0">
                            <a:solidFill>
                              <a:schemeClr val="tx1"/>
                            </a:solidFill>
                            <a:latin typeface="+mn-lt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ES" sz="1200" noProof="0" dirty="0" smtClean="0">
                              <a:solidFill>
                                <a:schemeClr val="tx1"/>
                              </a:solidFill>
                              <a:latin typeface="+mn-lt"/>
                            </a:rPr>
                            <a:t>1</a:t>
                          </a:r>
                          <a:endParaRPr lang="en-US" sz="1200" noProof="0" dirty="0">
                            <a:solidFill>
                              <a:schemeClr val="tx1"/>
                            </a:solidFill>
                            <a:latin typeface="+mn-lt"/>
                          </a:endParaRP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xmlns:a14="http://schemas.microsoft.com/office/drawing/2010/main" xmlns="" val="10001"/>
                      </a:ext>
                    </a:extLst>
                  </a:tr>
                  <a:tr h="28307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200" baseline="0" noProof="0" dirty="0" smtClean="0">
                              <a:solidFill>
                                <a:schemeClr val="tx1"/>
                              </a:solidFill>
                              <a:latin typeface="+mn-lt"/>
                            </a:rPr>
                            <a:t>Deflection angle [</a:t>
                          </a:r>
                          <a:r>
                            <a:rPr lang="en-US" sz="1200" baseline="0" noProof="0" dirty="0" err="1" smtClean="0">
                              <a:solidFill>
                                <a:schemeClr val="tx1"/>
                              </a:solidFill>
                              <a:latin typeface="+mn-lt"/>
                            </a:rPr>
                            <a:t>deg</a:t>
                          </a:r>
                          <a:r>
                            <a:rPr lang="en-US" sz="1200" baseline="0" noProof="0" dirty="0" smtClean="0">
                              <a:solidFill>
                                <a:schemeClr val="tx1"/>
                              </a:solidFill>
                              <a:latin typeface="+mn-lt"/>
                            </a:rPr>
                            <a:t>]</a:t>
                          </a:r>
                          <a:endParaRPr lang="en-US" sz="1200" baseline="0" noProof="0" dirty="0">
                            <a:solidFill>
                              <a:schemeClr val="tx1"/>
                            </a:solidFill>
                            <a:latin typeface="+mn-lt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ES" sz="1200" noProof="0" dirty="0" smtClean="0">
                              <a:solidFill>
                                <a:schemeClr val="tx1"/>
                              </a:solidFill>
                              <a:latin typeface="+mn-lt"/>
                            </a:rPr>
                            <a:t>20</a:t>
                          </a:r>
                          <a:endParaRPr lang="en-US" sz="1200" noProof="0" dirty="0">
                            <a:solidFill>
                              <a:schemeClr val="tx1"/>
                            </a:solidFill>
                            <a:latin typeface="+mn-lt"/>
                          </a:endParaRP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xmlns:a14="http://schemas.microsoft.com/office/drawing/2010/main" xmlns="" val="612375768"/>
                      </a:ext>
                    </a:extLst>
                  </a:tr>
                  <a:tr h="28307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200" noProof="0" dirty="0" smtClean="0">
                              <a:solidFill>
                                <a:schemeClr val="tx1"/>
                              </a:solidFill>
                              <a:latin typeface="+mn-lt"/>
                            </a:rPr>
                            <a:t>Aperture [mm]</a:t>
                          </a:r>
                          <a:endParaRPr lang="en-US" sz="1200" noProof="0" dirty="0">
                            <a:solidFill>
                              <a:schemeClr val="tx1"/>
                            </a:solidFill>
                            <a:latin typeface="+mn-lt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ES" sz="1200" noProof="0" dirty="0" smtClean="0">
                              <a:solidFill>
                                <a:schemeClr val="tx1"/>
                              </a:solidFill>
                              <a:latin typeface="+mn-lt"/>
                            </a:rPr>
                            <a:t>136</a:t>
                          </a:r>
                          <a:endParaRPr lang="en-US" sz="1200" noProof="0" dirty="0">
                            <a:solidFill>
                              <a:schemeClr val="tx1"/>
                            </a:solidFill>
                            <a:latin typeface="+mn-lt"/>
                          </a:endParaRP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xmlns:a14="http://schemas.microsoft.com/office/drawing/2010/main" xmlns="" val="10003"/>
                      </a:ext>
                    </a:extLst>
                  </a:tr>
                  <a:tr h="28307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200" noProof="0" dirty="0" smtClean="0">
                              <a:solidFill>
                                <a:schemeClr val="tx1"/>
                              </a:solidFill>
                              <a:latin typeface="+mn-lt"/>
                            </a:rPr>
                            <a:t>Magnetic Length [m]</a:t>
                          </a:r>
                          <a:endParaRPr lang="en-US" sz="1200" noProof="0" dirty="0">
                            <a:solidFill>
                              <a:schemeClr val="tx1"/>
                            </a:solidFill>
                            <a:latin typeface="+mn-lt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ES" sz="1200" noProof="0" dirty="0" smtClean="0">
                              <a:solidFill>
                                <a:schemeClr val="tx1"/>
                              </a:solidFill>
                              <a:latin typeface="+mn-lt"/>
                            </a:rPr>
                            <a:t>0.7</a:t>
                          </a:r>
                          <a:endParaRPr lang="en-US" sz="1200" noProof="0" dirty="0">
                            <a:solidFill>
                              <a:schemeClr val="tx1"/>
                            </a:solidFill>
                            <a:latin typeface="+mn-lt"/>
                          </a:endParaRP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xmlns:a14="http://schemas.microsoft.com/office/drawing/2010/main" xmlns="" val="10004"/>
                      </a:ext>
                    </a:extLst>
                  </a:tr>
                  <a:tr h="283070">
                    <a:tc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Arial Narrow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Arial Narrow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Arial Narrow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Arial Narrow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Arial Narrow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Arial Narrow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Arial Narrow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Arial Narrow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Arial Narrow"/>
                            </a:defRPr>
                          </a:lvl9pPr>
                        </a:lstStyle>
                        <a:p>
                          <a:pPr algn="ctr"/>
                          <a:r>
                            <a:rPr lang="en-US" sz="1200" noProof="0" dirty="0" smtClean="0">
                              <a:solidFill>
                                <a:schemeClr val="tx1"/>
                              </a:solidFill>
                              <a:latin typeface="+mn-lt"/>
                            </a:rPr>
                            <a:t>Max. current [Amp]</a:t>
                          </a:r>
                          <a:endParaRPr lang="en-US" sz="1200" noProof="0" dirty="0">
                            <a:solidFill>
                              <a:schemeClr val="tx1"/>
                            </a:solidFill>
                            <a:latin typeface="+mn-lt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Arial Narrow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Arial Narrow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Arial Narrow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Arial Narrow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Arial Narrow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Arial Narrow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Arial Narrow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Arial Narrow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Arial Narrow"/>
                            </a:defRPr>
                          </a:lvl9pPr>
                        </a:lstStyle>
                        <a:p>
                          <a:pPr algn="ctr"/>
                          <a:r>
                            <a:rPr lang="es-ES" sz="1200" noProof="0" dirty="0" smtClean="0">
                              <a:solidFill>
                                <a:schemeClr val="tx1"/>
                              </a:solidFill>
                              <a:latin typeface="+mn-lt"/>
                            </a:rPr>
                            <a:t>100</a:t>
                          </a:r>
                          <a:endParaRPr lang="en-US" sz="1200" noProof="0" dirty="0">
                            <a:solidFill>
                              <a:schemeClr val="tx1"/>
                            </a:solidFill>
                            <a:latin typeface="+mn-lt"/>
                          </a:endParaRP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xmlns:a14="http://schemas.microsoft.com/office/drawing/2010/main" xmlns="" val="2451472863"/>
                      </a:ext>
                    </a:extLst>
                  </a:tr>
                  <a:tr h="283070">
                    <a:tc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Arial Narrow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Arial Narrow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Arial Narrow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Arial Narrow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Arial Narrow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Arial Narrow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Arial Narrow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Arial Narrow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Arial Narrow"/>
                            </a:defRPr>
                          </a:lvl9pPr>
                        </a:lstStyle>
                        <a:p>
                          <a:pPr algn="ctr"/>
                          <a:r>
                            <a:rPr lang="en-US" sz="1200" noProof="0" dirty="0" smtClean="0">
                              <a:solidFill>
                                <a:schemeClr val="tx1"/>
                              </a:solidFill>
                              <a:latin typeface="+mn-lt"/>
                            </a:rPr>
                            <a:t>Max. Field </a:t>
                          </a:r>
                          <a:r>
                            <a:rPr lang="en-US" sz="1200" baseline="0" noProof="0" dirty="0" smtClean="0">
                              <a:solidFill>
                                <a:schemeClr val="tx1"/>
                              </a:solidFill>
                              <a:latin typeface="+mn-lt"/>
                            </a:rPr>
                            <a:t>[Tesla]</a:t>
                          </a:r>
                          <a:endParaRPr lang="en-US" sz="1200" baseline="0" noProof="0" dirty="0">
                            <a:solidFill>
                              <a:schemeClr val="tx1"/>
                            </a:solidFill>
                            <a:latin typeface="+mn-lt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Arial Narrow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Arial Narrow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Arial Narrow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Arial Narrow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Arial Narrow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Arial Narrow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Arial Narrow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Arial Narrow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Arial Narrow"/>
                            </a:defRPr>
                          </a:lvl9pPr>
                        </a:lstStyle>
                        <a:p>
                          <a:pPr algn="ctr"/>
                          <a:r>
                            <a:rPr lang="en-US" sz="1200" noProof="0" dirty="0" smtClean="0">
                              <a:solidFill>
                                <a:schemeClr val="tx1"/>
                              </a:solidFill>
                              <a:latin typeface="+mn-lt"/>
                            </a:rPr>
                            <a:t>0.33</a:t>
                          </a:r>
                          <a:endParaRPr lang="en-US" sz="1200" noProof="0" dirty="0">
                            <a:solidFill>
                              <a:schemeClr val="tx1"/>
                            </a:solidFill>
                            <a:latin typeface="+mn-lt"/>
                          </a:endParaRP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xmlns:a14="http://schemas.microsoft.com/office/drawing/2010/main" xmlns="" val="10005"/>
                      </a:ext>
                    </a:extLst>
                  </a:tr>
                  <a:tr h="28307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200" noProof="0" dirty="0" err="1" smtClean="0">
                              <a:solidFill>
                                <a:schemeClr val="tx1"/>
                              </a:solidFill>
                              <a:latin typeface="+mn-lt"/>
                            </a:rPr>
                            <a:t>Int</a:t>
                          </a:r>
                          <a:r>
                            <a:rPr lang="en-US" sz="1200" noProof="0" dirty="0" smtClean="0">
                              <a:solidFill>
                                <a:schemeClr val="tx1"/>
                              </a:solidFill>
                              <a:latin typeface="+mn-lt"/>
                            </a:rPr>
                            <a:t> Field [</a:t>
                          </a:r>
                          <a:r>
                            <a:rPr lang="en-US" sz="1200" noProof="0" dirty="0" err="1" smtClean="0">
                              <a:solidFill>
                                <a:schemeClr val="tx1"/>
                              </a:solidFill>
                              <a:latin typeface="+mn-lt"/>
                            </a:rPr>
                            <a:t>T·m</a:t>
                          </a:r>
                          <a:r>
                            <a:rPr lang="en-US" sz="1200" noProof="0" dirty="0" smtClean="0">
                              <a:solidFill>
                                <a:schemeClr val="tx1"/>
                              </a:solidFill>
                              <a:latin typeface="+mn-lt"/>
                            </a:rPr>
                            <a:t>]</a:t>
                          </a:r>
                          <a:endParaRPr lang="en-US" sz="1200" noProof="0" dirty="0">
                            <a:solidFill>
                              <a:schemeClr val="tx1"/>
                            </a:solidFill>
                            <a:latin typeface="+mn-lt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ES" sz="1200" noProof="0" dirty="0" smtClean="0">
                              <a:solidFill>
                                <a:schemeClr val="tx1"/>
                              </a:solidFill>
                              <a:latin typeface="+mn-lt"/>
                            </a:rPr>
                            <a:t>0.2154</a:t>
                          </a:r>
                          <a:endParaRPr lang="en-US" sz="1200" noProof="0" dirty="0">
                            <a:solidFill>
                              <a:schemeClr val="tx1"/>
                            </a:solidFill>
                            <a:latin typeface="+mn-lt"/>
                          </a:endParaRP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xmlns:a14="http://schemas.microsoft.com/office/drawing/2010/main" xmlns="" val="3605448505"/>
                      </a:ext>
                    </a:extLst>
                  </a:tr>
                  <a:tr h="283070">
                    <a:tc>
                      <a:txBody>
                        <a:bodyPr/>
                        <a:lstStyle/>
                        <a:p>
                          <a:endParaRPr lang="ca-ES"/>
                        </a:p>
                      </a:txBody>
                      <a:tcPr anchor="ctr">
                        <a:blipFill rotWithShape="1">
                          <a:blip r:embed="rId6"/>
                          <a:stretch>
                            <a:fillRect l="-357" t="-810870" r="-65714" b="-11521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ES" sz="1200" noProof="0" dirty="0" smtClean="0">
                              <a:solidFill>
                                <a:schemeClr val="tx1"/>
                              </a:solidFill>
                              <a:latin typeface="+mn-lt"/>
                            </a:rPr>
                            <a:t>&lt;10</a:t>
                          </a:r>
                          <a:r>
                            <a:rPr lang="es-ES" sz="1200" baseline="30000" noProof="0" dirty="0" smtClean="0">
                              <a:solidFill>
                                <a:schemeClr val="tx1"/>
                              </a:solidFill>
                              <a:latin typeface="+mn-lt"/>
                            </a:rPr>
                            <a:t>-3</a:t>
                          </a:r>
                          <a:endParaRPr lang="en-US" sz="1200" noProof="0" dirty="0">
                            <a:solidFill>
                              <a:schemeClr val="tx1"/>
                            </a:solidFill>
                            <a:latin typeface="+mn-lt"/>
                          </a:endParaRP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xmlns:a14="http://schemas.microsoft.com/office/drawing/2010/main" xmlns="" val="1406380867"/>
                      </a:ext>
                    </a:extLst>
                  </a:tr>
                  <a:tr h="28307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200" noProof="0" dirty="0" smtClean="0">
                              <a:solidFill>
                                <a:schemeClr val="tx1"/>
                              </a:solidFill>
                              <a:latin typeface="+mn-lt"/>
                            </a:rPr>
                            <a:t>Energy [MeV]</a:t>
                          </a:r>
                          <a:endParaRPr lang="en-US" sz="1200" noProof="0" dirty="0">
                            <a:solidFill>
                              <a:schemeClr val="tx1"/>
                            </a:solidFill>
                            <a:latin typeface="+mn-lt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ES" sz="1200" noProof="0" dirty="0" smtClean="0">
                              <a:solidFill>
                                <a:schemeClr val="tx1"/>
                              </a:solidFill>
                              <a:latin typeface="+mn-lt"/>
                            </a:rPr>
                            <a:t>9</a:t>
                          </a:r>
                          <a:r>
                            <a:rPr lang="es-ES" sz="1200" baseline="0" noProof="0" dirty="0" smtClean="0">
                              <a:solidFill>
                                <a:schemeClr val="tx1"/>
                              </a:solidFill>
                              <a:latin typeface="+mn-lt"/>
                            </a:rPr>
                            <a:t> (D</a:t>
                          </a:r>
                          <a:r>
                            <a:rPr lang="es-ES" sz="1200" baseline="30000" noProof="0" dirty="0" smtClean="0">
                              <a:solidFill>
                                <a:schemeClr val="tx1"/>
                              </a:solidFill>
                              <a:latin typeface="+mn-lt"/>
                            </a:rPr>
                            <a:t>+</a:t>
                          </a:r>
                          <a:r>
                            <a:rPr lang="es-ES" sz="1200" baseline="0" noProof="0" dirty="0" smtClean="0">
                              <a:solidFill>
                                <a:schemeClr val="tx1"/>
                              </a:solidFill>
                              <a:latin typeface="+mn-lt"/>
                            </a:rPr>
                            <a:t>) </a:t>
                          </a:r>
                          <a:endParaRPr lang="en-US" sz="1200" noProof="0" dirty="0">
                            <a:solidFill>
                              <a:schemeClr val="tx1"/>
                            </a:solidFill>
                            <a:latin typeface="+mn-lt"/>
                          </a:endParaRP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xmlns:a14="http://schemas.microsoft.com/office/drawing/2010/main" xmlns="" val="10007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1" name="TextBox 30"/>
              <p:cNvSpPr txBox="1"/>
              <p:nvPr/>
            </p:nvSpPr>
            <p:spPr>
              <a:xfrm>
                <a:off x="4038366" y="5309334"/>
                <a:ext cx="4553747" cy="89255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285750" indent="-285750">
                  <a:spcAft>
                    <a:spcPts val="600"/>
                  </a:spcAft>
                  <a:buFont typeface="Arial" panose="020B0604020202020204" pitchFamily="34" charset="0"/>
                  <a:buChar char="•"/>
                </a:pPr>
                <a:r>
                  <a:rPr lang="en-US" sz="1400" dirty="0" smtClean="0"/>
                  <a:t>Determine </a:t>
                </a:r>
                <a:r>
                  <a:rPr lang="en-US" sz="1400" b="1" dirty="0" smtClean="0">
                    <a:solidFill>
                      <a:srgbClr val="436989"/>
                    </a:solidFill>
                  </a:rPr>
                  <a:t>transfer function</a:t>
                </a:r>
                <a:r>
                  <a:rPr lang="en-US" sz="1400" dirty="0" smtClean="0"/>
                  <a:t> at magnet center </a:t>
                </a:r>
                <a14:m>
                  <m:oMath xmlns:m="http://schemas.openxmlformats.org/officeDocument/2006/math">
                    <m:r>
                      <a:rPr lang="en-US" sz="1400" b="0" i="1" smtClean="0">
                        <a:latin typeface="Cambria Math" panose="02040503050406030204" pitchFamily="18" charset="0"/>
                      </a:rPr>
                      <m:t>𝐵</m:t>
                    </m:r>
                    <m:r>
                      <a:rPr lang="en-US" sz="1400" b="0" i="1" smtClean="0"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sz="1400" b="0" i="1" smtClean="0">
                        <a:latin typeface="Cambria Math" panose="02040503050406030204" pitchFamily="18" charset="0"/>
                      </a:rPr>
                      <m:t>𝐼</m:t>
                    </m:r>
                    <m:r>
                      <a:rPr lang="en-US" sz="1400" b="0" i="1" smtClean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endParaRPr lang="en-US" sz="1400" dirty="0" smtClean="0"/>
              </a:p>
              <a:p>
                <a:pPr marL="285750" indent="-285750">
                  <a:spcAft>
                    <a:spcPts val="600"/>
                  </a:spcAft>
                  <a:buFont typeface="Arial" panose="020B0604020202020204" pitchFamily="34" charset="0"/>
                  <a:buChar char="•"/>
                </a:pPr>
                <a:r>
                  <a:rPr lang="en-US" sz="1400" dirty="0" smtClean="0"/>
                  <a:t>Determine </a:t>
                </a:r>
                <a:r>
                  <a:rPr lang="en-US" sz="1400" b="1" dirty="0" smtClean="0">
                    <a:solidFill>
                      <a:srgbClr val="436989"/>
                    </a:solidFill>
                  </a:rPr>
                  <a:t>field homogeneity</a:t>
                </a:r>
                <a:r>
                  <a:rPr lang="en-US" sz="1400" dirty="0" smtClean="0"/>
                  <a:t> at center</a:t>
                </a:r>
              </a:p>
              <a:p>
                <a:pPr marL="285750" indent="-285750">
                  <a:spcAft>
                    <a:spcPts val="600"/>
                  </a:spcAft>
                  <a:buFont typeface="Arial" panose="020B0604020202020204" pitchFamily="34" charset="0"/>
                  <a:buChar char="•"/>
                </a:pPr>
                <a:r>
                  <a:rPr lang="en-US" sz="1400" dirty="0" smtClean="0"/>
                  <a:t>Determine </a:t>
                </a:r>
                <a:r>
                  <a:rPr lang="en-US" sz="1400" b="1" dirty="0" smtClean="0">
                    <a:solidFill>
                      <a:srgbClr val="436989"/>
                    </a:solidFill>
                  </a:rPr>
                  <a:t>multipoles along trajectory</a:t>
                </a:r>
                <a:r>
                  <a:rPr lang="en-US" sz="1400" dirty="0" smtClean="0"/>
                  <a:t> </a:t>
                </a:r>
                <a:endParaRPr lang="en-US" sz="1400" dirty="0"/>
              </a:p>
            </p:txBody>
          </p:sp>
        </mc:Choice>
        <mc:Fallback>
          <p:sp>
            <p:nvSpPr>
              <p:cNvPr id="31" name="TextBox 3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38366" y="5309334"/>
                <a:ext cx="4553747" cy="892552"/>
              </a:xfrm>
              <a:prstGeom prst="rect">
                <a:avLst/>
              </a:prstGeom>
              <a:blipFill rotWithShape="1">
                <a:blip r:embed="rId7"/>
                <a:stretch>
                  <a:fillRect l="-134" t="-685" b="-6164"/>
                </a:stretch>
              </a:blipFill>
            </p:spPr>
            <p:txBody>
              <a:bodyPr/>
              <a:lstStyle/>
              <a:p>
                <a:r>
                  <a:rPr lang="ca-E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5" name="Picture 34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6312" y="2484184"/>
            <a:ext cx="1674451" cy="2076731"/>
          </a:xfrm>
          <a:prstGeom prst="rect">
            <a:avLst/>
          </a:prstGeom>
        </p:spPr>
      </p:pic>
      <p:cxnSp>
        <p:nvCxnSpPr>
          <p:cNvPr id="7" name="Straight Arrow Connector 6"/>
          <p:cNvCxnSpPr>
            <a:stCxn id="25" idx="7"/>
          </p:cNvCxnSpPr>
          <p:nvPr/>
        </p:nvCxnSpPr>
        <p:spPr>
          <a:xfrm flipV="1">
            <a:off x="1920466" y="3011596"/>
            <a:ext cx="1715430" cy="74827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550639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4"/>
          <p:cNvSpPr>
            <a:spLocks noChangeArrowheads="1"/>
          </p:cNvSpPr>
          <p:nvPr/>
        </p:nvSpPr>
        <p:spPr bwMode="auto">
          <a:xfrm>
            <a:off x="1999832" y="225520"/>
            <a:ext cx="4516383" cy="526695"/>
          </a:xfrm>
          <a:prstGeom prst="rect">
            <a:avLst/>
          </a:prstGeom>
          <a:solidFill>
            <a:srgbClr val="DEDFE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en-US" altLang="ca-ES" dirty="0"/>
          </a:p>
        </p:txBody>
      </p:sp>
      <p:sp>
        <p:nvSpPr>
          <p:cNvPr id="3" name="Rectangle 41"/>
          <p:cNvSpPr>
            <a:spLocks noChangeArrowheads="1"/>
          </p:cNvSpPr>
          <p:nvPr/>
        </p:nvSpPr>
        <p:spPr bwMode="auto">
          <a:xfrm>
            <a:off x="1975491" y="374467"/>
            <a:ext cx="4540724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lnSpc>
                <a:spcPct val="80000"/>
              </a:lnSpc>
            </a:pPr>
            <a:r>
              <a:rPr lang="en-US" altLang="ca-ES" sz="2000" dirty="0" smtClean="0">
                <a:latin typeface="DIN Next LT Pro Bold" pitchFamily="34" charset="0"/>
              </a:rPr>
              <a:t>Measurements made in 2017-2019</a:t>
            </a:r>
            <a:endParaRPr lang="en-US" altLang="ca-ES" sz="2000" dirty="0">
              <a:latin typeface="DIN Next LT Pro Bold" pitchFamily="34" charset="0"/>
            </a:endParaRPr>
          </a:p>
        </p:txBody>
      </p:sp>
      <p:sp>
        <p:nvSpPr>
          <p:cNvPr id="4" name="Rectangle 41"/>
          <p:cNvSpPr>
            <a:spLocks noChangeArrowheads="1"/>
          </p:cNvSpPr>
          <p:nvPr/>
        </p:nvSpPr>
        <p:spPr bwMode="auto">
          <a:xfrm>
            <a:off x="323528" y="908720"/>
            <a:ext cx="8496944" cy="4185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lnSpc>
                <a:spcPct val="80000"/>
              </a:lnSpc>
            </a:pPr>
            <a:r>
              <a:rPr lang="en-US" altLang="ca-ES" sz="3200" dirty="0" smtClean="0">
                <a:solidFill>
                  <a:srgbClr val="125E9F"/>
                </a:solidFill>
                <a:latin typeface="DIN Next LT Pro Bold" pitchFamily="34" charset="0"/>
              </a:rPr>
              <a:t>Dipole for </a:t>
            </a:r>
            <a:r>
              <a:rPr lang="en-US" altLang="ca-ES" sz="3200" dirty="0" err="1" smtClean="0">
                <a:solidFill>
                  <a:srgbClr val="125E9F"/>
                </a:solidFill>
                <a:latin typeface="DIN Next LT Pro Bold" pitchFamily="34" charset="0"/>
              </a:rPr>
              <a:t>LIPAc</a:t>
            </a:r>
            <a:r>
              <a:rPr lang="en-US" altLang="ca-ES" sz="3200" dirty="0" smtClean="0">
                <a:solidFill>
                  <a:srgbClr val="125E9F"/>
                </a:solidFill>
                <a:latin typeface="DIN Next LT Pro Bold" pitchFamily="34" charset="0"/>
              </a:rPr>
              <a:t> </a:t>
            </a:r>
            <a:r>
              <a:rPr lang="en-US" altLang="ca-ES" sz="3200" dirty="0" smtClean="0">
                <a:solidFill>
                  <a:srgbClr val="125E9F"/>
                </a:solidFill>
                <a:latin typeface="DIN Next LT Pro Bold" pitchFamily="34" charset="0"/>
              </a:rPr>
              <a:t>HEBT: </a:t>
            </a:r>
            <a:r>
              <a:rPr lang="en-US" altLang="ca-ES" sz="3200" dirty="0" smtClean="0">
                <a:solidFill>
                  <a:srgbClr val="FF0000"/>
                </a:solidFill>
                <a:latin typeface="DIN Next LT Pro Bold" pitchFamily="34" charset="0"/>
              </a:rPr>
              <a:t>field homogeneity</a:t>
            </a:r>
            <a:endParaRPr lang="en-US" altLang="ca-ES" sz="3200" dirty="0" smtClean="0">
              <a:solidFill>
                <a:srgbClr val="FF0000"/>
              </a:solidFill>
              <a:latin typeface="DIN Next LT Pro Bold" pitchFamily="34" charset="0"/>
            </a:endParaRPr>
          </a:p>
        </p:txBody>
      </p:sp>
      <p:pic>
        <p:nvPicPr>
          <p:cNvPr id="9" name="Picture 8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2996952"/>
            <a:ext cx="3384376" cy="2709632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0" name="TextBox 9"/>
              <p:cNvSpPr txBox="1"/>
              <p:nvPr/>
            </p:nvSpPr>
            <p:spPr>
              <a:xfrm>
                <a:off x="201263" y="1916832"/>
                <a:ext cx="4284476" cy="75591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285750" indent="-285750">
                  <a:spcAft>
                    <a:spcPts val="600"/>
                  </a:spcAft>
                  <a:buFont typeface="Arial" panose="020B0604020202020204" pitchFamily="34" charset="0"/>
                  <a:buChar char="•"/>
                </a:pPr>
                <a:r>
                  <a:rPr lang="en-US" sz="1400" dirty="0" smtClean="0"/>
                  <a:t>To determine </a:t>
                </a:r>
                <a:r>
                  <a:rPr lang="en-US" sz="1400" b="1" dirty="0" smtClean="0">
                    <a:solidFill>
                      <a:srgbClr val="436989"/>
                    </a:solidFill>
                  </a:rPr>
                  <a:t>field homogeneity</a:t>
                </a:r>
                <a:r>
                  <a:rPr lang="en-US" sz="1400" dirty="0" smtClean="0"/>
                  <a:t>, Hall probe scan along a </a:t>
                </a:r>
                <a:r>
                  <a:rPr lang="en-US" sz="1400" b="1" dirty="0" smtClean="0">
                    <a:solidFill>
                      <a:srgbClr val="436989"/>
                    </a:solidFill>
                  </a:rPr>
                  <a:t>circle</a:t>
                </a:r>
                <a:r>
                  <a:rPr lang="en-US" sz="1400" dirty="0" smtClean="0"/>
                  <a:t> with radius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400" b="0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en-US" sz="1400" b="0" i="1" smtClean="0">
                            <a:latin typeface="Cambria Math" panose="02040503050406030204" pitchFamily="18" charset="0"/>
                          </a:rPr>
                          <m:t>𝑅</m:t>
                        </m:r>
                      </m:e>
                      <m:sub>
                        <m:r>
                          <a:rPr lang="en-US" sz="1400" b="0" i="1" smtClean="0">
                            <a:latin typeface="Cambria Math" panose="02040503050406030204" pitchFamily="18" charset="0"/>
                          </a:rPr>
                          <m:t>𝑟𝑒𝑓</m:t>
                        </m:r>
                      </m:sub>
                    </m:sSub>
                    <m:r>
                      <a:rPr lang="en-US" sz="1400" b="0" i="1" smtClean="0">
                        <a:latin typeface="Cambria Math" panose="02040503050406030204" pitchFamily="18" charset="0"/>
                      </a:rPr>
                      <m:t>=51</m:t>
                    </m:r>
                    <m:r>
                      <a:rPr lang="en-US" sz="1400" b="0" i="1" smtClean="0">
                        <a:latin typeface="Cambria Math" panose="02040503050406030204" pitchFamily="18" charset="0"/>
                      </a:rPr>
                      <m:t>𝑚𝑚</m:t>
                    </m:r>
                  </m:oMath>
                </a14:m>
                <a:r>
                  <a:rPr lang="en-US" sz="1400" dirty="0" smtClean="0"/>
                  <a:t> at central plane (</a:t>
                </a:r>
                <a14:m>
                  <m:oMath xmlns:m="http://schemas.openxmlformats.org/officeDocument/2006/math">
                    <m:r>
                      <a:rPr lang="en-US" sz="1400" b="0" i="1" smtClean="0">
                        <a:latin typeface="Cambria Math" panose="02040503050406030204" pitchFamily="18" charset="0"/>
                      </a:rPr>
                      <m:t>𝑧</m:t>
                    </m:r>
                    <m:r>
                      <a:rPr lang="en-US" sz="1400" b="0" i="1" smtClean="0">
                        <a:latin typeface="Cambria Math" panose="02040503050406030204" pitchFamily="18" charset="0"/>
                      </a:rPr>
                      <m:t>=0</m:t>
                    </m:r>
                  </m:oMath>
                </a14:m>
                <a:r>
                  <a:rPr lang="en-US" sz="1400" dirty="0" smtClean="0"/>
                  <a:t>)</a:t>
                </a:r>
              </a:p>
            </p:txBody>
          </p:sp>
        </mc:Choice>
        <mc:Fallback>
          <p:sp>
            <p:nvSpPr>
              <p:cNvPr id="10" name="TextBox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1263" y="1916832"/>
                <a:ext cx="4284476" cy="755913"/>
              </a:xfrm>
              <a:prstGeom prst="rect">
                <a:avLst/>
              </a:prstGeom>
              <a:blipFill rotWithShape="1">
                <a:blip r:embed="rId3"/>
                <a:stretch>
                  <a:fillRect l="-142" t="-806" b="-7258"/>
                </a:stretch>
              </a:blipFill>
            </p:spPr>
            <p:txBody>
              <a:bodyPr/>
              <a:lstStyle/>
              <a:p>
                <a:r>
                  <a:rPr lang="ca-E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1" name="Picture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93569" y="1824911"/>
            <a:ext cx="3640642" cy="1925825"/>
          </a:xfrm>
          <a:prstGeom prst="rect">
            <a:avLst/>
          </a:prstGeom>
        </p:spPr>
      </p:pic>
      <p:pic>
        <p:nvPicPr>
          <p:cNvPr id="12" name="Picture 11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67334" y="4005064"/>
            <a:ext cx="3658154" cy="1845537"/>
          </a:xfrm>
          <a:prstGeom prst="rect">
            <a:avLst/>
          </a:prstGeom>
          <a:noFill/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4" name="TextBox 13"/>
              <p:cNvSpPr txBox="1"/>
              <p:nvPr/>
            </p:nvSpPr>
            <p:spPr>
              <a:xfrm>
                <a:off x="2467627" y="6057943"/>
                <a:ext cx="3580792" cy="3125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285750" indent="-285750">
                  <a:spcAft>
                    <a:spcPts val="600"/>
                  </a:spcAft>
                  <a:buFont typeface="Arial" panose="020B0604020202020204" pitchFamily="34" charset="0"/>
                  <a:buChar char="•"/>
                </a:pPr>
                <a:r>
                  <a:rPr lang="en-US" sz="1400" dirty="0" smtClean="0"/>
                  <a:t>Field </a:t>
                </a:r>
                <a:r>
                  <a:rPr lang="en-US" sz="1400" b="1" dirty="0">
                    <a:solidFill>
                      <a:srgbClr val="436989"/>
                    </a:solidFill>
                  </a:rPr>
                  <a:t>homogeneous</a:t>
                </a:r>
                <a:r>
                  <a:rPr lang="en-US" sz="1400" dirty="0"/>
                  <a:t> within </a:t>
                </a:r>
                <a14:m>
                  <m:oMath xmlns:m="http://schemas.openxmlformats.org/officeDocument/2006/math">
                    <m:r>
                      <a:rPr lang="en-US" sz="1400" b="1" i="1" smtClean="0">
                        <a:solidFill>
                          <a:srgbClr val="436989"/>
                        </a:solidFill>
                        <a:latin typeface="Cambria Math" panose="02040503050406030204" pitchFamily="18" charset="0"/>
                      </a:rPr>
                      <m:t>𝟎</m:t>
                    </m:r>
                    <m:r>
                      <a:rPr lang="en-US" sz="1400" b="1" i="1" smtClean="0">
                        <a:solidFill>
                          <a:srgbClr val="436989"/>
                        </a:solidFill>
                        <a:latin typeface="Cambria Math" panose="02040503050406030204" pitchFamily="18" charset="0"/>
                      </a:rPr>
                      <m:t>.</m:t>
                    </m:r>
                    <m:r>
                      <a:rPr lang="en-US" sz="1400" b="1" i="1" smtClean="0">
                        <a:solidFill>
                          <a:srgbClr val="436989"/>
                        </a:solidFill>
                        <a:latin typeface="Cambria Math" panose="02040503050406030204" pitchFamily="18" charset="0"/>
                      </a:rPr>
                      <m:t>𝟓</m:t>
                    </m:r>
                    <m:r>
                      <a:rPr lang="en-US" sz="1400" b="1" i="1" smtClean="0">
                        <a:solidFill>
                          <a:srgbClr val="436989"/>
                        </a:solidFill>
                        <a:latin typeface="Cambria Math" panose="02040503050406030204" pitchFamily="18" charset="0"/>
                      </a:rPr>
                      <m:t>×</m:t>
                    </m:r>
                    <m:sSup>
                      <m:sSupPr>
                        <m:ctrlPr>
                          <a:rPr lang="en-US" sz="1400" b="1" i="1">
                            <a:solidFill>
                              <a:srgbClr val="436989"/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en-US" sz="1400" b="1" i="1">
                            <a:solidFill>
                              <a:srgbClr val="436989"/>
                            </a:solidFill>
                            <a:latin typeface="Cambria Math" panose="02040503050406030204" pitchFamily="18" charset="0"/>
                          </a:rPr>
                          <m:t>𝟏𝟎</m:t>
                        </m:r>
                      </m:e>
                      <m:sup>
                        <m:r>
                          <a:rPr lang="en-US" sz="1400" b="1" i="1">
                            <a:solidFill>
                              <a:srgbClr val="436989"/>
                            </a:solidFill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en-US" sz="1400" b="1" i="1">
                            <a:solidFill>
                              <a:srgbClr val="436989"/>
                            </a:solidFill>
                            <a:latin typeface="Cambria Math" panose="02040503050406030204" pitchFamily="18" charset="0"/>
                          </a:rPr>
                          <m:t>𝟑</m:t>
                        </m:r>
                      </m:sup>
                    </m:sSup>
                  </m:oMath>
                </a14:m>
                <a:endParaRPr lang="en-US" sz="1400" b="1" dirty="0">
                  <a:solidFill>
                    <a:srgbClr val="436989"/>
                  </a:solidFill>
                </a:endParaRPr>
              </a:p>
            </p:txBody>
          </p:sp>
        </mc:Choice>
        <mc:Fallback>
          <p:sp>
            <p:nvSpPr>
              <p:cNvPr id="14" name="TextBox 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67627" y="6057943"/>
                <a:ext cx="3580792" cy="312586"/>
              </a:xfrm>
              <a:prstGeom prst="rect">
                <a:avLst/>
              </a:prstGeom>
              <a:blipFill rotWithShape="1">
                <a:blip r:embed="rId6"/>
                <a:stretch>
                  <a:fillRect l="-341" b="-19608"/>
                </a:stretch>
              </a:blipFill>
            </p:spPr>
            <p:txBody>
              <a:bodyPr/>
              <a:lstStyle/>
              <a:p>
                <a:r>
                  <a:rPr lang="ca-E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Picture 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9213" y="5922609"/>
            <a:ext cx="583255" cy="583255"/>
          </a:xfrm>
          <a:prstGeom prst="rect">
            <a:avLst/>
          </a:prstGeom>
        </p:spPr>
      </p:pic>
      <p:sp>
        <p:nvSpPr>
          <p:cNvPr id="20" name="Rectangle 19"/>
          <p:cNvSpPr/>
          <p:nvPr/>
        </p:nvSpPr>
        <p:spPr>
          <a:xfrm>
            <a:off x="3119197" y="1330070"/>
            <a:ext cx="268958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_tradnl" altLang="ca-ES" dirty="0" smtClean="0">
                <a:solidFill>
                  <a:srgbClr val="979F07"/>
                </a:solidFill>
                <a:latin typeface="DIN Next LT Pro Bold" pitchFamily="34" charset="0"/>
              </a:rPr>
              <a:t>2017/11/02</a:t>
            </a:r>
            <a:r>
              <a:rPr lang="es-ES_tradnl" altLang="ca-ES" dirty="0" smtClean="0">
                <a:solidFill>
                  <a:srgbClr val="979F07"/>
                </a:solidFill>
                <a:latin typeface="DIN Next LT Pro Bold" pitchFamily="34" charset="0"/>
                <a:sym typeface="Symbol" panose="05050102010706020507" pitchFamily="18" charset="2"/>
              </a:rPr>
              <a:t>→</a:t>
            </a:r>
            <a:r>
              <a:rPr lang="es-ES_tradnl" altLang="ca-ES" dirty="0">
                <a:solidFill>
                  <a:srgbClr val="979F07"/>
                </a:solidFill>
                <a:latin typeface="DIN Next LT Pro Bold" pitchFamily="34" charset="0"/>
              </a:rPr>
              <a:t>2017/11/29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38501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4"/>
          <p:cNvSpPr>
            <a:spLocks noChangeArrowheads="1"/>
          </p:cNvSpPr>
          <p:nvPr/>
        </p:nvSpPr>
        <p:spPr bwMode="auto">
          <a:xfrm>
            <a:off x="1999832" y="225520"/>
            <a:ext cx="4516383" cy="526695"/>
          </a:xfrm>
          <a:prstGeom prst="rect">
            <a:avLst/>
          </a:prstGeom>
          <a:solidFill>
            <a:srgbClr val="DEDFE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en-US" altLang="ca-ES" dirty="0"/>
          </a:p>
        </p:txBody>
      </p:sp>
      <p:sp>
        <p:nvSpPr>
          <p:cNvPr id="3" name="Rectangle 41"/>
          <p:cNvSpPr>
            <a:spLocks noChangeArrowheads="1"/>
          </p:cNvSpPr>
          <p:nvPr/>
        </p:nvSpPr>
        <p:spPr bwMode="auto">
          <a:xfrm>
            <a:off x="1975491" y="374467"/>
            <a:ext cx="4540724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lnSpc>
                <a:spcPct val="80000"/>
              </a:lnSpc>
            </a:pPr>
            <a:r>
              <a:rPr lang="en-US" altLang="ca-ES" sz="2000" dirty="0" smtClean="0">
                <a:latin typeface="DIN Next LT Pro Bold" pitchFamily="34" charset="0"/>
              </a:rPr>
              <a:t>Measurements made in 2017-2019</a:t>
            </a:r>
            <a:endParaRPr lang="en-US" altLang="ca-ES" sz="2000" dirty="0">
              <a:latin typeface="DIN Next LT Pro Bold" pitchFamily="34" charset="0"/>
            </a:endParaRPr>
          </a:p>
        </p:txBody>
      </p:sp>
      <p:sp>
        <p:nvSpPr>
          <p:cNvPr id="4" name="Rectangle 41"/>
          <p:cNvSpPr>
            <a:spLocks noChangeArrowheads="1"/>
          </p:cNvSpPr>
          <p:nvPr/>
        </p:nvSpPr>
        <p:spPr bwMode="auto">
          <a:xfrm>
            <a:off x="899592" y="980728"/>
            <a:ext cx="7128792" cy="3139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lnSpc>
                <a:spcPct val="80000"/>
              </a:lnSpc>
            </a:pPr>
            <a:r>
              <a:rPr lang="en-US" altLang="ca-ES" sz="2400" dirty="0" smtClean="0">
                <a:solidFill>
                  <a:srgbClr val="125E9F"/>
                </a:solidFill>
                <a:latin typeface="DIN Next LT Pro Bold" pitchFamily="34" charset="0"/>
              </a:rPr>
              <a:t>Dipole for </a:t>
            </a:r>
            <a:r>
              <a:rPr lang="en-US" altLang="ca-ES" sz="2400" dirty="0" err="1" smtClean="0">
                <a:solidFill>
                  <a:srgbClr val="125E9F"/>
                </a:solidFill>
                <a:latin typeface="DIN Next LT Pro Bold" pitchFamily="34" charset="0"/>
              </a:rPr>
              <a:t>LIPAc</a:t>
            </a:r>
            <a:r>
              <a:rPr lang="en-US" altLang="ca-ES" sz="2400" dirty="0" smtClean="0">
                <a:solidFill>
                  <a:srgbClr val="125E9F"/>
                </a:solidFill>
                <a:latin typeface="DIN Next LT Pro Bold" pitchFamily="34" charset="0"/>
              </a:rPr>
              <a:t> </a:t>
            </a:r>
            <a:r>
              <a:rPr lang="en-US" altLang="ca-ES" sz="2400" dirty="0" smtClean="0">
                <a:solidFill>
                  <a:srgbClr val="125E9F"/>
                </a:solidFill>
                <a:latin typeface="DIN Next LT Pro Bold" pitchFamily="34" charset="0"/>
              </a:rPr>
              <a:t>HEBT: </a:t>
            </a:r>
            <a:r>
              <a:rPr lang="en-US" altLang="ca-ES" sz="2400" dirty="0" smtClean="0">
                <a:solidFill>
                  <a:srgbClr val="FF0000"/>
                </a:solidFill>
                <a:latin typeface="DIN Next LT Pro Bold" pitchFamily="34" charset="0"/>
              </a:rPr>
              <a:t>integrated field</a:t>
            </a:r>
            <a:endParaRPr lang="en-US" altLang="ca-ES" sz="2400" dirty="0" smtClean="0">
              <a:solidFill>
                <a:srgbClr val="FF0000"/>
              </a:solidFill>
              <a:latin typeface="DIN Next LT Pro Bold" pitchFamily="34" charset="0"/>
            </a:endParaRPr>
          </a:p>
        </p:txBody>
      </p:sp>
      <p:grpSp>
        <p:nvGrpSpPr>
          <p:cNvPr id="6" name="Group 5"/>
          <p:cNvGrpSpPr/>
          <p:nvPr/>
        </p:nvGrpSpPr>
        <p:grpSpPr>
          <a:xfrm>
            <a:off x="3131840" y="3227086"/>
            <a:ext cx="5328591" cy="3227911"/>
            <a:chOff x="1979712" y="1910986"/>
            <a:chExt cx="6511629" cy="4614358"/>
          </a:xfrm>
        </p:grpSpPr>
        <p:pic>
          <p:nvPicPr>
            <p:cNvPr id="8" name="Picture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90741" y="1957122"/>
              <a:ext cx="1619813" cy="867891"/>
            </a:xfrm>
            <a:prstGeom prst="rect">
              <a:avLst/>
            </a:prstGeom>
          </p:spPr>
        </p:pic>
        <p:pic>
          <p:nvPicPr>
            <p:cNvPr id="9" name="Picture 8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90741" y="2889431"/>
              <a:ext cx="1619813" cy="867891"/>
            </a:xfrm>
            <a:prstGeom prst="rect">
              <a:avLst/>
            </a:prstGeom>
          </p:spPr>
        </p:pic>
        <p:pic>
          <p:nvPicPr>
            <p:cNvPr id="11" name="Picture 10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90741" y="3761121"/>
              <a:ext cx="1619813" cy="867891"/>
            </a:xfrm>
            <a:prstGeom prst="rect">
              <a:avLst/>
            </a:prstGeom>
          </p:spPr>
        </p:pic>
        <p:pic>
          <p:nvPicPr>
            <p:cNvPr id="12" name="Picture 11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90741" y="4693426"/>
              <a:ext cx="1619813" cy="867891"/>
            </a:xfrm>
            <a:prstGeom prst="rect">
              <a:avLst/>
            </a:prstGeom>
          </p:spPr>
        </p:pic>
        <p:pic>
          <p:nvPicPr>
            <p:cNvPr id="13" name="Picture 12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90741" y="5657453"/>
              <a:ext cx="1619813" cy="867891"/>
            </a:xfrm>
            <a:prstGeom prst="rect">
              <a:avLst/>
            </a:prstGeom>
          </p:spPr>
        </p:pic>
        <p:pic>
          <p:nvPicPr>
            <p:cNvPr id="14" name="Picture 13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92464" y="1957122"/>
              <a:ext cx="1619813" cy="867891"/>
            </a:xfrm>
            <a:prstGeom prst="rect">
              <a:avLst/>
            </a:prstGeom>
          </p:spPr>
        </p:pic>
        <p:pic>
          <p:nvPicPr>
            <p:cNvPr id="16" name="Picture 15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92464" y="2885239"/>
              <a:ext cx="1619813" cy="867891"/>
            </a:xfrm>
            <a:prstGeom prst="rect">
              <a:avLst/>
            </a:prstGeom>
          </p:spPr>
        </p:pic>
        <p:pic>
          <p:nvPicPr>
            <p:cNvPr id="17" name="Picture 16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92464" y="3761121"/>
              <a:ext cx="1619813" cy="867891"/>
            </a:xfrm>
            <a:prstGeom prst="rect">
              <a:avLst/>
            </a:prstGeom>
          </p:spPr>
        </p:pic>
        <p:pic>
          <p:nvPicPr>
            <p:cNvPr id="18" name="Picture 17"/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92464" y="4693426"/>
              <a:ext cx="1619813" cy="867891"/>
            </a:xfrm>
            <a:prstGeom prst="rect">
              <a:avLst/>
            </a:prstGeom>
          </p:spPr>
        </p:pic>
        <p:pic>
          <p:nvPicPr>
            <p:cNvPr id="19" name="Picture 18"/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92464" y="5657453"/>
              <a:ext cx="1619813" cy="867891"/>
            </a:xfrm>
            <a:prstGeom prst="rect">
              <a:avLst/>
            </a:prstGeom>
          </p:spPr>
        </p:pic>
        <p:pic>
          <p:nvPicPr>
            <p:cNvPr id="20" name="Picture 19"/>
            <p:cNvPicPr>
              <a:picLocks noChangeAspect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871528" y="1957122"/>
              <a:ext cx="1619813" cy="867891"/>
            </a:xfrm>
            <a:prstGeom prst="rect">
              <a:avLst/>
            </a:prstGeom>
          </p:spPr>
        </p:pic>
        <p:pic>
          <p:nvPicPr>
            <p:cNvPr id="21" name="Picture 20"/>
            <p:cNvPicPr>
              <a:picLocks noChangeAspect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871528" y="2887584"/>
              <a:ext cx="1619813" cy="867891"/>
            </a:xfrm>
            <a:prstGeom prst="rect">
              <a:avLst/>
            </a:prstGeom>
          </p:spPr>
        </p:pic>
        <p:pic>
          <p:nvPicPr>
            <p:cNvPr id="22" name="Picture 21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871528" y="3758261"/>
              <a:ext cx="1619813" cy="867891"/>
            </a:xfrm>
            <a:prstGeom prst="rect">
              <a:avLst/>
            </a:prstGeom>
          </p:spPr>
        </p:pic>
        <p:pic>
          <p:nvPicPr>
            <p:cNvPr id="23" name="Picture 22"/>
            <p:cNvPicPr>
              <a:picLocks noChangeAspect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871528" y="4693426"/>
              <a:ext cx="1619813" cy="867891"/>
            </a:xfrm>
            <a:prstGeom prst="rect">
              <a:avLst/>
            </a:prstGeom>
          </p:spPr>
        </p:pic>
        <p:pic>
          <p:nvPicPr>
            <p:cNvPr id="24" name="Picture 23"/>
            <p:cNvPicPr>
              <a:picLocks noChangeAspect="1"/>
            </p:cNvPicPr>
            <p:nvPr/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871528" y="5633325"/>
              <a:ext cx="1619813" cy="867891"/>
            </a:xfrm>
            <a:prstGeom prst="rect">
              <a:avLst/>
            </a:prstGeom>
          </p:spPr>
        </p:pic>
        <p:pic>
          <p:nvPicPr>
            <p:cNvPr id="25" name="Picture 24"/>
            <p:cNvPicPr>
              <a:picLocks noChangeAspect="1"/>
            </p:cNvPicPr>
            <p:nvPr/>
          </p:nvPicPr>
          <p:blipFill>
            <a:blip r:embed="rId1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427984" y="3802998"/>
              <a:ext cx="264981" cy="676481"/>
            </a:xfrm>
            <a:prstGeom prst="rect">
              <a:avLst/>
            </a:prstGeom>
          </p:spPr>
        </p:pic>
        <p:pic>
          <p:nvPicPr>
            <p:cNvPr id="26" name="Picture 25"/>
            <p:cNvPicPr>
              <a:picLocks noChangeAspect="1"/>
            </p:cNvPicPr>
            <p:nvPr/>
          </p:nvPicPr>
          <p:blipFill>
            <a:blip r:embed="rId1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372200" y="3802997"/>
              <a:ext cx="230690" cy="676481"/>
            </a:xfrm>
            <a:prstGeom prst="rect">
              <a:avLst/>
            </a:prstGeom>
          </p:spPr>
        </p:pic>
        <p:pic>
          <p:nvPicPr>
            <p:cNvPr id="27" name="Picture 26"/>
            <p:cNvPicPr>
              <a:picLocks noChangeAspect="1"/>
            </p:cNvPicPr>
            <p:nvPr/>
          </p:nvPicPr>
          <p:blipFill>
            <a:blip r:embed="rId1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244408" y="3800636"/>
              <a:ext cx="236924" cy="676481"/>
            </a:xfrm>
            <a:prstGeom prst="rect">
              <a:avLst/>
            </a:prstGeom>
          </p:spPr>
        </p:pic>
        <mc:AlternateContent xmlns:mc="http://schemas.openxmlformats.org/markup-compatibility/2006" xmlns:a14="http://schemas.microsoft.com/office/drawing/2010/main">
          <mc:Choice Requires="a14">
            <p:sp>
              <p:nvSpPr>
                <p:cNvPr id="5" name="TextBox 4"/>
                <p:cNvSpPr txBox="1"/>
                <p:nvPr/>
              </p:nvSpPr>
              <p:spPr>
                <a:xfrm>
                  <a:off x="4375822" y="1914633"/>
                  <a:ext cx="205889" cy="184666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s-ES" sz="1200" b="0" i="1" smtClean="0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s-ES" sz="1200" b="0" i="1" smtClean="0">
                                <a:latin typeface="Cambria Math" panose="02040503050406030204" pitchFamily="18" charset="0"/>
                              </a:rPr>
                              <m:t>𝐵</m:t>
                            </m:r>
                          </m:e>
                          <m:sub>
                            <m:r>
                              <a:rPr lang="es-ES" sz="1200" b="0" i="1" smtClean="0">
                                <a:latin typeface="Cambria Math" panose="02040503050406030204" pitchFamily="18" charset="0"/>
                              </a:rPr>
                              <m:t>𝑥</m:t>
                            </m:r>
                          </m:sub>
                        </m:sSub>
                      </m:oMath>
                    </m:oMathPara>
                  </a14:m>
                  <a:endParaRPr lang="en-US" sz="1200" dirty="0"/>
                </a:p>
              </p:txBody>
            </p:sp>
          </mc:Choice>
          <mc:Fallback xmlns="">
            <p:sp>
              <p:nvSpPr>
                <p:cNvPr id="5" name="TextBox 4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375822" y="1914633"/>
                  <a:ext cx="309572" cy="276999"/>
                </a:xfrm>
                <a:prstGeom prst="rect">
                  <a:avLst/>
                </a:prstGeom>
                <a:blipFill>
                  <a:blip r:embed="rId19"/>
                  <a:stretch>
                    <a:fillRect l="-17647" b="-13043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8" name="TextBox 27"/>
                <p:cNvSpPr txBox="1"/>
                <p:nvPr/>
              </p:nvSpPr>
              <p:spPr>
                <a:xfrm>
                  <a:off x="6266098" y="1931252"/>
                  <a:ext cx="210442" cy="199285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s-ES" sz="1200" b="0" i="1" smtClean="0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s-ES" sz="1200" b="0" i="1" smtClean="0">
                                <a:latin typeface="Cambria Math" panose="02040503050406030204" pitchFamily="18" charset="0"/>
                              </a:rPr>
                              <m:t>𝐵</m:t>
                            </m:r>
                          </m:e>
                          <m:sub>
                            <m:r>
                              <a:rPr lang="es-ES" sz="1200" b="0" i="1" smtClean="0">
                                <a:latin typeface="Cambria Math" panose="02040503050406030204" pitchFamily="18" charset="0"/>
                              </a:rPr>
                              <m:t>𝑦</m:t>
                            </m:r>
                          </m:sub>
                        </m:sSub>
                      </m:oMath>
                    </m:oMathPara>
                  </a14:m>
                  <a:endParaRPr lang="en-US" sz="1200" dirty="0"/>
                </a:p>
              </p:txBody>
            </p:sp>
          </mc:Choice>
          <mc:Fallback xmlns="">
            <p:sp>
              <p:nvSpPr>
                <p:cNvPr id="28" name="TextBox 27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266098" y="1931252"/>
                  <a:ext cx="317203" cy="298928"/>
                </a:xfrm>
                <a:prstGeom prst="rect">
                  <a:avLst/>
                </a:prstGeom>
                <a:blipFill>
                  <a:blip r:embed="rId20"/>
                  <a:stretch>
                    <a:fillRect l="-17308" r="-5769" b="-20408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9" name="TextBox 28"/>
                <p:cNvSpPr txBox="1"/>
                <p:nvPr/>
              </p:nvSpPr>
              <p:spPr>
                <a:xfrm>
                  <a:off x="8192157" y="1910986"/>
                  <a:ext cx="198901" cy="184666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s-ES" sz="1200" b="0" i="1" smtClean="0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s-ES" sz="1200" b="0" i="1" smtClean="0">
                                <a:latin typeface="Cambria Math" panose="02040503050406030204" pitchFamily="18" charset="0"/>
                              </a:rPr>
                              <m:t>𝐵</m:t>
                            </m:r>
                          </m:e>
                          <m:sub>
                            <m:r>
                              <a:rPr lang="es-ES" sz="1200" b="0" i="1" smtClean="0">
                                <a:latin typeface="Cambria Math" panose="02040503050406030204" pitchFamily="18" charset="0"/>
                              </a:rPr>
                              <m:t>𝑧</m:t>
                            </m:r>
                          </m:sub>
                        </m:sSub>
                      </m:oMath>
                    </m:oMathPara>
                  </a14:m>
                  <a:endParaRPr lang="en-US" sz="1200" dirty="0"/>
                </a:p>
              </p:txBody>
            </p:sp>
          </mc:Choice>
          <mc:Fallback xmlns="">
            <p:sp>
              <p:nvSpPr>
                <p:cNvPr id="29" name="TextBox 28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8192157" y="1910986"/>
                  <a:ext cx="299184" cy="276999"/>
                </a:xfrm>
                <a:prstGeom prst="rect">
                  <a:avLst/>
                </a:prstGeom>
                <a:blipFill>
                  <a:blip r:embed="rId21"/>
                  <a:stretch>
                    <a:fillRect l="-18367" b="-13043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0" name="TextBox 29"/>
                <p:cNvSpPr txBox="1"/>
                <p:nvPr/>
              </p:nvSpPr>
              <p:spPr>
                <a:xfrm>
                  <a:off x="1979712" y="2245387"/>
                  <a:ext cx="831959" cy="184666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14:m>
                    <m:oMath xmlns:m="http://schemas.openxmlformats.org/officeDocument/2006/math">
                      <m:r>
                        <a:rPr lang="es-ES" sz="1200" b="0" i="1" smtClean="0">
                          <a:latin typeface="Cambria Math" panose="02040503050406030204" pitchFamily="18" charset="0"/>
                        </a:rPr>
                        <m:t>𝑦</m:t>
                      </m:r>
                      <m:r>
                        <a:rPr lang="es-ES" sz="1200" b="0" i="1" smtClean="0">
                          <a:latin typeface="Cambria Math" panose="02040503050406030204" pitchFamily="18" charset="0"/>
                        </a:rPr>
                        <m:t>=−55</m:t>
                      </m:r>
                    </m:oMath>
                  </a14:m>
                  <a:r>
                    <a:rPr lang="en-US" sz="1200" dirty="0" smtClean="0"/>
                    <a:t>mm</a:t>
                  </a:r>
                  <a:endParaRPr lang="en-US" sz="1200" dirty="0"/>
                </a:p>
              </p:txBody>
            </p:sp>
          </mc:Choice>
          <mc:Fallback xmlns="">
            <p:sp>
              <p:nvSpPr>
                <p:cNvPr id="30" name="TextBox 29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979712" y="2245387"/>
                  <a:ext cx="970074" cy="215444"/>
                </a:xfrm>
                <a:prstGeom prst="rect">
                  <a:avLst/>
                </a:prstGeom>
                <a:blipFill>
                  <a:blip r:embed="rId22"/>
                  <a:stretch>
                    <a:fillRect l="-6918" t="-25000" r="-11321" b="-47222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1" name="TextBox 30"/>
                <p:cNvSpPr txBox="1"/>
                <p:nvPr/>
              </p:nvSpPr>
              <p:spPr>
                <a:xfrm>
                  <a:off x="1979712" y="3211315"/>
                  <a:ext cx="831959" cy="184666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14:m>
                    <m:oMath xmlns:m="http://schemas.openxmlformats.org/officeDocument/2006/math">
                      <m:r>
                        <a:rPr lang="es-ES" sz="1200" b="0" i="1" smtClean="0">
                          <a:latin typeface="Cambria Math" panose="02040503050406030204" pitchFamily="18" charset="0"/>
                        </a:rPr>
                        <m:t>𝑦</m:t>
                      </m:r>
                      <m:r>
                        <a:rPr lang="es-ES" sz="1200" b="0" i="1" smtClean="0">
                          <a:latin typeface="Cambria Math" panose="02040503050406030204" pitchFamily="18" charset="0"/>
                        </a:rPr>
                        <m:t>=−25</m:t>
                      </m:r>
                    </m:oMath>
                  </a14:m>
                  <a:r>
                    <a:rPr lang="en-US" sz="1200" dirty="0" smtClean="0"/>
                    <a:t>mm</a:t>
                  </a:r>
                  <a:endParaRPr lang="en-US" sz="1200" dirty="0"/>
                </a:p>
              </p:txBody>
            </p:sp>
          </mc:Choice>
          <mc:Fallback xmlns="">
            <p:sp>
              <p:nvSpPr>
                <p:cNvPr id="31" name="TextBox 30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979712" y="3211315"/>
                  <a:ext cx="970074" cy="215444"/>
                </a:xfrm>
                <a:prstGeom prst="rect">
                  <a:avLst/>
                </a:prstGeom>
                <a:blipFill>
                  <a:blip r:embed="rId23"/>
                  <a:stretch>
                    <a:fillRect l="-6918" t="-25714" r="-11321" b="-51429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2" name="TextBox 31"/>
                <p:cNvSpPr txBox="1"/>
                <p:nvPr/>
              </p:nvSpPr>
              <p:spPr>
                <a:xfrm>
                  <a:off x="1979712" y="4084484"/>
                  <a:ext cx="418384" cy="184666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s-ES" sz="1200" b="0" i="1" smtClean="0">
                            <a:latin typeface="Cambria Math" panose="02040503050406030204" pitchFamily="18" charset="0"/>
                          </a:rPr>
                          <m:t>𝑦</m:t>
                        </m:r>
                        <m:r>
                          <a:rPr lang="es-ES" sz="1200" b="0" i="1" smtClean="0">
                            <a:latin typeface="Cambria Math" panose="02040503050406030204" pitchFamily="18" charset="0"/>
                          </a:rPr>
                          <m:t>=0</m:t>
                        </m:r>
                      </m:oMath>
                    </m:oMathPara>
                  </a14:m>
                  <a:endParaRPr lang="en-US" sz="1200" dirty="0"/>
                </a:p>
              </p:txBody>
            </p:sp>
          </mc:Choice>
          <mc:Fallback xmlns="">
            <p:sp>
              <p:nvSpPr>
                <p:cNvPr id="32" name="TextBox 31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979712" y="4084484"/>
                  <a:ext cx="487569" cy="215444"/>
                </a:xfrm>
                <a:prstGeom prst="rect">
                  <a:avLst/>
                </a:prstGeom>
                <a:blipFill>
                  <a:blip r:embed="rId24"/>
                  <a:stretch>
                    <a:fillRect l="-8750" r="-6250" b="-28571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3" name="TextBox 32"/>
                <p:cNvSpPr txBox="1"/>
                <p:nvPr/>
              </p:nvSpPr>
              <p:spPr>
                <a:xfrm>
                  <a:off x="1979712" y="5019649"/>
                  <a:ext cx="831959" cy="184666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14:m>
                    <m:oMath xmlns:m="http://schemas.openxmlformats.org/officeDocument/2006/math">
                      <m:r>
                        <a:rPr lang="es-ES" sz="1200" b="0" i="1" smtClean="0">
                          <a:latin typeface="Cambria Math" panose="02040503050406030204" pitchFamily="18" charset="0"/>
                        </a:rPr>
                        <m:t>𝑦</m:t>
                      </m:r>
                      <m:r>
                        <a:rPr lang="es-ES" sz="1200" b="0" i="1" smtClean="0">
                          <a:latin typeface="Cambria Math" panose="02040503050406030204" pitchFamily="18" charset="0"/>
                        </a:rPr>
                        <m:t>=+25</m:t>
                      </m:r>
                    </m:oMath>
                  </a14:m>
                  <a:r>
                    <a:rPr lang="en-US" sz="1200" dirty="0" smtClean="0"/>
                    <a:t>mm</a:t>
                  </a:r>
                  <a:endParaRPr lang="en-US" sz="1200" dirty="0"/>
                </a:p>
              </p:txBody>
            </p:sp>
          </mc:Choice>
          <mc:Fallback xmlns="">
            <p:sp>
              <p:nvSpPr>
                <p:cNvPr id="33" name="TextBox 32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979712" y="5019649"/>
                  <a:ext cx="970074" cy="215444"/>
                </a:xfrm>
                <a:prstGeom prst="rect">
                  <a:avLst/>
                </a:prstGeom>
                <a:blipFill>
                  <a:blip r:embed="rId25"/>
                  <a:stretch>
                    <a:fillRect l="-6918" t="-25000" r="-11321" b="-47222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4" name="TextBox 33"/>
                <p:cNvSpPr txBox="1"/>
                <p:nvPr/>
              </p:nvSpPr>
              <p:spPr>
                <a:xfrm>
                  <a:off x="1979712" y="5959548"/>
                  <a:ext cx="831959" cy="184666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14:m>
                    <m:oMath xmlns:m="http://schemas.openxmlformats.org/officeDocument/2006/math">
                      <m:r>
                        <a:rPr lang="es-ES" sz="1200" b="0" i="1" smtClean="0">
                          <a:latin typeface="Cambria Math" panose="02040503050406030204" pitchFamily="18" charset="0"/>
                        </a:rPr>
                        <m:t>𝑦</m:t>
                      </m:r>
                      <m:r>
                        <a:rPr lang="es-ES" sz="1200" b="0" i="1" smtClean="0">
                          <a:latin typeface="Cambria Math" panose="02040503050406030204" pitchFamily="18" charset="0"/>
                        </a:rPr>
                        <m:t>=+55</m:t>
                      </m:r>
                    </m:oMath>
                  </a14:m>
                  <a:r>
                    <a:rPr lang="en-US" sz="1200" dirty="0" smtClean="0"/>
                    <a:t>mm</a:t>
                  </a:r>
                  <a:endParaRPr lang="en-US" sz="1200" dirty="0"/>
                </a:p>
              </p:txBody>
            </p:sp>
          </mc:Choice>
          <mc:Fallback xmlns="">
            <p:sp>
              <p:nvSpPr>
                <p:cNvPr id="34" name="TextBox 33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979712" y="5959548"/>
                  <a:ext cx="970074" cy="215444"/>
                </a:xfrm>
                <a:prstGeom prst="rect">
                  <a:avLst/>
                </a:prstGeom>
                <a:blipFill>
                  <a:blip r:embed="rId26"/>
                  <a:stretch>
                    <a:fillRect l="-6918" t="-28571" r="-11321" b="-51429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35" name="TextBox 34"/>
              <p:cNvSpPr txBox="1"/>
              <p:nvPr/>
            </p:nvSpPr>
            <p:spPr>
              <a:xfrm>
                <a:off x="251519" y="1340768"/>
                <a:ext cx="8002898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285750" indent="-285750">
                  <a:spcAft>
                    <a:spcPts val="600"/>
                  </a:spcAft>
                  <a:buFont typeface="Arial" panose="020B0604020202020204" pitchFamily="34" charset="0"/>
                  <a:buChar char="•"/>
                </a:pPr>
                <a:r>
                  <a:rPr lang="en-US" dirty="0" smtClean="0"/>
                  <a:t>Field maps have been measured at </a:t>
                </a:r>
                <a:r>
                  <a:rPr lang="en-US" b="1" dirty="0" smtClean="0">
                    <a:solidFill>
                      <a:srgbClr val="436989"/>
                    </a:solidFill>
                  </a:rPr>
                  <a:t>different vertical</a:t>
                </a:r>
                <a:r>
                  <a:rPr lang="en-US" dirty="0" smtClean="0"/>
                  <a:t> (</a:t>
                </a:r>
                <a14:m>
                  <m:oMath xmlns:m="http://schemas.openxmlformats.org/officeDocument/2006/math">
                    <m:r>
                      <a:rPr lang="es-ES" b="0" i="1" smtClean="0">
                        <a:latin typeface="Cambria Math" panose="02040503050406030204" pitchFamily="18" charset="0"/>
                      </a:rPr>
                      <m:t>𝑦</m:t>
                    </m:r>
                  </m:oMath>
                </a14:m>
                <a:r>
                  <a:rPr lang="en-US" dirty="0" smtClean="0"/>
                  <a:t>) positions</a:t>
                </a:r>
              </a:p>
            </p:txBody>
          </p:sp>
        </mc:Choice>
        <mc:Fallback xmlns="">
          <p:sp>
            <p:nvSpPr>
              <p:cNvPr id="35" name="TextBox 3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1519" y="1340768"/>
                <a:ext cx="8002898" cy="369332"/>
              </a:xfrm>
              <a:prstGeom prst="rect">
                <a:avLst/>
              </a:prstGeom>
              <a:blipFill>
                <a:blip r:embed="rId27"/>
                <a:stretch>
                  <a:fillRect l="-457" t="-9836" b="-2459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1" name="Picture 40"/>
          <p:cNvPicPr>
            <a:picLocks noChangeAspect="1"/>
          </p:cNvPicPr>
          <p:nvPr/>
        </p:nvPicPr>
        <p:blipFill>
          <a:blip r:embed="rId2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47253" y="1776039"/>
            <a:ext cx="2536833" cy="1308641"/>
          </a:xfrm>
          <a:prstGeom prst="rect">
            <a:avLst/>
          </a:prstGeom>
        </p:spPr>
      </p:pic>
      <p:pic>
        <p:nvPicPr>
          <p:cNvPr id="42" name="Picture 41"/>
          <p:cNvPicPr/>
          <p:nvPr/>
        </p:nvPicPr>
        <p:blipFill>
          <a:blip r:embed="rId2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24244" y="1857918"/>
            <a:ext cx="3119756" cy="1286193"/>
          </a:xfrm>
          <a:prstGeom prst="rect">
            <a:avLst/>
          </a:prstGeom>
        </p:spPr>
      </p:pic>
      <p:sp>
        <p:nvSpPr>
          <p:cNvPr id="43" name="TextBox 42"/>
          <p:cNvSpPr txBox="1"/>
          <p:nvPr/>
        </p:nvSpPr>
        <p:spPr>
          <a:xfrm>
            <a:off x="2805855" y="2779598"/>
            <a:ext cx="10680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" dirty="0" smtClean="0"/>
              <a:t>Downstream map</a:t>
            </a:r>
            <a:endParaRPr lang="en-US" sz="1200" dirty="0"/>
          </a:p>
        </p:txBody>
      </p:sp>
      <p:sp>
        <p:nvSpPr>
          <p:cNvPr id="44" name="TextBox 43"/>
          <p:cNvSpPr txBox="1"/>
          <p:nvPr/>
        </p:nvSpPr>
        <p:spPr>
          <a:xfrm>
            <a:off x="5187967" y="1825651"/>
            <a:ext cx="10720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err="1" smtClean="0"/>
              <a:t>Usptream</a:t>
            </a:r>
            <a:r>
              <a:rPr lang="en-US" sz="1200" dirty="0" smtClean="0"/>
              <a:t> </a:t>
            </a:r>
            <a:r>
              <a:rPr lang="en-US" sz="1200" dirty="0" smtClean="0"/>
              <a:t>map</a:t>
            </a:r>
            <a:endParaRPr lang="en-US" sz="12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5" name="TextBox 44"/>
              <p:cNvSpPr txBox="1"/>
              <p:nvPr/>
            </p:nvSpPr>
            <p:spPr>
              <a:xfrm>
                <a:off x="107505" y="1883209"/>
                <a:ext cx="2748388" cy="435689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285750" indent="-285750">
                  <a:spcAft>
                    <a:spcPts val="600"/>
                  </a:spcAft>
                  <a:buFont typeface="Arial" panose="020B0604020202020204" pitchFamily="34" charset="0"/>
                  <a:buChar char="•"/>
                </a:pPr>
                <a:r>
                  <a:rPr lang="en-US" sz="1400" dirty="0" smtClean="0"/>
                  <a:t>To determine </a:t>
                </a:r>
                <a:r>
                  <a:rPr lang="en-US" sz="1400" b="1" dirty="0" smtClean="0">
                    <a:solidFill>
                      <a:srgbClr val="436989"/>
                    </a:solidFill>
                  </a:rPr>
                  <a:t>integrated field</a:t>
                </a:r>
                <a:r>
                  <a:rPr lang="en-US" sz="1400" dirty="0" smtClean="0"/>
                  <a:t> and </a:t>
                </a:r>
                <a:r>
                  <a:rPr lang="en-US" sz="1400" b="1" dirty="0" smtClean="0">
                    <a:solidFill>
                      <a:srgbClr val="436989"/>
                    </a:solidFill>
                  </a:rPr>
                  <a:t>multipoles along trajectory</a:t>
                </a:r>
                <a:r>
                  <a:rPr lang="en-US" sz="1400" dirty="0" smtClean="0"/>
                  <a:t>, magnetic field has been scanned along a </a:t>
                </a:r>
                <a:r>
                  <a:rPr lang="en-US" sz="1400" b="1" dirty="0" smtClean="0">
                    <a:solidFill>
                      <a:srgbClr val="436989"/>
                    </a:solidFill>
                  </a:rPr>
                  <a:t>rectangular grid</a:t>
                </a:r>
                <a:r>
                  <a:rPr lang="en-US" sz="1400" dirty="0" smtClean="0"/>
                  <a:t> adapted to the shape of the trajectory</a:t>
                </a:r>
                <a:r>
                  <a:rPr lang="en-US" sz="1400" dirty="0"/>
                  <a:t>,</a:t>
                </a:r>
                <a:r>
                  <a:rPr lang="en-US" sz="1400" dirty="0" smtClean="0"/>
                  <a:t> with sampling step </a:t>
                </a:r>
                <a:r>
                  <a:rPr lang="en-US" sz="1400" b="1" dirty="0" smtClean="0">
                    <a:solidFill>
                      <a:srgbClr val="436989"/>
                    </a:solidFill>
                  </a:rPr>
                  <a:t>1mm×5mm</a:t>
                </a:r>
                <a:r>
                  <a:rPr lang="en-US" sz="1400" dirty="0" smtClean="0"/>
                  <a:t> (longitudinal × horizontal) and covering the requested good field region (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400" b="0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en-US" sz="1400" b="0" i="1" smtClean="0">
                            <a:latin typeface="Cambria Math" panose="02040503050406030204" pitchFamily="18" charset="0"/>
                          </a:rPr>
                          <m:t>𝑅</m:t>
                        </m:r>
                      </m:e>
                      <m:sub>
                        <m:r>
                          <a:rPr lang="en-US" sz="1400" b="0" i="1" smtClean="0">
                            <a:latin typeface="Cambria Math" panose="02040503050406030204" pitchFamily="18" charset="0"/>
                          </a:rPr>
                          <m:t>𝑟𝑒𝑓</m:t>
                        </m:r>
                      </m:sub>
                    </m:sSub>
                    <m:r>
                      <a:rPr lang="en-US" sz="1400" b="0" i="1" smtClean="0">
                        <a:latin typeface="Cambria Math" panose="02040503050406030204" pitchFamily="18" charset="0"/>
                      </a:rPr>
                      <m:t>=51</m:t>
                    </m:r>
                  </m:oMath>
                </a14:m>
                <a:r>
                  <a:rPr lang="en-US" sz="1400" dirty="0" smtClean="0"/>
                  <a:t>mm</a:t>
                </a:r>
                <a:r>
                  <a:rPr lang="en-US" sz="1400" dirty="0" smtClean="0"/>
                  <a:t>)</a:t>
                </a:r>
              </a:p>
              <a:p>
                <a:pPr>
                  <a:spcAft>
                    <a:spcPts val="600"/>
                  </a:spcAft>
                </a:pPr>
                <a:endParaRPr lang="en-US" sz="1400" dirty="0" smtClean="0"/>
              </a:p>
              <a:p>
                <a:pPr marL="285750" indent="-285750">
                  <a:spcAft>
                    <a:spcPts val="600"/>
                  </a:spcAft>
                  <a:buFont typeface="Arial" panose="020B0604020202020204" pitchFamily="34" charset="0"/>
                  <a:buChar char="•"/>
                </a:pPr>
                <a:r>
                  <a:rPr lang="en-US" sz="1400" dirty="0" smtClean="0"/>
                  <a:t>Measurements have been carried out from </a:t>
                </a:r>
                <a:r>
                  <a:rPr lang="en-US" sz="1400" b="1" dirty="0" smtClean="0">
                    <a:solidFill>
                      <a:srgbClr val="436989"/>
                    </a:solidFill>
                  </a:rPr>
                  <a:t>both sides</a:t>
                </a:r>
                <a:r>
                  <a:rPr lang="en-US" sz="1400" dirty="0" smtClean="0"/>
                  <a:t> of the magnet, with an </a:t>
                </a:r>
                <a:r>
                  <a:rPr lang="en-US" sz="1400" b="1" dirty="0" smtClean="0">
                    <a:solidFill>
                      <a:srgbClr val="436989"/>
                    </a:solidFill>
                  </a:rPr>
                  <a:t>overlapping of 73mm</a:t>
                </a:r>
                <a:r>
                  <a:rPr lang="en-US" sz="1400" dirty="0" smtClean="0"/>
                  <a:t> in the central region, and obtained maps have been </a:t>
                </a:r>
                <a:r>
                  <a:rPr lang="en-US" sz="1400" b="1" dirty="0" smtClean="0">
                    <a:solidFill>
                      <a:srgbClr val="436989"/>
                    </a:solidFill>
                  </a:rPr>
                  <a:t>combined</a:t>
                </a:r>
                <a:r>
                  <a:rPr lang="en-US" sz="1400" dirty="0" smtClean="0"/>
                  <a:t> into a single one</a:t>
                </a:r>
                <a:r>
                  <a:rPr lang="en-US" sz="1400" dirty="0"/>
                  <a:t>.</a:t>
                </a:r>
                <a:endParaRPr lang="en-US" sz="1400" dirty="0" smtClean="0"/>
              </a:p>
            </p:txBody>
          </p:sp>
        </mc:Choice>
        <mc:Fallback>
          <p:sp>
            <p:nvSpPr>
              <p:cNvPr id="45" name="TextBox 4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7505" y="1883209"/>
                <a:ext cx="2748388" cy="4356898"/>
              </a:xfrm>
              <a:prstGeom prst="rect">
                <a:avLst/>
              </a:prstGeom>
              <a:blipFill rotWithShape="1">
                <a:blip r:embed="rId30"/>
                <a:stretch>
                  <a:fillRect l="-444" t="-140" r="-2222" b="-420"/>
                </a:stretch>
              </a:blipFill>
            </p:spPr>
            <p:txBody>
              <a:bodyPr/>
              <a:lstStyle/>
              <a:p>
                <a:r>
                  <a:rPr lang="ca-E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9120721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4"/>
          <p:cNvSpPr>
            <a:spLocks noChangeArrowheads="1"/>
          </p:cNvSpPr>
          <p:nvPr/>
        </p:nvSpPr>
        <p:spPr bwMode="auto">
          <a:xfrm>
            <a:off x="1999832" y="225520"/>
            <a:ext cx="4516383" cy="526695"/>
          </a:xfrm>
          <a:prstGeom prst="rect">
            <a:avLst/>
          </a:prstGeom>
          <a:solidFill>
            <a:srgbClr val="DEDFE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en-US" altLang="ca-ES" dirty="0"/>
          </a:p>
        </p:txBody>
      </p:sp>
      <p:sp>
        <p:nvSpPr>
          <p:cNvPr id="3" name="Rectangle 41"/>
          <p:cNvSpPr>
            <a:spLocks noChangeArrowheads="1"/>
          </p:cNvSpPr>
          <p:nvPr/>
        </p:nvSpPr>
        <p:spPr bwMode="auto">
          <a:xfrm>
            <a:off x="1975491" y="374467"/>
            <a:ext cx="4540724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lnSpc>
                <a:spcPct val="80000"/>
              </a:lnSpc>
            </a:pPr>
            <a:r>
              <a:rPr lang="en-US" altLang="ca-ES" sz="2000" dirty="0" smtClean="0">
                <a:latin typeface="DIN Next LT Pro Bold" pitchFamily="34" charset="0"/>
              </a:rPr>
              <a:t>Measurements made in 2017-2019</a:t>
            </a:r>
            <a:endParaRPr lang="en-US" altLang="ca-ES" sz="2000" dirty="0">
              <a:latin typeface="DIN Next LT Pro Bold" pitchFamily="34" charset="0"/>
            </a:endParaRPr>
          </a:p>
        </p:txBody>
      </p:sp>
      <p:sp>
        <p:nvSpPr>
          <p:cNvPr id="4" name="Rectangle 41"/>
          <p:cNvSpPr>
            <a:spLocks noChangeArrowheads="1"/>
          </p:cNvSpPr>
          <p:nvPr/>
        </p:nvSpPr>
        <p:spPr bwMode="auto">
          <a:xfrm>
            <a:off x="251518" y="980728"/>
            <a:ext cx="8496946" cy="2954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lnSpc>
                <a:spcPct val="80000"/>
              </a:lnSpc>
            </a:pPr>
            <a:r>
              <a:rPr lang="en-US" altLang="ca-ES" sz="2400" dirty="0" smtClean="0">
                <a:solidFill>
                  <a:srgbClr val="125E9F"/>
                </a:solidFill>
                <a:latin typeface="DIN Next LT Pro Bold" pitchFamily="34" charset="0"/>
              </a:rPr>
              <a:t>Dipole for </a:t>
            </a:r>
            <a:r>
              <a:rPr lang="en-US" altLang="ca-ES" sz="2400" dirty="0" err="1" smtClean="0">
                <a:solidFill>
                  <a:srgbClr val="125E9F"/>
                </a:solidFill>
                <a:latin typeface="DIN Next LT Pro Bold" pitchFamily="34" charset="0"/>
              </a:rPr>
              <a:t>LIPAc</a:t>
            </a:r>
            <a:r>
              <a:rPr lang="en-US" altLang="ca-ES" sz="2400" dirty="0" smtClean="0">
                <a:solidFill>
                  <a:srgbClr val="125E9F"/>
                </a:solidFill>
                <a:latin typeface="DIN Next LT Pro Bold" pitchFamily="34" charset="0"/>
              </a:rPr>
              <a:t> </a:t>
            </a:r>
            <a:r>
              <a:rPr lang="en-US" altLang="ca-ES" sz="2400" dirty="0" smtClean="0">
                <a:solidFill>
                  <a:srgbClr val="125E9F"/>
                </a:solidFill>
                <a:latin typeface="DIN Next LT Pro Bold" pitchFamily="34" charset="0"/>
              </a:rPr>
              <a:t>HEBT: </a:t>
            </a:r>
            <a:r>
              <a:rPr lang="en-US" altLang="ca-ES" sz="2400" dirty="0" err="1" smtClean="0">
                <a:solidFill>
                  <a:srgbClr val="FF0000"/>
                </a:solidFill>
                <a:latin typeface="DIN Next LT Pro Bold" pitchFamily="34" charset="0"/>
              </a:rPr>
              <a:t>pseudomultipoles</a:t>
            </a:r>
            <a:endParaRPr lang="en-US" altLang="ca-ES" sz="2400" dirty="0" smtClean="0">
              <a:solidFill>
                <a:srgbClr val="FF0000"/>
              </a:solidFill>
              <a:latin typeface="DIN Next LT Pro Bold" pitchFamily="34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251518" y="1340768"/>
            <a:ext cx="84249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b="1" dirty="0" smtClean="0">
                <a:solidFill>
                  <a:srgbClr val="436989"/>
                </a:solidFill>
              </a:rPr>
              <a:t>(Pseudo)multipoles</a:t>
            </a:r>
            <a:r>
              <a:rPr lang="en-US" dirty="0" smtClean="0"/>
              <a:t> along trajectory at different vertical positions have been calculated from field maps</a:t>
            </a:r>
          </a:p>
        </p:txBody>
      </p:sp>
      <p:pic>
        <p:nvPicPr>
          <p:cNvPr id="38" name="Picture 37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2349475"/>
            <a:ext cx="5933440" cy="2879725"/>
          </a:xfrm>
          <a:prstGeom prst="rect">
            <a:avLst/>
          </a:prstGeom>
        </p:spPr>
      </p:pic>
      <p:pic>
        <p:nvPicPr>
          <p:cNvPr id="36" name="Picture 3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1751166"/>
            <a:ext cx="3665233" cy="1605826"/>
          </a:xfrm>
          <a:prstGeom prst="rect">
            <a:avLst/>
          </a:prstGeom>
          <a:noFill/>
        </p:spPr>
      </p:pic>
      <p:pic>
        <p:nvPicPr>
          <p:cNvPr id="37" name="Picture 3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3328027"/>
            <a:ext cx="3665233" cy="1613141"/>
          </a:xfrm>
          <a:prstGeom prst="rect">
            <a:avLst/>
          </a:prstGeom>
          <a:noFill/>
        </p:spPr>
      </p:pic>
      <p:pic>
        <p:nvPicPr>
          <p:cNvPr id="39" name="Picture 3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4941168"/>
            <a:ext cx="3665233" cy="1609483"/>
          </a:xfrm>
          <a:prstGeom prst="rect">
            <a:avLst/>
          </a:prstGeom>
          <a:noFill/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6" name="Rectangle 5"/>
              <p:cNvSpPr/>
              <p:nvPr/>
            </p:nvSpPr>
            <p:spPr>
              <a:xfrm>
                <a:off x="1073424" y="5269133"/>
                <a:ext cx="2365840" cy="55387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1100" i="1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sz="1100" i="1">
                              <a:latin typeface="Cambria Math" panose="02040503050406030204" pitchFamily="18" charset="0"/>
                            </a:rPr>
                            <m:t>𝐵</m:t>
                          </m:r>
                        </m:e>
                        <m:sub>
                          <m:r>
                            <m:rPr>
                              <m:nor/>
                            </m:rPr>
                            <a:rPr lang="en-US" sz="1100" i="1">
                              <a:latin typeface="Cambria Math" panose="02040503050406030204" pitchFamily="18" charset="0"/>
                            </a:rPr>
                            <m:t>norm</m:t>
                          </m:r>
                        </m:sub>
                      </m:sSub>
                      <m:d>
                        <m:dPr>
                          <m:ctrlPr>
                            <a:rPr lang="en-US" sz="1100" i="1"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sz="1100" i="1">
                              <a:latin typeface="Cambria Math" panose="02040503050406030204" pitchFamily="18" charset="0"/>
                            </a:rPr>
                            <m:t>𝑠</m:t>
                          </m:r>
                          <m:r>
                            <a:rPr lang="en-US" sz="1100" i="0"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en-US" sz="1100" i="1">
                              <a:latin typeface="Cambria Math" panose="02040503050406030204" pitchFamily="18" charset="0"/>
                            </a:rPr>
                            <m:t>𝑟</m:t>
                          </m:r>
                        </m:e>
                      </m:d>
                      <m:r>
                        <a:rPr lang="en-US" sz="1100" i="0">
                          <a:latin typeface="Cambria Math" panose="02040503050406030204" pitchFamily="18" charset="0"/>
                        </a:rPr>
                        <m:t>=</m:t>
                      </m:r>
                      <m:nary>
                        <m:naryPr>
                          <m:chr m:val="∑"/>
                          <m:limLoc m:val="undOvr"/>
                          <m:ctrlPr>
                            <a:rPr lang="en-US" sz="1100" i="1">
                              <a:latin typeface="Cambria Math"/>
                            </a:rPr>
                          </m:ctrlPr>
                        </m:naryPr>
                        <m:sub>
                          <m:r>
                            <a:rPr lang="en-US" sz="1100" i="1">
                              <a:latin typeface="Cambria Math" panose="02040503050406030204" pitchFamily="18" charset="0"/>
                            </a:rPr>
                            <m:t>𝑛</m:t>
                          </m:r>
                          <m:r>
                            <a:rPr lang="en-US" sz="1100" i="0">
                              <a:latin typeface="Cambria Math" panose="02040503050406030204" pitchFamily="18" charset="0"/>
                            </a:rPr>
                            <m:t>=1</m:t>
                          </m:r>
                        </m:sub>
                        <m:sup>
                          <m:r>
                            <a:rPr lang="en-US" sz="1100" i="0">
                              <a:latin typeface="Cambria Math" panose="02040503050406030204" pitchFamily="18" charset="0"/>
                            </a:rPr>
                            <m:t>∞</m:t>
                          </m:r>
                        </m:sup>
                        <m:e>
                          <m:sSub>
                            <m:sSubPr>
                              <m:ctrlPr>
                                <a:rPr lang="en-US" sz="1100" i="1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sz="1100" i="1">
                                  <a:latin typeface="Cambria Math" panose="02040503050406030204" pitchFamily="18" charset="0"/>
                                </a:rPr>
                                <m:t>𝐵</m:t>
                              </m:r>
                            </m:e>
                            <m:sub>
                              <m:r>
                                <a:rPr lang="en-US" sz="1100" i="1">
                                  <a:latin typeface="Cambria Math" panose="02040503050406030204" pitchFamily="18" charset="0"/>
                                </a:rPr>
                                <m:t>𝑛</m:t>
                              </m:r>
                            </m:sub>
                          </m:sSub>
                          <m:d>
                            <m:dPr>
                              <m:ctrlPr>
                                <a:rPr lang="en-US" sz="1100" i="1">
                                  <a:latin typeface="Cambria Math"/>
                                </a:rPr>
                              </m:ctrlPr>
                            </m:dPr>
                            <m:e>
                              <m:r>
                                <a:rPr lang="en-US" sz="1100" i="1">
                                  <a:latin typeface="Cambria Math" panose="02040503050406030204" pitchFamily="18" charset="0"/>
                                </a:rPr>
                                <m:t>𝑠</m:t>
                              </m:r>
                            </m:e>
                          </m:d>
                          <m:sSup>
                            <m:sSupPr>
                              <m:ctrlPr>
                                <a:rPr lang="en-US" sz="1100" i="1">
                                  <a:latin typeface="Cambria Math"/>
                                </a:rPr>
                              </m:ctrlPr>
                            </m:sSupPr>
                            <m:e>
                              <m:d>
                                <m:dPr>
                                  <m:ctrlPr>
                                    <a:rPr lang="en-US" sz="1100" i="1">
                                      <a:latin typeface="Cambria Math"/>
                                    </a:rPr>
                                  </m:ctrlPr>
                                </m:dPr>
                                <m:e>
                                  <m:f>
                                    <m:fPr>
                                      <m:ctrlPr>
                                        <a:rPr lang="en-US" sz="1100" i="1">
                                          <a:latin typeface="Cambria Math"/>
                                        </a:rPr>
                                      </m:ctrlPr>
                                    </m:fPr>
                                    <m:num>
                                      <m:r>
                                        <a:rPr lang="en-US" sz="1100" i="1">
                                          <a:latin typeface="Cambria Math" panose="02040503050406030204" pitchFamily="18" charset="0"/>
                                        </a:rPr>
                                        <m:t>𝑟</m:t>
                                      </m:r>
                                    </m:num>
                                    <m:den>
                                      <m:sSub>
                                        <m:sSubPr>
                                          <m:ctrlPr>
                                            <a:rPr lang="en-US" sz="1100" i="1">
                                              <a:latin typeface="Cambria Math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en-US" sz="1100" i="1">
                                              <a:latin typeface="Cambria Math" panose="02040503050406030204" pitchFamily="18" charset="0"/>
                                            </a:rPr>
                                            <m:t>𝑅</m:t>
                                          </m:r>
                                        </m:e>
                                        <m:sub>
                                          <m:r>
                                            <m:rPr>
                                              <m:nor/>
                                            </m:rPr>
                                            <a:rPr lang="en-US" sz="1100" i="1">
                                              <a:latin typeface="Cambria Math" panose="02040503050406030204" pitchFamily="18" charset="0"/>
                                            </a:rPr>
                                            <m:t>ref</m:t>
                                          </m:r>
                                        </m:sub>
                                      </m:sSub>
                                    </m:den>
                                  </m:f>
                                </m:e>
                              </m:d>
                            </m:e>
                            <m:sup>
                              <m:r>
                                <a:rPr lang="en-US" sz="1100" i="1">
                                  <a:latin typeface="Cambria Math" panose="02040503050406030204" pitchFamily="18" charset="0"/>
                                </a:rPr>
                                <m:t>𝑛</m:t>
                              </m:r>
                              <m:r>
                                <a:rPr lang="en-US" sz="1100" i="0">
                                  <a:latin typeface="Cambria Math" panose="02040503050406030204" pitchFamily="18" charset="0"/>
                                </a:rPr>
                                <m:t>−1</m:t>
                              </m:r>
                            </m:sup>
                          </m:sSup>
                        </m:e>
                      </m:nary>
                    </m:oMath>
                  </m:oMathPara>
                </a14:m>
                <a:endParaRPr lang="en-US" sz="1100" dirty="0"/>
              </a:p>
            </p:txBody>
          </p:sp>
        </mc:Choice>
        <mc:Fallback xmlns="">
          <p:sp>
            <p:nvSpPr>
              <p:cNvPr id="6" name="Rectangle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73424" y="5269133"/>
                <a:ext cx="2365840" cy="553870"/>
              </a:xfrm>
              <a:prstGeom prst="rect">
                <a:avLst/>
              </a:prstGeom>
              <a:blipFill>
                <a:blip r:embed="rId6"/>
                <a:stretch>
                  <a:fillRect t="-94505" b="-14505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Rectangle 6"/>
              <p:cNvSpPr/>
              <p:nvPr/>
            </p:nvSpPr>
            <p:spPr>
              <a:xfrm>
                <a:off x="1043608" y="5868575"/>
                <a:ext cx="2395656" cy="55387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100">
                          <a:latin typeface="Cambria Math" panose="02040503050406030204" pitchFamily="18" charset="0"/>
                        </a:rPr>
                        <m:t> </m:t>
                      </m:r>
                      <m:sSub>
                        <m:sSubPr>
                          <m:ctrlPr>
                            <a:rPr lang="en-US" sz="1100" i="1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sz="1100" i="1">
                              <a:latin typeface="Cambria Math" panose="02040503050406030204" pitchFamily="18" charset="0"/>
                            </a:rPr>
                            <m:t>𝐵</m:t>
                          </m:r>
                        </m:e>
                        <m:sub>
                          <m:r>
                            <m:rPr>
                              <m:nor/>
                            </m:rPr>
                            <a:rPr lang="en-US" sz="1100" i="1">
                              <a:latin typeface="Cambria Math" panose="02040503050406030204" pitchFamily="18" charset="0"/>
                            </a:rPr>
                            <m:t>skew</m:t>
                          </m:r>
                        </m:sub>
                      </m:sSub>
                      <m:d>
                        <m:dPr>
                          <m:ctrlPr>
                            <a:rPr lang="en-US" sz="1100" i="1"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sz="1100" i="1">
                              <a:latin typeface="Cambria Math" panose="02040503050406030204" pitchFamily="18" charset="0"/>
                            </a:rPr>
                            <m:t>𝑠</m:t>
                          </m:r>
                          <m:r>
                            <a:rPr lang="en-US" sz="1100" i="0"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en-US" sz="1100" i="1">
                              <a:latin typeface="Cambria Math" panose="02040503050406030204" pitchFamily="18" charset="0"/>
                            </a:rPr>
                            <m:t>𝑟</m:t>
                          </m:r>
                        </m:e>
                      </m:d>
                      <m:r>
                        <a:rPr lang="en-US" sz="1100" i="0">
                          <a:latin typeface="Cambria Math" panose="02040503050406030204" pitchFamily="18" charset="0"/>
                        </a:rPr>
                        <m:t>=</m:t>
                      </m:r>
                      <m:nary>
                        <m:naryPr>
                          <m:chr m:val="∑"/>
                          <m:limLoc m:val="undOvr"/>
                          <m:ctrlPr>
                            <a:rPr lang="en-US" sz="1100" i="1">
                              <a:latin typeface="Cambria Math"/>
                            </a:rPr>
                          </m:ctrlPr>
                        </m:naryPr>
                        <m:sub>
                          <m:r>
                            <a:rPr lang="en-US" sz="1100" i="1">
                              <a:latin typeface="Cambria Math" panose="02040503050406030204" pitchFamily="18" charset="0"/>
                            </a:rPr>
                            <m:t>𝑛</m:t>
                          </m:r>
                          <m:r>
                            <a:rPr lang="en-US" sz="1100" i="0">
                              <a:latin typeface="Cambria Math" panose="02040503050406030204" pitchFamily="18" charset="0"/>
                            </a:rPr>
                            <m:t>=1</m:t>
                          </m:r>
                        </m:sub>
                        <m:sup>
                          <m:r>
                            <a:rPr lang="en-US" sz="1100" i="0">
                              <a:latin typeface="Cambria Math" panose="02040503050406030204" pitchFamily="18" charset="0"/>
                            </a:rPr>
                            <m:t>∞</m:t>
                          </m:r>
                        </m:sup>
                        <m:e>
                          <m:sSub>
                            <m:sSubPr>
                              <m:ctrlPr>
                                <a:rPr lang="en-US" sz="1100" i="1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sz="1100" i="1">
                                  <a:latin typeface="Cambria Math" panose="02040503050406030204" pitchFamily="18" charset="0"/>
                                </a:rPr>
                                <m:t>𝐴</m:t>
                              </m:r>
                            </m:e>
                            <m:sub>
                              <m:r>
                                <a:rPr lang="en-US" sz="1100" i="1">
                                  <a:latin typeface="Cambria Math" panose="02040503050406030204" pitchFamily="18" charset="0"/>
                                </a:rPr>
                                <m:t>𝑛</m:t>
                              </m:r>
                            </m:sub>
                          </m:sSub>
                          <m:d>
                            <m:dPr>
                              <m:ctrlPr>
                                <a:rPr lang="en-US" sz="1100" i="1">
                                  <a:latin typeface="Cambria Math"/>
                                </a:rPr>
                              </m:ctrlPr>
                            </m:dPr>
                            <m:e>
                              <m:r>
                                <a:rPr lang="en-US" sz="1100" i="1">
                                  <a:latin typeface="Cambria Math" panose="02040503050406030204" pitchFamily="18" charset="0"/>
                                </a:rPr>
                                <m:t>𝑠</m:t>
                              </m:r>
                            </m:e>
                          </m:d>
                          <m:sSup>
                            <m:sSupPr>
                              <m:ctrlPr>
                                <a:rPr lang="en-US" sz="1100" i="1">
                                  <a:latin typeface="Cambria Math"/>
                                </a:rPr>
                              </m:ctrlPr>
                            </m:sSupPr>
                            <m:e>
                              <m:d>
                                <m:dPr>
                                  <m:ctrlPr>
                                    <a:rPr lang="en-US" sz="1100" i="1">
                                      <a:latin typeface="Cambria Math"/>
                                    </a:rPr>
                                  </m:ctrlPr>
                                </m:dPr>
                                <m:e>
                                  <m:f>
                                    <m:fPr>
                                      <m:ctrlPr>
                                        <a:rPr lang="en-US" sz="1100" i="1">
                                          <a:latin typeface="Cambria Math"/>
                                        </a:rPr>
                                      </m:ctrlPr>
                                    </m:fPr>
                                    <m:num>
                                      <m:r>
                                        <a:rPr lang="en-US" sz="1100" i="1">
                                          <a:latin typeface="Cambria Math" panose="02040503050406030204" pitchFamily="18" charset="0"/>
                                        </a:rPr>
                                        <m:t>𝑟</m:t>
                                      </m:r>
                                    </m:num>
                                    <m:den>
                                      <m:sSub>
                                        <m:sSubPr>
                                          <m:ctrlPr>
                                            <a:rPr lang="en-US" sz="1100" i="1">
                                              <a:latin typeface="Cambria Math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en-US" sz="1100" i="1">
                                              <a:latin typeface="Cambria Math" panose="02040503050406030204" pitchFamily="18" charset="0"/>
                                            </a:rPr>
                                            <m:t>𝑅</m:t>
                                          </m:r>
                                        </m:e>
                                        <m:sub>
                                          <m:r>
                                            <m:rPr>
                                              <m:nor/>
                                            </m:rPr>
                                            <a:rPr lang="en-US" sz="1100" i="1">
                                              <a:latin typeface="Cambria Math" panose="02040503050406030204" pitchFamily="18" charset="0"/>
                                            </a:rPr>
                                            <m:t>ref</m:t>
                                          </m:r>
                                        </m:sub>
                                      </m:sSub>
                                    </m:den>
                                  </m:f>
                                </m:e>
                              </m:d>
                            </m:e>
                            <m:sup>
                              <m:r>
                                <a:rPr lang="en-US" sz="1100" i="1">
                                  <a:latin typeface="Cambria Math" panose="02040503050406030204" pitchFamily="18" charset="0"/>
                                </a:rPr>
                                <m:t>𝑛</m:t>
                              </m:r>
                              <m:r>
                                <a:rPr lang="en-US" sz="1100" i="0">
                                  <a:latin typeface="Cambria Math" panose="02040503050406030204" pitchFamily="18" charset="0"/>
                                </a:rPr>
                                <m:t>−1</m:t>
                              </m:r>
                            </m:sup>
                          </m:sSup>
                        </m:e>
                      </m:nary>
                    </m:oMath>
                  </m:oMathPara>
                </a14:m>
                <a:endParaRPr lang="en-US" sz="1100" dirty="0"/>
              </a:p>
            </p:txBody>
          </p:sp>
        </mc:Choice>
        <mc:Fallback xmlns="">
          <p:sp>
            <p:nvSpPr>
              <p:cNvPr id="7" name="Rectangle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43608" y="5868575"/>
                <a:ext cx="2395656" cy="553870"/>
              </a:xfrm>
              <a:prstGeom prst="rect">
                <a:avLst/>
              </a:prstGeom>
              <a:blipFill>
                <a:blip r:embed="rId7"/>
                <a:stretch>
                  <a:fillRect t="-94505" b="-14505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6306813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4"/>
          <p:cNvSpPr>
            <a:spLocks noChangeArrowheads="1"/>
          </p:cNvSpPr>
          <p:nvPr/>
        </p:nvSpPr>
        <p:spPr bwMode="auto">
          <a:xfrm>
            <a:off x="1999832" y="225520"/>
            <a:ext cx="4516383" cy="526695"/>
          </a:xfrm>
          <a:prstGeom prst="rect">
            <a:avLst/>
          </a:prstGeom>
          <a:solidFill>
            <a:srgbClr val="DEDFE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en-US" altLang="ca-ES" dirty="0"/>
          </a:p>
        </p:txBody>
      </p:sp>
      <p:sp>
        <p:nvSpPr>
          <p:cNvPr id="3" name="Rectangle 41"/>
          <p:cNvSpPr>
            <a:spLocks noChangeArrowheads="1"/>
          </p:cNvSpPr>
          <p:nvPr/>
        </p:nvSpPr>
        <p:spPr bwMode="auto">
          <a:xfrm>
            <a:off x="1975491" y="374467"/>
            <a:ext cx="4540724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lnSpc>
                <a:spcPct val="80000"/>
              </a:lnSpc>
            </a:pPr>
            <a:r>
              <a:rPr lang="en-US" altLang="ca-ES" sz="2000" dirty="0" smtClean="0">
                <a:latin typeface="DIN Next LT Pro Bold" pitchFamily="34" charset="0"/>
              </a:rPr>
              <a:t>Measurements made in 2017-2019</a:t>
            </a:r>
            <a:endParaRPr lang="en-US" altLang="ca-ES" sz="2000" dirty="0">
              <a:latin typeface="DIN Next LT Pro Bold" pitchFamily="34" charset="0"/>
            </a:endParaRPr>
          </a:p>
        </p:txBody>
      </p:sp>
      <p:sp>
        <p:nvSpPr>
          <p:cNvPr id="4" name="Rectangle 41"/>
          <p:cNvSpPr>
            <a:spLocks noChangeArrowheads="1"/>
          </p:cNvSpPr>
          <p:nvPr/>
        </p:nvSpPr>
        <p:spPr bwMode="auto">
          <a:xfrm>
            <a:off x="899592" y="1103440"/>
            <a:ext cx="7128792" cy="3939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lnSpc>
                <a:spcPct val="80000"/>
              </a:lnSpc>
            </a:pPr>
            <a:r>
              <a:rPr lang="en-US" altLang="ca-ES" sz="3200" dirty="0" smtClean="0">
                <a:solidFill>
                  <a:srgbClr val="125E9F"/>
                </a:solidFill>
                <a:latin typeface="DIN Next LT Pro Bold" pitchFamily="34" charset="0"/>
              </a:rPr>
              <a:t>Dipole for </a:t>
            </a:r>
            <a:r>
              <a:rPr lang="en-US" altLang="ca-ES" sz="3200" dirty="0" err="1" smtClean="0">
                <a:solidFill>
                  <a:srgbClr val="125E9F"/>
                </a:solidFill>
                <a:latin typeface="DIN Next LT Pro Bold" pitchFamily="34" charset="0"/>
              </a:rPr>
              <a:t>LIPAc</a:t>
            </a:r>
            <a:r>
              <a:rPr lang="en-US" altLang="ca-ES" sz="3200" dirty="0" smtClean="0">
                <a:solidFill>
                  <a:srgbClr val="125E9F"/>
                </a:solidFill>
                <a:latin typeface="DIN Next LT Pro Bold" pitchFamily="34" charset="0"/>
              </a:rPr>
              <a:t> HEBT</a:t>
            </a:r>
            <a:endParaRPr lang="en-US" altLang="ca-ES" sz="3200" dirty="0" smtClean="0">
              <a:solidFill>
                <a:srgbClr val="979F07"/>
              </a:solidFill>
              <a:latin typeface="DIN Next LT Pro Bold" pitchFamily="34" charset="0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3119197" y="1524790"/>
            <a:ext cx="268958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_tradnl" altLang="ca-ES" dirty="0" smtClean="0">
                <a:solidFill>
                  <a:srgbClr val="979F07"/>
                </a:solidFill>
                <a:latin typeface="DIN Next LT Pro Bold" pitchFamily="34" charset="0"/>
              </a:rPr>
              <a:t>2017/11/02</a:t>
            </a:r>
            <a:r>
              <a:rPr lang="es-ES_tradnl" altLang="ca-ES" dirty="0" smtClean="0">
                <a:solidFill>
                  <a:srgbClr val="979F07"/>
                </a:solidFill>
                <a:latin typeface="DIN Next LT Pro Bold" pitchFamily="34" charset="0"/>
                <a:sym typeface="Symbol" panose="05050102010706020507" pitchFamily="18" charset="2"/>
              </a:rPr>
              <a:t>→</a:t>
            </a:r>
            <a:r>
              <a:rPr lang="es-ES_tradnl" altLang="ca-ES" dirty="0">
                <a:solidFill>
                  <a:srgbClr val="979F07"/>
                </a:solidFill>
                <a:latin typeface="DIN Next LT Pro Bold" pitchFamily="34" charset="0"/>
              </a:rPr>
              <a:t>2017/11/29</a:t>
            </a:r>
            <a:endParaRPr lang="en-US" dirty="0"/>
          </a:p>
        </p:txBody>
      </p:sp>
      <p:grpSp>
        <p:nvGrpSpPr>
          <p:cNvPr id="5" name="Group 4"/>
          <p:cNvGrpSpPr/>
          <p:nvPr/>
        </p:nvGrpSpPr>
        <p:grpSpPr>
          <a:xfrm>
            <a:off x="222098" y="3598327"/>
            <a:ext cx="4493917" cy="2066124"/>
            <a:chOff x="222099" y="3378534"/>
            <a:chExt cx="2808312" cy="1292142"/>
          </a:xfrm>
        </p:grpSpPr>
        <p:pic>
          <p:nvPicPr>
            <p:cNvPr id="9" name="Picture 8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2099" y="3452772"/>
              <a:ext cx="2808312" cy="1217904"/>
            </a:xfrm>
            <a:prstGeom prst="rect">
              <a:avLst/>
            </a:prstGeom>
          </p:spPr>
        </p:pic>
        <p:sp>
          <p:nvSpPr>
            <p:cNvPr id="10" name="Oval 9"/>
            <p:cNvSpPr/>
            <p:nvPr/>
          </p:nvSpPr>
          <p:spPr>
            <a:xfrm>
              <a:off x="1981790" y="3378534"/>
              <a:ext cx="540060" cy="366938"/>
            </a:xfrm>
            <a:prstGeom prst="ellipse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aphicFrame>
        <p:nvGraphicFramePr>
          <p:cNvPr id="16" name="Table 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63370200"/>
              </p:ext>
            </p:extLst>
          </p:nvPr>
        </p:nvGraphicFramePr>
        <p:xfrm>
          <a:off x="5784718" y="4111475"/>
          <a:ext cx="3157151" cy="1832259"/>
        </p:xfrm>
        <a:graphic>
          <a:graphicData uri="http://schemas.openxmlformats.org/drawingml/2006/table">
            <a:tbl>
              <a:tblPr firstRow="1" bandRow="1">
                <a:tableStyleId>{9D7B26C5-4107-4FEC-AEDC-1716B250A1EF}</a:tableStyleId>
              </a:tblPr>
              <a:tblGrid>
                <a:gridCol w="190816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24898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08259">
                <a:tc gridSpan="2"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 Narrow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 Narrow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 Narrow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 Narrow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 Narrow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 Narrow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 Narrow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 Narrow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 Narrow"/>
                        </a:defRPr>
                      </a:lvl9pPr>
                    </a:lstStyle>
                    <a:p>
                      <a:pPr algn="ctr"/>
                      <a:r>
                        <a:rPr lang="en-US" sz="1400" noProof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Quadrupoles characteristics</a:t>
                      </a:r>
                      <a:endParaRPr lang="en-US" sz="1400" noProof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en-US" sz="3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02177">
                <a:tc>
                  <a:txBody>
                    <a:bodyPr/>
                    <a:lstStyle/>
                    <a:p>
                      <a:pPr algn="ctr"/>
                      <a:r>
                        <a:rPr lang="en-US" sz="1400" noProof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Number</a:t>
                      </a:r>
                      <a:r>
                        <a:rPr lang="en-US" sz="1400" baseline="0" noProof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 of magnets</a:t>
                      </a:r>
                      <a:endParaRPr lang="en-US" sz="1400" noProof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400" noProof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3</a:t>
                      </a:r>
                      <a:endParaRPr lang="en-US" sz="1400" noProof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02177">
                <a:tc>
                  <a:txBody>
                    <a:bodyPr/>
                    <a:lstStyle/>
                    <a:p>
                      <a:pPr algn="ctr"/>
                      <a:r>
                        <a:rPr lang="en-US" sz="1400" noProof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Aperture [mm]</a:t>
                      </a:r>
                      <a:endParaRPr lang="en-US" sz="1400" noProof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400" noProof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136</a:t>
                      </a:r>
                      <a:endParaRPr lang="en-US" sz="1400" noProof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02177">
                <a:tc>
                  <a:txBody>
                    <a:bodyPr/>
                    <a:lstStyle/>
                    <a:p>
                      <a:pPr algn="ctr"/>
                      <a:r>
                        <a:rPr lang="en-US" sz="1400" noProof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Magnetic Length [m]</a:t>
                      </a:r>
                      <a:endParaRPr lang="en-US" sz="1400" noProof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400" noProof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0.250</a:t>
                      </a:r>
                      <a:endParaRPr lang="en-US" sz="1400" noProof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302177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9pPr>
                    </a:lstStyle>
                    <a:p>
                      <a:pPr algn="ctr"/>
                      <a:r>
                        <a:rPr lang="en-US" sz="1400" noProof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Max. current [Amp]</a:t>
                      </a:r>
                      <a:endParaRPr lang="en-US" sz="1400" noProof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9pPr>
                    </a:lstStyle>
                    <a:p>
                      <a:pPr algn="ctr"/>
                      <a:r>
                        <a:rPr lang="es-ES" sz="1400" noProof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313</a:t>
                      </a:r>
                      <a:endParaRPr lang="en-US" sz="1400" noProof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2451472863"/>
                  </a:ext>
                </a:extLst>
              </a:tr>
              <a:tr h="302177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9pPr>
                    </a:lstStyle>
                    <a:p>
                      <a:pPr algn="ctr"/>
                      <a:r>
                        <a:rPr lang="en-US" sz="1400" noProof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Gradient G</a:t>
                      </a:r>
                      <a:r>
                        <a:rPr lang="en-US" sz="1400" baseline="-25000" noProof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0</a:t>
                      </a:r>
                      <a:r>
                        <a:rPr lang="en-US" sz="1400" noProof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 </a:t>
                      </a:r>
                      <a:r>
                        <a:rPr lang="en-US" sz="1400" baseline="0" noProof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[T/m]</a:t>
                      </a:r>
                      <a:endParaRPr lang="en-US" sz="1400" baseline="0" noProof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9pPr>
                    </a:lstStyle>
                    <a:p>
                      <a:pPr algn="ctr"/>
                      <a:r>
                        <a:rPr lang="en-US" sz="1400" noProof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12.75</a:t>
                      </a:r>
                      <a:endParaRPr lang="en-US" sz="1400" noProof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</a:tbl>
          </a:graphicData>
        </a:graphic>
      </p:graphicFrame>
      <p:sp>
        <p:nvSpPr>
          <p:cNvPr id="18" name="TextBox 17"/>
          <p:cNvSpPr txBox="1"/>
          <p:nvPr/>
        </p:nvSpPr>
        <p:spPr>
          <a:xfrm>
            <a:off x="493243" y="2206641"/>
            <a:ext cx="4567276" cy="8925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marR="0" lvl="0" indent="-2857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Determine</a:t>
            </a:r>
            <a:r>
              <a:rPr kumimoji="0" lang="en-US" sz="1400" b="0" i="0" u="none" strike="noStrike" kern="1200" cap="none" spc="0" normalizeH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 </a:t>
            </a:r>
            <a:r>
              <a:rPr kumimoji="0" lang="en-US" sz="1400" b="1" i="0" u="none" strike="noStrike" kern="1200" cap="none" spc="0" normalizeH="0" noProof="0" dirty="0" smtClean="0">
                <a:ln>
                  <a:noFill/>
                </a:ln>
                <a:solidFill>
                  <a:srgbClr val="436989"/>
                </a:solidFill>
                <a:effectLst/>
                <a:uLnTx/>
                <a:uFillTx/>
              </a:rPr>
              <a:t>transfer function</a:t>
            </a:r>
            <a:r>
              <a:rPr kumimoji="0" lang="en-US" sz="1400" b="0" i="0" u="none" strike="noStrike" kern="1200" cap="none" spc="0" normalizeH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 for integrated gradient</a:t>
            </a:r>
          </a:p>
          <a:p>
            <a:pPr marL="285750" marR="0" lvl="0" indent="-2857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400" baseline="0" dirty="0" smtClean="0">
                <a:solidFill>
                  <a:srgbClr val="000000"/>
                </a:solidFill>
              </a:rPr>
              <a:t>Determine</a:t>
            </a:r>
            <a:r>
              <a:rPr lang="en-US" sz="1400" dirty="0" smtClean="0">
                <a:solidFill>
                  <a:srgbClr val="000000"/>
                </a:solidFill>
              </a:rPr>
              <a:t> </a:t>
            </a:r>
            <a:r>
              <a:rPr lang="en-US" sz="1400" b="1" dirty="0" smtClean="0">
                <a:solidFill>
                  <a:srgbClr val="436989"/>
                </a:solidFill>
              </a:rPr>
              <a:t>magnetic axis</a:t>
            </a:r>
            <a:r>
              <a:rPr lang="en-US" sz="1400" dirty="0" smtClean="0">
                <a:solidFill>
                  <a:srgbClr val="000000"/>
                </a:solidFill>
              </a:rPr>
              <a:t> and </a:t>
            </a:r>
            <a:r>
              <a:rPr lang="en-US" sz="1400" b="1" dirty="0" smtClean="0">
                <a:solidFill>
                  <a:srgbClr val="436989"/>
                </a:solidFill>
              </a:rPr>
              <a:t>roll angle</a:t>
            </a:r>
          </a:p>
          <a:p>
            <a:pPr marL="285750" marR="0" lvl="0" indent="-2857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Determine</a:t>
            </a:r>
            <a:r>
              <a:rPr kumimoji="0" lang="en-US" sz="1400" b="0" i="0" u="none" strike="noStrike" kern="1200" cap="none" spc="0" normalizeH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 </a:t>
            </a:r>
            <a:r>
              <a:rPr kumimoji="0" lang="en-US" sz="1400" b="1" i="0" u="none" strike="noStrike" kern="1200" cap="none" spc="0" normalizeH="0" noProof="0" dirty="0" smtClean="0">
                <a:ln>
                  <a:noFill/>
                </a:ln>
                <a:solidFill>
                  <a:srgbClr val="436989"/>
                </a:solidFill>
                <a:effectLst/>
                <a:uLnTx/>
                <a:uFillTx/>
              </a:rPr>
              <a:t>harmonic content</a:t>
            </a:r>
            <a:endParaRPr kumimoji="0" lang="en-US" sz="1400" b="1" i="0" u="none" strike="noStrike" kern="1200" cap="none" spc="0" normalizeH="0" baseline="0" noProof="0" dirty="0" smtClean="0">
              <a:ln>
                <a:noFill/>
              </a:ln>
              <a:solidFill>
                <a:srgbClr val="436989"/>
              </a:solidFill>
              <a:effectLst/>
              <a:uLnTx/>
              <a:uFillTx/>
            </a:endParaRPr>
          </a:p>
        </p:txBody>
      </p:sp>
      <p:pic>
        <p:nvPicPr>
          <p:cNvPr id="20" name="Picture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0192" y="1923441"/>
            <a:ext cx="1970161" cy="1939967"/>
          </a:xfrm>
          <a:prstGeom prst="rect">
            <a:avLst/>
          </a:prstGeom>
        </p:spPr>
      </p:pic>
      <p:cxnSp>
        <p:nvCxnSpPr>
          <p:cNvPr id="8" name="Straight Arrow Connector 7"/>
          <p:cNvCxnSpPr>
            <a:endCxn id="20" idx="1"/>
          </p:cNvCxnSpPr>
          <p:nvPr/>
        </p:nvCxnSpPr>
        <p:spPr>
          <a:xfrm flipV="1">
            <a:off x="3902206" y="2893425"/>
            <a:ext cx="2397986" cy="969983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121685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4"/>
          <p:cNvSpPr>
            <a:spLocks noChangeArrowheads="1"/>
          </p:cNvSpPr>
          <p:nvPr/>
        </p:nvSpPr>
        <p:spPr bwMode="auto">
          <a:xfrm>
            <a:off x="1999832" y="225520"/>
            <a:ext cx="4516383" cy="526695"/>
          </a:xfrm>
          <a:prstGeom prst="rect">
            <a:avLst/>
          </a:prstGeom>
          <a:solidFill>
            <a:srgbClr val="DEDFE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en-US" altLang="ca-ES" dirty="0"/>
          </a:p>
        </p:txBody>
      </p:sp>
      <p:sp>
        <p:nvSpPr>
          <p:cNvPr id="3" name="Rectangle 41"/>
          <p:cNvSpPr>
            <a:spLocks noChangeArrowheads="1"/>
          </p:cNvSpPr>
          <p:nvPr/>
        </p:nvSpPr>
        <p:spPr bwMode="auto">
          <a:xfrm>
            <a:off x="1975491" y="374467"/>
            <a:ext cx="4540724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lnSpc>
                <a:spcPct val="80000"/>
              </a:lnSpc>
            </a:pPr>
            <a:r>
              <a:rPr lang="en-US" altLang="ca-ES" sz="2000" dirty="0" smtClean="0">
                <a:latin typeface="DIN Next LT Pro Bold" pitchFamily="34" charset="0"/>
              </a:rPr>
              <a:t>Measurements made in 2017-2019</a:t>
            </a:r>
            <a:endParaRPr lang="en-US" altLang="ca-ES" sz="2000" dirty="0">
              <a:latin typeface="DIN Next LT Pro Bold" pitchFamily="34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84460" y="3425992"/>
            <a:ext cx="1952580" cy="2900544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16955" y="1656888"/>
            <a:ext cx="2047738" cy="1535804"/>
          </a:xfrm>
          <a:prstGeom prst="rect">
            <a:avLst/>
          </a:prstGeom>
        </p:spPr>
      </p:pic>
      <p:sp>
        <p:nvSpPr>
          <p:cNvPr id="10" name="Rectangle 41"/>
          <p:cNvSpPr>
            <a:spLocks noChangeArrowheads="1"/>
          </p:cNvSpPr>
          <p:nvPr/>
        </p:nvSpPr>
        <p:spPr bwMode="auto">
          <a:xfrm>
            <a:off x="899592" y="1103440"/>
            <a:ext cx="7128792" cy="3939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ca-ES" sz="3200" dirty="0" smtClean="0">
                <a:solidFill>
                  <a:srgbClr val="125E9F"/>
                </a:solidFill>
                <a:latin typeface="DIN Next LT Pro Bold" pitchFamily="34" charset="0"/>
              </a:rPr>
              <a:t>Quadrupoles</a:t>
            </a:r>
            <a:r>
              <a:rPr kumimoji="0" lang="en-US" altLang="ca-E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25E9F"/>
                </a:solidFill>
                <a:effectLst/>
                <a:uLnTx/>
                <a:uFillTx/>
                <a:latin typeface="DIN Next LT Pro Bold" pitchFamily="34" charset="0"/>
              </a:rPr>
              <a:t> for </a:t>
            </a:r>
            <a:r>
              <a:rPr kumimoji="0" lang="en-US" altLang="ca-ES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125E9F"/>
                </a:solidFill>
                <a:effectLst/>
                <a:uLnTx/>
                <a:uFillTx/>
                <a:latin typeface="DIN Next LT Pro Bold" pitchFamily="34" charset="0"/>
              </a:rPr>
              <a:t>LIPAc</a:t>
            </a:r>
            <a:r>
              <a:rPr kumimoji="0" lang="en-US" altLang="ca-E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25E9F"/>
                </a:solidFill>
                <a:effectLst/>
                <a:uLnTx/>
                <a:uFillTx/>
                <a:latin typeface="DIN Next LT Pro Bold" pitchFamily="34" charset="0"/>
              </a:rPr>
              <a:t> HEBT</a:t>
            </a:r>
            <a:endParaRPr kumimoji="0" lang="en-US" altLang="ca-ES" sz="3200" b="0" i="0" u="none" strike="noStrike" kern="1200" cap="none" spc="0" normalizeH="0" baseline="0" noProof="0" dirty="0" smtClean="0">
              <a:ln>
                <a:noFill/>
              </a:ln>
              <a:solidFill>
                <a:srgbClr val="979F07"/>
              </a:solidFill>
              <a:effectLst/>
              <a:uLnTx/>
              <a:uFillTx/>
              <a:latin typeface="DIN Next LT Pro Bold" pitchFamily="34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651" y="1726659"/>
            <a:ext cx="1970077" cy="1477558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1" name="TextBox 10"/>
              <p:cNvSpPr txBox="1"/>
              <p:nvPr/>
            </p:nvSpPr>
            <p:spPr>
              <a:xfrm>
                <a:off x="2123729" y="1648900"/>
                <a:ext cx="4680519" cy="163307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285750" marR="0" lvl="0" indent="-28575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600"/>
                  </a:spcAft>
                  <a:buClrTx/>
                  <a:buSzTx/>
                  <a:buFont typeface="Arial" panose="020B0604020202020204" pitchFamily="34" charset="0"/>
                  <a:buChar char="•"/>
                  <a:tabLst/>
                  <a:defRPr/>
                </a:pPr>
                <a:r>
                  <a:rPr kumimoji="0" lang="en-US" sz="1400" b="0" i="0" u="none" strike="noStrike" kern="1200" cap="none" spc="0" normalizeH="0" baseline="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Rotating coil measurements carried out with </a:t>
                </a:r>
                <a:r>
                  <a:rPr kumimoji="0" lang="en-US" sz="1400" b="1" i="0" u="none" strike="noStrike" kern="1200" cap="none" spc="0" normalizeH="0" baseline="0" noProof="0" dirty="0" smtClean="0">
                    <a:ln>
                      <a:noFill/>
                    </a:ln>
                    <a:solidFill>
                      <a:srgbClr val="436989"/>
                    </a:solidFill>
                    <a:effectLst/>
                    <a:uLnTx/>
                    <a:uFillTx/>
                  </a:rPr>
                  <a:t>in-</a:t>
                </a:r>
                <a:r>
                  <a:rPr kumimoji="0" lang="en-US" sz="1400" b="1" i="0" u="none" strike="noStrike" kern="1200" cap="none" spc="0" normalizeH="0" baseline="0" noProof="0" dirty="0" err="1" smtClean="0">
                    <a:ln>
                      <a:noFill/>
                    </a:ln>
                    <a:solidFill>
                      <a:srgbClr val="436989"/>
                    </a:solidFill>
                    <a:effectLst/>
                    <a:uLnTx/>
                    <a:uFillTx/>
                  </a:rPr>
                  <a:t>hous</a:t>
                </a:r>
                <a:r>
                  <a:rPr lang="en-US" sz="1400" b="1" dirty="0" smtClean="0">
                    <a:solidFill>
                      <a:srgbClr val="436989"/>
                    </a:solidFill>
                  </a:rPr>
                  <a:t>e PCB</a:t>
                </a:r>
                <a:r>
                  <a:rPr lang="en-US" sz="1400" dirty="0" smtClean="0">
                    <a:solidFill>
                      <a:srgbClr val="000000"/>
                    </a:solidFill>
                  </a:rPr>
                  <a:t>-based shaft with </a:t>
                </a:r>
                <a:r>
                  <a:rPr lang="en-US" sz="1400" b="1" dirty="0" smtClean="0">
                    <a:solidFill>
                      <a:srgbClr val="436989"/>
                    </a:solidFill>
                    <a:sym typeface="Symbol" panose="05050102010706020507" pitchFamily="18" charset="2"/>
                  </a:rPr>
                  <a:t>=130mm</a:t>
                </a:r>
              </a:p>
              <a:p>
                <a:pPr marL="285750" marR="0" lvl="0" indent="-28575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600"/>
                  </a:spcAft>
                  <a:buClrTx/>
                  <a:buSzTx/>
                  <a:buFont typeface="Arial" panose="020B0604020202020204" pitchFamily="34" charset="0"/>
                  <a:buChar char="•"/>
                  <a:tabLst/>
                  <a:defRPr/>
                </a:pPr>
                <a:r>
                  <a:rPr kumimoji="0" lang="en-US" sz="1400" b="0" i="0" u="none" strike="noStrike" kern="1200" cap="none" spc="0" normalizeH="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sym typeface="Symbol" panose="05050102010706020507" pitchFamily="18" charset="2"/>
                  </a:rPr>
                  <a:t>Due to the fact that</a:t>
                </a:r>
                <a14:m>
                  <m:oMath xmlns:m="http://schemas.openxmlformats.org/officeDocument/2006/math">
                    <m:r>
                      <a:rPr kumimoji="0" lang="es-ES" sz="1400" b="0" i="0" u="none" strike="noStrike" kern="1200" cap="none" spc="0" normalizeH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/>
                      </a:rPr>
                      <m:t>   </m:t>
                    </m:r>
                    <m:d>
                      <m:dPr>
                        <m:ctrlPr>
                          <a:rPr kumimoji="0" lang="en-US" sz="1400" b="0" i="1" u="none" strike="noStrike" kern="1200" cap="none" spc="0" normalizeH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sz="1400" i="1">
                                <a:solidFill>
                                  <a:srgbClr val="000000"/>
                                </a:solidFill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sz="14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𝐿</m:t>
                            </m:r>
                          </m:e>
                          <m:sub>
                            <m:r>
                              <a:rPr lang="en-US" sz="14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𝑖𝑟𝑜𝑛</m:t>
                            </m:r>
                          </m:sub>
                        </m:sSub>
                        <m:r>
                          <a:rPr lang="en-US" sz="14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+2× </m:t>
                        </m:r>
                        <m:r>
                          <a:rPr lang="en-US" sz="14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𝐴𝑝𝑒𝑟𝑡𝑢𝑟𝑒</m:t>
                        </m:r>
                      </m:e>
                    </m:d>
                    <m:r>
                      <a:rPr kumimoji="0" lang="en-US" sz="1400" b="0" i="1" u="none" strike="noStrike" kern="1200" cap="none" spc="0" normalizeH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</a:rPr>
                      <m:t>~</m:t>
                    </m:r>
                    <m:sSub>
                      <m:sSubPr>
                        <m:ctrlPr>
                          <a:rPr kumimoji="0" lang="en-US" sz="1400" b="0" i="1" u="none" strike="noStrike" kern="1200" cap="none" spc="0" normalizeH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/>
                          </a:rPr>
                        </m:ctrlPr>
                      </m:sSubPr>
                      <m:e>
                        <m:r>
                          <a:rPr kumimoji="0" lang="en-US" sz="1400" b="0" i="1" u="none" strike="noStrike" kern="1200" cap="none" spc="0" normalizeH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</a:rPr>
                          <m:t>𝐿</m:t>
                        </m:r>
                      </m:e>
                      <m:sub>
                        <m:r>
                          <a:rPr kumimoji="0" lang="en-US" sz="1400" b="0" i="1" u="none" strike="noStrike" kern="1200" cap="none" spc="0" normalizeH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</a:rPr>
                          <m:t>𝑠h𝑎𝑓𝑡</m:t>
                        </m:r>
                      </m:sub>
                    </m:sSub>
                  </m:oMath>
                </a14:m>
                <a:endParaRPr kumimoji="0" lang="en-US" sz="1400" b="0" i="0" u="none" strike="noStrike" kern="1200" cap="none" spc="0" normalizeH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  <a:p>
                <a:pPr marL="266700" lvl="0">
                  <a:spcAft>
                    <a:spcPts val="600"/>
                  </a:spcAft>
                </a:pPr>
                <a:r>
                  <a:rPr lang="en-US" sz="1400" noProof="0" dirty="0" smtClean="0">
                    <a:solidFill>
                      <a:srgbClr val="000000"/>
                    </a:solidFill>
                  </a:rPr>
                  <a:t>we have </a:t>
                </a:r>
                <a:r>
                  <a:rPr lang="en-US" sz="1400" b="1" noProof="0" dirty="0" smtClean="0">
                    <a:solidFill>
                      <a:srgbClr val="436989"/>
                    </a:solidFill>
                  </a:rPr>
                  <a:t>cross-checked</a:t>
                </a:r>
                <a:r>
                  <a:rPr lang="en-US" sz="1400" noProof="0" dirty="0" smtClean="0">
                    <a:solidFill>
                      <a:srgbClr val="000000"/>
                    </a:solidFill>
                  </a:rPr>
                  <a:t> the</a:t>
                </a:r>
                <a:r>
                  <a:rPr lang="en-US" sz="1400" dirty="0">
                    <a:solidFill>
                      <a:srgbClr val="000000"/>
                    </a:solidFill>
                  </a:rPr>
                  <a:t> </a:t>
                </a:r>
                <a:r>
                  <a:rPr lang="en-US" sz="1400" noProof="0" dirty="0" smtClean="0">
                    <a:solidFill>
                      <a:srgbClr val="000000"/>
                    </a:solidFill>
                  </a:rPr>
                  <a:t>obtained integrated gradient by means of a </a:t>
                </a:r>
                <a:r>
                  <a:rPr lang="en-US" sz="1400" b="1" noProof="0" dirty="0" smtClean="0">
                    <a:solidFill>
                      <a:srgbClr val="436989"/>
                    </a:solidFill>
                  </a:rPr>
                  <a:t>Hall probe measurement</a:t>
                </a:r>
              </a:p>
              <a:p>
                <a:pPr lvl="0">
                  <a:spcAft>
                    <a:spcPts val="600"/>
                  </a:spcAft>
                </a:pPr>
                <a:r>
                  <a:rPr kumimoji="0" lang="en-US" sz="1400" b="0" i="0" u="none" strike="noStrike" kern="1200" cap="none" spc="0" normalizeH="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→ Agreement within </a:t>
                </a:r>
                <a:r>
                  <a:rPr kumimoji="0" lang="en-US" sz="1400" b="1" i="0" u="none" strike="noStrike" kern="1200" cap="none" spc="0" normalizeH="0" noProof="0" dirty="0" smtClean="0">
                    <a:ln>
                      <a:noFill/>
                    </a:ln>
                    <a:solidFill>
                      <a:srgbClr val="436989"/>
                    </a:solidFill>
                    <a:effectLst/>
                    <a:uLnTx/>
                    <a:uFillTx/>
                  </a:rPr>
                  <a:t>0.1%</a:t>
                </a:r>
              </a:p>
            </p:txBody>
          </p:sp>
        </mc:Choice>
        <mc:Fallback>
          <p:sp>
            <p:nvSpPr>
              <p:cNvPr id="11" name="TextBox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23729" y="1648900"/>
                <a:ext cx="4680519" cy="1633076"/>
              </a:xfrm>
              <a:prstGeom prst="rect">
                <a:avLst/>
              </a:prstGeom>
              <a:blipFill rotWithShape="1">
                <a:blip r:embed="rId5"/>
                <a:stretch>
                  <a:fillRect l="-260" t="-373" b="-2985"/>
                </a:stretch>
              </a:blipFill>
            </p:spPr>
            <p:txBody>
              <a:bodyPr/>
              <a:lstStyle/>
              <a:p>
                <a:r>
                  <a:rPr lang="ca-E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" name="Picture 1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5117" y="2954462"/>
            <a:ext cx="277741" cy="250524"/>
          </a:xfrm>
          <a:prstGeom prst="rect">
            <a:avLst/>
          </a:prstGeom>
        </p:spPr>
      </p:pic>
      <p:grpSp>
        <p:nvGrpSpPr>
          <p:cNvPr id="15" name="Group 14"/>
          <p:cNvGrpSpPr/>
          <p:nvPr/>
        </p:nvGrpSpPr>
        <p:grpSpPr>
          <a:xfrm>
            <a:off x="2339752" y="3220142"/>
            <a:ext cx="6673007" cy="3377210"/>
            <a:chOff x="0" y="1663953"/>
            <a:chExt cx="9108504" cy="4861392"/>
          </a:xfrm>
        </p:grpSpPr>
        <p:sp>
          <p:nvSpPr>
            <p:cNvPr id="16" name="TextBox 15"/>
            <p:cNvSpPr txBox="1"/>
            <p:nvPr/>
          </p:nvSpPr>
          <p:spPr>
            <a:xfrm>
              <a:off x="5185743" y="1663953"/>
              <a:ext cx="2284987" cy="47008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 smtClean="0"/>
                <a:t>Harmonic content</a:t>
              </a:r>
              <a:endParaRPr lang="en-US" sz="1400" dirty="0"/>
            </a:p>
          </p:txBody>
        </p:sp>
        <p:pic>
          <p:nvPicPr>
            <p:cNvPr id="17" name="Picture 16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0" y="2057281"/>
              <a:ext cx="3365922" cy="2163807"/>
            </a:xfrm>
            <a:prstGeom prst="rect">
              <a:avLst/>
            </a:prstGeom>
          </p:spPr>
        </p:pic>
        <p:sp>
          <p:nvSpPr>
            <p:cNvPr id="18" name="TextBox 17"/>
            <p:cNvSpPr txBox="1"/>
            <p:nvPr/>
          </p:nvSpPr>
          <p:spPr>
            <a:xfrm>
              <a:off x="853442" y="1663953"/>
              <a:ext cx="2187698" cy="47008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 smtClean="0"/>
                <a:t>Transfer function</a:t>
              </a:r>
              <a:endParaRPr lang="en-US" sz="1400" dirty="0"/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885788" y="4260100"/>
              <a:ext cx="2944962" cy="47008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 smtClean="0"/>
                <a:t>Magnetic axis deviation</a:t>
              </a:r>
              <a:endParaRPr lang="en-US" sz="1400" dirty="0"/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5593836" y="4176392"/>
              <a:ext cx="1412713" cy="47008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 smtClean="0"/>
                <a:t>Roll angle</a:t>
              </a:r>
              <a:endParaRPr lang="en-US" sz="1400" dirty="0"/>
            </a:p>
          </p:txBody>
        </p:sp>
        <p:grpSp>
          <p:nvGrpSpPr>
            <p:cNvPr id="21" name="Group 20"/>
            <p:cNvGrpSpPr/>
            <p:nvPr/>
          </p:nvGrpSpPr>
          <p:grpSpPr>
            <a:xfrm>
              <a:off x="3378735" y="1997988"/>
              <a:ext cx="2921457" cy="2194750"/>
              <a:chOff x="3378735" y="1997988"/>
              <a:chExt cx="2921457" cy="2194750"/>
            </a:xfrm>
          </p:grpSpPr>
          <p:pic>
            <p:nvPicPr>
              <p:cNvPr id="41" name="Picture 40"/>
              <p:cNvPicPr>
                <a:picLocks noChangeAspect="1"/>
              </p:cNvPicPr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3378735" y="1997988"/>
                <a:ext cx="2921457" cy="2194750"/>
              </a:xfrm>
              <a:prstGeom prst="rect">
                <a:avLst/>
              </a:prstGeom>
            </p:spPr>
          </p:pic>
          <p:cxnSp>
            <p:nvCxnSpPr>
              <p:cNvPr id="42" name="Straight Connector 41"/>
              <p:cNvCxnSpPr/>
              <p:nvPr/>
            </p:nvCxnSpPr>
            <p:spPr>
              <a:xfrm flipV="1">
                <a:off x="3890513" y="2492896"/>
                <a:ext cx="2291657" cy="8764"/>
              </a:xfrm>
              <a:prstGeom prst="line">
                <a:avLst/>
              </a:prstGeom>
              <a:ln w="19050">
                <a:solidFill>
                  <a:srgbClr val="FF0000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" name="Straight Connector 42"/>
              <p:cNvCxnSpPr/>
              <p:nvPr/>
            </p:nvCxnSpPr>
            <p:spPr>
              <a:xfrm flipV="1">
                <a:off x="3890513" y="3717032"/>
                <a:ext cx="2291657" cy="8764"/>
              </a:xfrm>
              <a:prstGeom prst="line">
                <a:avLst/>
              </a:prstGeom>
              <a:ln w="19050">
                <a:solidFill>
                  <a:srgbClr val="FF0000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2" name="Group 21"/>
            <p:cNvGrpSpPr/>
            <p:nvPr/>
          </p:nvGrpSpPr>
          <p:grpSpPr>
            <a:xfrm>
              <a:off x="6182170" y="1997988"/>
              <a:ext cx="2926334" cy="2194750"/>
              <a:chOff x="6182170" y="1997988"/>
              <a:chExt cx="2926334" cy="2194750"/>
            </a:xfrm>
          </p:grpSpPr>
          <p:pic>
            <p:nvPicPr>
              <p:cNvPr id="38" name="Picture 37"/>
              <p:cNvPicPr>
                <a:picLocks noChangeAspect="1"/>
              </p:cNvPicPr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6182170" y="1997988"/>
                <a:ext cx="2926334" cy="2194750"/>
              </a:xfrm>
              <a:prstGeom prst="rect">
                <a:avLst/>
              </a:prstGeom>
            </p:spPr>
          </p:pic>
          <p:cxnSp>
            <p:nvCxnSpPr>
              <p:cNvPr id="39" name="Straight Connector 38"/>
              <p:cNvCxnSpPr/>
              <p:nvPr/>
            </p:nvCxnSpPr>
            <p:spPr>
              <a:xfrm flipV="1">
                <a:off x="6693948" y="3717032"/>
                <a:ext cx="2291657" cy="8764"/>
              </a:xfrm>
              <a:prstGeom prst="line">
                <a:avLst/>
              </a:prstGeom>
              <a:ln w="19050">
                <a:solidFill>
                  <a:srgbClr val="FF0000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Straight Connector 39"/>
              <p:cNvCxnSpPr/>
              <p:nvPr/>
            </p:nvCxnSpPr>
            <p:spPr>
              <a:xfrm flipV="1">
                <a:off x="6693948" y="2491806"/>
                <a:ext cx="2291657" cy="8764"/>
              </a:xfrm>
              <a:prstGeom prst="line">
                <a:avLst/>
              </a:prstGeom>
              <a:ln w="19050">
                <a:solidFill>
                  <a:srgbClr val="FF0000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3" name="Group 22"/>
            <p:cNvGrpSpPr/>
            <p:nvPr/>
          </p:nvGrpSpPr>
          <p:grpSpPr>
            <a:xfrm>
              <a:off x="107504" y="4721577"/>
              <a:ext cx="2385572" cy="1783235"/>
              <a:chOff x="107504" y="4721577"/>
              <a:chExt cx="2385572" cy="1783235"/>
            </a:xfrm>
          </p:grpSpPr>
          <p:pic>
            <p:nvPicPr>
              <p:cNvPr id="35" name="Picture 34"/>
              <p:cNvPicPr>
                <a:picLocks noChangeAspect="1"/>
              </p:cNvPicPr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107504" y="4721577"/>
                <a:ext cx="2385572" cy="1783235"/>
              </a:xfrm>
              <a:prstGeom prst="rect">
                <a:avLst/>
              </a:prstGeom>
            </p:spPr>
          </p:pic>
          <p:cxnSp>
            <p:nvCxnSpPr>
              <p:cNvPr id="36" name="Straight Connector 35"/>
              <p:cNvCxnSpPr/>
              <p:nvPr/>
            </p:nvCxnSpPr>
            <p:spPr>
              <a:xfrm>
                <a:off x="469102" y="5167438"/>
                <a:ext cx="1477173" cy="0"/>
              </a:xfrm>
              <a:prstGeom prst="line">
                <a:avLst/>
              </a:prstGeom>
              <a:ln w="19050">
                <a:solidFill>
                  <a:srgbClr val="FF0000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Straight Connector 36"/>
              <p:cNvCxnSpPr/>
              <p:nvPr/>
            </p:nvCxnSpPr>
            <p:spPr>
              <a:xfrm>
                <a:off x="469102" y="6165304"/>
                <a:ext cx="1477173" cy="0"/>
              </a:xfrm>
              <a:prstGeom prst="line">
                <a:avLst/>
              </a:prstGeom>
              <a:ln w="19050">
                <a:solidFill>
                  <a:srgbClr val="FF0000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4" name="Group 23"/>
            <p:cNvGrpSpPr/>
            <p:nvPr/>
          </p:nvGrpSpPr>
          <p:grpSpPr>
            <a:xfrm>
              <a:off x="2411760" y="4722173"/>
              <a:ext cx="2377646" cy="1783235"/>
              <a:chOff x="2411760" y="4722173"/>
              <a:chExt cx="2377646" cy="1783235"/>
            </a:xfrm>
          </p:grpSpPr>
          <p:pic>
            <p:nvPicPr>
              <p:cNvPr id="32" name="Picture 31"/>
              <p:cNvPicPr>
                <a:picLocks noChangeAspect="1"/>
              </p:cNvPicPr>
              <p:nvPr/>
            </p:nvPicPr>
            <p:blipFill>
              <a:blip r:embed="rId11"/>
              <a:stretch>
                <a:fillRect/>
              </a:stretch>
            </p:blipFill>
            <p:spPr>
              <a:xfrm>
                <a:off x="2411760" y="4722173"/>
                <a:ext cx="2377646" cy="1783235"/>
              </a:xfrm>
              <a:prstGeom prst="rect">
                <a:avLst/>
              </a:prstGeom>
            </p:spPr>
          </p:pic>
          <p:cxnSp>
            <p:nvCxnSpPr>
              <p:cNvPr id="33" name="Straight Connector 32"/>
              <p:cNvCxnSpPr/>
              <p:nvPr/>
            </p:nvCxnSpPr>
            <p:spPr>
              <a:xfrm>
                <a:off x="2790027" y="5167438"/>
                <a:ext cx="1429548" cy="0"/>
              </a:xfrm>
              <a:prstGeom prst="line">
                <a:avLst/>
              </a:prstGeom>
              <a:ln w="19050">
                <a:solidFill>
                  <a:srgbClr val="FF0000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Straight Connector 33"/>
              <p:cNvCxnSpPr/>
              <p:nvPr/>
            </p:nvCxnSpPr>
            <p:spPr>
              <a:xfrm>
                <a:off x="2790027" y="6165304"/>
                <a:ext cx="1429548" cy="0"/>
              </a:xfrm>
              <a:prstGeom prst="line">
                <a:avLst/>
              </a:prstGeom>
              <a:ln w="19050">
                <a:solidFill>
                  <a:srgbClr val="FF0000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5" name="Group 24"/>
            <p:cNvGrpSpPr/>
            <p:nvPr/>
          </p:nvGrpSpPr>
          <p:grpSpPr>
            <a:xfrm>
              <a:off x="4960960" y="4553430"/>
              <a:ext cx="3067424" cy="1971915"/>
              <a:chOff x="4960960" y="4553430"/>
              <a:chExt cx="3067424" cy="1971915"/>
            </a:xfrm>
          </p:grpSpPr>
          <p:pic>
            <p:nvPicPr>
              <p:cNvPr id="29" name="Picture 28"/>
              <p:cNvPicPr>
                <a:picLocks noChangeAspect="1"/>
              </p:cNvPicPr>
              <p:nvPr/>
            </p:nvPicPr>
            <p:blipFill>
              <a:blip r:embed="rId12"/>
              <a:stretch>
                <a:fillRect/>
              </a:stretch>
            </p:blipFill>
            <p:spPr>
              <a:xfrm>
                <a:off x="4960960" y="4553430"/>
                <a:ext cx="3067424" cy="1971915"/>
              </a:xfrm>
              <a:prstGeom prst="rect">
                <a:avLst/>
              </a:prstGeom>
            </p:spPr>
          </p:pic>
          <p:cxnSp>
            <p:nvCxnSpPr>
              <p:cNvPr id="30" name="Straight Connector 29"/>
              <p:cNvCxnSpPr/>
              <p:nvPr/>
            </p:nvCxnSpPr>
            <p:spPr>
              <a:xfrm>
                <a:off x="5434491" y="4941845"/>
                <a:ext cx="1846203" cy="0"/>
              </a:xfrm>
              <a:prstGeom prst="line">
                <a:avLst/>
              </a:prstGeom>
              <a:ln w="19050">
                <a:solidFill>
                  <a:srgbClr val="FF0000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Straight Connector 30"/>
              <p:cNvCxnSpPr/>
              <p:nvPr/>
            </p:nvCxnSpPr>
            <p:spPr>
              <a:xfrm>
                <a:off x="5434491" y="6261687"/>
                <a:ext cx="1846203" cy="0"/>
              </a:xfrm>
              <a:prstGeom prst="line">
                <a:avLst/>
              </a:prstGeom>
              <a:ln w="19050">
                <a:solidFill>
                  <a:srgbClr val="FF0000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26" name="Picture 25"/>
            <p:cNvPicPr>
              <a:picLocks noChangeAspect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211247" y="1679441"/>
              <a:ext cx="318547" cy="318547"/>
            </a:xfrm>
            <a:prstGeom prst="rect">
              <a:avLst/>
            </a:prstGeom>
          </p:spPr>
        </p:pic>
        <p:pic>
          <p:nvPicPr>
            <p:cNvPr id="27" name="Picture 26"/>
            <p:cNvPicPr>
              <a:picLocks noChangeAspect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570763" y="4335870"/>
              <a:ext cx="318548" cy="318547"/>
            </a:xfrm>
            <a:prstGeom prst="rect">
              <a:avLst/>
            </a:prstGeom>
          </p:spPr>
        </p:pic>
        <p:pic>
          <p:nvPicPr>
            <p:cNvPr id="28" name="Picture 27"/>
            <p:cNvPicPr>
              <a:picLocks noChangeAspect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892699" y="4252162"/>
              <a:ext cx="318548" cy="31854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5871450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icin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28827</TotalTime>
  <Words>2056</Words>
  <Application>Microsoft Office PowerPoint</Application>
  <PresentationFormat>On-screen Show (4:3)</PresentationFormat>
  <Paragraphs>317</Paragraphs>
  <Slides>26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27" baseType="lpstr">
      <vt:lpstr>Default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.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campmany</dc:creator>
  <cp:lastModifiedBy>Josep Campmany Guillot</cp:lastModifiedBy>
  <cp:revision>412</cp:revision>
  <dcterms:created xsi:type="dcterms:W3CDTF">2014-05-12T11:19:50Z</dcterms:created>
  <dcterms:modified xsi:type="dcterms:W3CDTF">2019-06-12T14:00:28Z</dcterms:modified>
</cp:coreProperties>
</file>