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tif" ContentType="image/tif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2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handoutMasterIdLst>
    <p:handoutMasterId r:id="rId25"/>
  </p:handoutMasterIdLst>
  <p:sldIdLst>
    <p:sldId id="267" r:id="rId2"/>
    <p:sldId id="380" r:id="rId3"/>
    <p:sldId id="383" r:id="rId4"/>
    <p:sldId id="384" r:id="rId5"/>
    <p:sldId id="348" r:id="rId6"/>
    <p:sldId id="324" r:id="rId7"/>
    <p:sldId id="320" r:id="rId8"/>
    <p:sldId id="350" r:id="rId9"/>
    <p:sldId id="347" r:id="rId10"/>
    <p:sldId id="360" r:id="rId11"/>
    <p:sldId id="352" r:id="rId12"/>
    <p:sldId id="336" r:id="rId13"/>
    <p:sldId id="363" r:id="rId14"/>
    <p:sldId id="315" r:id="rId15"/>
    <p:sldId id="386" r:id="rId16"/>
    <p:sldId id="362" r:id="rId17"/>
    <p:sldId id="358" r:id="rId18"/>
    <p:sldId id="382" r:id="rId19"/>
    <p:sldId id="357" r:id="rId20"/>
    <p:sldId id="379" r:id="rId21"/>
    <p:sldId id="312" r:id="rId22"/>
    <p:sldId id="365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13" userDrawn="1">
          <p15:clr>
            <a:srgbClr val="A4A3A4"/>
          </p15:clr>
        </p15:guide>
        <p15:guide id="2" pos="24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eonid" initials="L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48009"/>
    <a:srgbClr val="840707"/>
    <a:srgbClr val="030483"/>
    <a:srgbClr val="F78C35"/>
    <a:srgbClr val="848486"/>
    <a:srgbClr val="FF000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6404" autoAdjust="0"/>
  </p:normalViewPr>
  <p:slideViewPr>
    <p:cSldViewPr showGuides="1">
      <p:cViewPr varScale="1">
        <p:scale>
          <a:sx n="108" d="100"/>
          <a:sy n="108" d="100"/>
        </p:scale>
        <p:origin x="1662" y="96"/>
      </p:cViewPr>
      <p:guideLst>
        <p:guide orient="horz" pos="913"/>
        <p:guide pos="249"/>
      </p:guideLst>
    </p:cSldViewPr>
  </p:slideViewPr>
  <p:outlineViewPr>
    <p:cViewPr>
      <p:scale>
        <a:sx n="33" d="100"/>
        <a:sy n="33" d="100"/>
      </p:scale>
      <p:origin x="0" y="-2568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howGuides="1">
      <p:cViewPr>
        <p:scale>
          <a:sx n="100" d="100"/>
          <a:sy n="100" d="100"/>
        </p:scale>
        <p:origin x="3468" y="-35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69" Type="http://schemas.microsoft.com/office/2015/10/relationships/revisionInfo" Target="revisionInfo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5067535472189467E-2"/>
          <c:y val="8.0267558528428096E-2"/>
          <c:w val="0.93575932000692963"/>
          <c:h val="0.77939799331103676"/>
        </c:manualLayout>
      </c:layout>
      <c:scatterChart>
        <c:scatterStyle val="lineMarker"/>
        <c:varyColors val="0"/>
        <c:ser>
          <c:idx val="0"/>
          <c:order val="0"/>
          <c:spPr>
            <a:ln w="25400" cap="rnd">
              <a:noFill/>
              <a:round/>
            </a:ln>
            <a:effectLst/>
          </c:spPr>
          <c:marker>
            <c:symbol val="dash"/>
            <c:size val="1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Sheet1!$A$1</c:f>
              <c:numCache>
                <c:formatCode>General</c:formatCode>
                <c:ptCount val="1"/>
                <c:pt idx="0">
                  <c:v>0</c:v>
                </c:pt>
              </c:numCache>
            </c:numRef>
          </c:xVal>
          <c:yVal>
            <c:numRef>
              <c:f>Sheet1!$B$1</c:f>
              <c:numCache>
                <c:formatCode>General</c:formatCode>
                <c:ptCount val="1"/>
                <c:pt idx="0">
                  <c:v>3.05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366A-4A76-B417-14F785821452}"/>
            </c:ext>
          </c:extLst>
        </c:ser>
        <c:ser>
          <c:idx val="1"/>
          <c:order val="1"/>
          <c:spPr>
            <a:ln w="25400" cap="rnd">
              <a:noFill/>
              <a:round/>
            </a:ln>
            <a:effectLst/>
          </c:spPr>
          <c:marker>
            <c:symbol val="dash"/>
            <c:size val="1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Sheet1!$A$2:$B$2</c:f>
              <c:numCache>
                <c:formatCode>General</c:formatCode>
                <c:ptCount val="2"/>
                <c:pt idx="0">
                  <c:v>35</c:v>
                </c:pt>
                <c:pt idx="1">
                  <c:v>35</c:v>
                </c:pt>
              </c:numCache>
            </c:numRef>
          </c:xVal>
          <c:yVal>
            <c:numRef>
              <c:f>Sheet1!$I$2:$J$2</c:f>
              <c:numCache>
                <c:formatCode>General</c:formatCode>
                <c:ptCount val="2"/>
                <c:pt idx="0">
                  <c:v>2.8</c:v>
                </c:pt>
                <c:pt idx="1">
                  <c:v>2.95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366A-4A76-B417-14F785821452}"/>
            </c:ext>
          </c:extLst>
        </c:ser>
        <c:ser>
          <c:idx val="2"/>
          <c:order val="2"/>
          <c:spPr>
            <a:ln w="25400" cap="rnd">
              <a:noFill/>
              <a:round/>
            </a:ln>
            <a:effectLst/>
          </c:spPr>
          <c:marker>
            <c:symbol val="dash"/>
            <c:size val="1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xVal>
            <c:numRef>
              <c:f>Sheet1!$A$3:$D$3</c:f>
              <c:numCache>
                <c:formatCode>General</c:formatCode>
                <c:ptCount val="4"/>
                <c:pt idx="0">
                  <c:v>77</c:v>
                </c:pt>
                <c:pt idx="1">
                  <c:v>77</c:v>
                </c:pt>
                <c:pt idx="2">
                  <c:v>77</c:v>
                </c:pt>
                <c:pt idx="3">
                  <c:v>77</c:v>
                </c:pt>
              </c:numCache>
            </c:numRef>
          </c:xVal>
          <c:yVal>
            <c:numRef>
              <c:f>Sheet1!$I$3:$L$3</c:f>
              <c:numCache>
                <c:formatCode>General</c:formatCode>
                <c:ptCount val="4"/>
                <c:pt idx="0">
                  <c:v>2.63</c:v>
                </c:pt>
                <c:pt idx="1">
                  <c:v>2.69</c:v>
                </c:pt>
                <c:pt idx="2">
                  <c:v>2.88</c:v>
                </c:pt>
                <c:pt idx="3">
                  <c:v>2.95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366A-4A76-B417-14F785821452}"/>
            </c:ext>
          </c:extLst>
        </c:ser>
        <c:ser>
          <c:idx val="3"/>
          <c:order val="3"/>
          <c:tx>
            <c:strRef>
              <c:f>Sheet1!$A$4:$F$4</c:f>
              <c:strCache>
                <c:ptCount val="6"/>
                <c:pt idx="0">
                  <c:v>81</c:v>
                </c:pt>
                <c:pt idx="1">
                  <c:v>81</c:v>
                </c:pt>
                <c:pt idx="2">
                  <c:v>81</c:v>
                </c:pt>
                <c:pt idx="3">
                  <c:v>81</c:v>
                </c:pt>
                <c:pt idx="4">
                  <c:v>81</c:v>
                </c:pt>
                <c:pt idx="5">
                  <c:v>81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dash"/>
            <c:size val="1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xVal>
            <c:numRef>
              <c:f>Sheet1!$A$4:$F$4</c:f>
              <c:numCache>
                <c:formatCode>General</c:formatCode>
                <c:ptCount val="6"/>
                <c:pt idx="0">
                  <c:v>81</c:v>
                </c:pt>
                <c:pt idx="1">
                  <c:v>81</c:v>
                </c:pt>
                <c:pt idx="2">
                  <c:v>81</c:v>
                </c:pt>
                <c:pt idx="3">
                  <c:v>81</c:v>
                </c:pt>
                <c:pt idx="4">
                  <c:v>81</c:v>
                </c:pt>
                <c:pt idx="5">
                  <c:v>81</c:v>
                </c:pt>
              </c:numCache>
            </c:numRef>
          </c:xVal>
          <c:yVal>
            <c:numRef>
              <c:f>Sheet1!$I$4:$N$4</c:f>
              <c:numCache>
                <c:formatCode>General</c:formatCode>
                <c:ptCount val="6"/>
                <c:pt idx="0">
                  <c:v>2.4900000000000002</c:v>
                </c:pt>
                <c:pt idx="1">
                  <c:v>2.64</c:v>
                </c:pt>
                <c:pt idx="2">
                  <c:v>2.88</c:v>
                </c:pt>
                <c:pt idx="3">
                  <c:v>2.89</c:v>
                </c:pt>
                <c:pt idx="4">
                  <c:v>2.9</c:v>
                </c:pt>
                <c:pt idx="5">
                  <c:v>2.94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366A-4A76-B417-14F785821452}"/>
            </c:ext>
          </c:extLst>
        </c:ser>
        <c:ser>
          <c:idx val="4"/>
          <c:order val="4"/>
          <c:spPr>
            <a:ln w="25400" cap="rnd">
              <a:noFill/>
              <a:round/>
            </a:ln>
            <a:effectLst/>
          </c:spPr>
          <c:marker>
            <c:symbol val="dash"/>
            <c:size val="1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xVal>
            <c:numRef>
              <c:f>Sheet1!$A$5:$E$5</c:f>
              <c:numCache>
                <c:formatCode>General</c:formatCode>
                <c:ptCount val="5"/>
                <c:pt idx="0">
                  <c:v>125</c:v>
                </c:pt>
                <c:pt idx="1">
                  <c:v>125</c:v>
                </c:pt>
                <c:pt idx="2">
                  <c:v>125</c:v>
                </c:pt>
                <c:pt idx="3">
                  <c:v>125</c:v>
                </c:pt>
                <c:pt idx="4">
                  <c:v>125</c:v>
                </c:pt>
              </c:numCache>
            </c:numRef>
          </c:xVal>
          <c:yVal>
            <c:numRef>
              <c:f>Sheet1!$I$5:$N$5</c:f>
              <c:numCache>
                <c:formatCode>General</c:formatCode>
                <c:ptCount val="6"/>
                <c:pt idx="0">
                  <c:v>2.36</c:v>
                </c:pt>
                <c:pt idx="1">
                  <c:v>2.5299999999999998</c:v>
                </c:pt>
                <c:pt idx="2">
                  <c:v>2.78</c:v>
                </c:pt>
                <c:pt idx="3">
                  <c:v>2.82</c:v>
                </c:pt>
                <c:pt idx="4">
                  <c:v>2.84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366A-4A76-B417-14F785821452}"/>
            </c:ext>
          </c:extLst>
        </c:ser>
        <c:ser>
          <c:idx val="5"/>
          <c:order val="5"/>
          <c:spPr>
            <a:ln w="25400" cap="rnd">
              <a:noFill/>
              <a:round/>
            </a:ln>
            <a:effectLst/>
          </c:spPr>
          <c:marker>
            <c:symbol val="dash"/>
            <c:size val="15"/>
            <c:spPr>
              <a:solidFill>
                <a:schemeClr val="accent6"/>
              </a:solidFill>
              <a:ln w="9525">
                <a:solidFill>
                  <a:schemeClr val="accent6"/>
                </a:solidFill>
              </a:ln>
              <a:effectLst/>
            </c:spPr>
          </c:marker>
          <c:xVal>
            <c:numRef>
              <c:f>Sheet1!$A$6:$F$6</c:f>
              <c:numCache>
                <c:formatCode>General</c:formatCode>
                <c:ptCount val="6"/>
                <c:pt idx="0">
                  <c:v>200</c:v>
                </c:pt>
                <c:pt idx="1">
                  <c:v>200</c:v>
                </c:pt>
                <c:pt idx="2">
                  <c:v>200</c:v>
                </c:pt>
                <c:pt idx="3">
                  <c:v>200</c:v>
                </c:pt>
                <c:pt idx="4">
                  <c:v>200</c:v>
                </c:pt>
                <c:pt idx="5">
                  <c:v>200</c:v>
                </c:pt>
              </c:numCache>
            </c:numRef>
          </c:xVal>
          <c:yVal>
            <c:numRef>
              <c:f>Sheet1!$I$6:$N$6</c:f>
              <c:numCache>
                <c:formatCode>General</c:formatCode>
                <c:ptCount val="6"/>
                <c:pt idx="0">
                  <c:v>2.3199999999999998</c:v>
                </c:pt>
                <c:pt idx="1">
                  <c:v>2.37</c:v>
                </c:pt>
                <c:pt idx="2">
                  <c:v>2.4900000000000002</c:v>
                </c:pt>
                <c:pt idx="3">
                  <c:v>2.8</c:v>
                </c:pt>
                <c:pt idx="4">
                  <c:v>2.83</c:v>
                </c:pt>
                <c:pt idx="5">
                  <c:v>2.84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366A-4A76-B417-14F7858214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0367616"/>
        <c:axId val="80369536"/>
      </c:scatterChart>
      <c:valAx>
        <c:axId val="80367616"/>
        <c:scaling>
          <c:orientation val="minMax"/>
          <c:max val="2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0369536"/>
        <c:crosses val="autoZero"/>
        <c:crossBetween val="midCat"/>
      </c:valAx>
      <c:valAx>
        <c:axId val="80369536"/>
        <c:scaling>
          <c:orientation val="minMax"/>
          <c:max val="3.1"/>
          <c:min val="2.2000000000000002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036761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650047120706224"/>
          <c:y val="3.3182968765149812E-2"/>
          <c:w val="0.84603251096149501"/>
          <c:h val="0.77836962384696706"/>
        </c:manualLayout>
      </c:layout>
      <c:scatterChart>
        <c:scatterStyle val="lineMarker"/>
        <c:varyColors val="0"/>
        <c:ser>
          <c:idx val="0"/>
          <c:order val="0"/>
          <c:spPr>
            <a:ln w="28575">
              <a:noFill/>
            </a:ln>
          </c:spPr>
          <c:marker>
            <c:symbol val="none"/>
          </c:marker>
          <c:xVal>
            <c:numRef>
              <c:f>Sheet1!$A$2:$A$5</c:f>
              <c:numCache>
                <c:formatCode>General</c:formatCode>
                <c:ptCount val="4"/>
                <c:pt idx="0">
                  <c:v>25</c:v>
                </c:pt>
                <c:pt idx="1">
                  <c:v>30</c:v>
                </c:pt>
                <c:pt idx="2">
                  <c:v>50</c:v>
                </c:pt>
                <c:pt idx="3">
                  <c:v>70</c:v>
                </c:pt>
              </c:numCache>
            </c:numRef>
          </c:xVal>
          <c:yVal>
            <c:numRef>
              <c:f>Sheet1!$B$2:$B$5</c:f>
              <c:numCache>
                <c:formatCode>General</c:formatCode>
                <c:ptCount val="4"/>
                <c:pt idx="0">
                  <c:v>1200</c:v>
                </c:pt>
                <c:pt idx="1">
                  <c:v>300</c:v>
                </c:pt>
                <c:pt idx="2">
                  <c:v>2350</c:v>
                </c:pt>
                <c:pt idx="3">
                  <c:v>2400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0EBA-4CFE-A889-59C425E94D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34664192"/>
        <c:axId val="434665728"/>
      </c:scatterChart>
      <c:valAx>
        <c:axId val="434664192"/>
        <c:scaling>
          <c:orientation val="minMax"/>
          <c:max val="105"/>
          <c:min val="0"/>
        </c:scaling>
        <c:delete val="0"/>
        <c:axPos val="b"/>
        <c:numFmt formatCode="General" sourceLinked="1"/>
        <c:majorTickMark val="out"/>
        <c:minorTickMark val="out"/>
        <c:tickLblPos val="nextTo"/>
        <c:crossAx val="434665728"/>
        <c:crosses val="autoZero"/>
        <c:crossBetween val="midCat"/>
        <c:majorUnit val="10"/>
      </c:valAx>
      <c:valAx>
        <c:axId val="434665728"/>
        <c:scaling>
          <c:orientation val="minMax"/>
          <c:max val="3000"/>
          <c:min val="1000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out"/>
        <c:tickLblPos val="nextTo"/>
        <c:crossAx val="434664192"/>
        <c:crosses val="autoZero"/>
        <c:crossBetween val="midCat"/>
      </c:valAx>
      <c:spPr>
        <a:noFill/>
        <a:ln w="25400">
          <a:noFill/>
        </a:ln>
      </c:spPr>
    </c:plotArea>
    <c:plotVisOnly val="1"/>
    <c:dispBlanksAs val="gap"/>
    <c:showDLblsOverMax val="0"/>
  </c:chart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75E6C4-5F43-4FF9-96D4-21B8157BE639}" type="datetimeFigureOut">
              <a:rPr lang="de-DE" smtClean="0"/>
              <a:t>25.03.2019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E8B182-0F75-451D-B88B-ABD1C205B43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18096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1BD367-6A7A-405A-BFB1-15817186491F}" type="datetimeFigureOut">
              <a:rPr lang="de-DE" smtClean="0"/>
              <a:t>25.03.2019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413189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dirty="0"/>
              <a:t>Formatvorlagen des Textmasters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7B5255-5329-45F9-87F3-A2F9FB4734D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27676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7800" indent="-17780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355600" indent="-17780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542925" indent="-187325" algn="l" defTabSz="914400" rtl="0" eaLnBrk="1" latinLnBrk="0" hangingPunct="1">
      <a:buFont typeface="Arial" panose="020B0604020202020204" pitchFamily="34" charset="0"/>
      <a:buChar char="•"/>
      <a:tabLst/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720725" indent="-17780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898525" indent="-17780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B5255-5329-45F9-87F3-A2F9FB4734DF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030058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B5255-5329-45F9-87F3-A2F9FB4734DF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353428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B5255-5329-45F9-87F3-A2F9FB4734DF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602142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B5255-5329-45F9-87F3-A2F9FB4734DF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21503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B5255-5329-45F9-87F3-A2F9FB4734DF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56366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B5255-5329-45F9-87F3-A2F9FB4734DF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712444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B5255-5329-45F9-87F3-A2F9FB4734DF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319632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B5255-5329-45F9-87F3-A2F9FB4734DF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396921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B8418D-A5B3-422E-B0AD-770DDBD3E48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40236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B5255-5329-45F9-87F3-A2F9FB4734DF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70019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B5255-5329-45F9-87F3-A2F9FB4734DF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22170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B5255-5329-45F9-87F3-A2F9FB4734DF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52342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B5255-5329-45F9-87F3-A2F9FB4734DF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87134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7800" y="5669579"/>
            <a:ext cx="793750" cy="7947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5288" y="349611"/>
            <a:ext cx="8353425" cy="1855254"/>
          </a:xfrm>
        </p:spPr>
        <p:txBody>
          <a:bodyPr anchor="t"/>
          <a:lstStyle>
            <a:lvl1pPr algn="l">
              <a:lnSpc>
                <a:spcPct val="100000"/>
              </a:lnSpc>
              <a:defRPr sz="6000"/>
            </a:lvl1pPr>
          </a:lstStyle>
          <a:p>
            <a:r>
              <a:rPr lang="en-US" noProof="0" smtClean="0"/>
              <a:t>Click to edit Master title style</a:t>
            </a:r>
            <a:endParaRPr lang="en-US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5287" y="2335013"/>
            <a:ext cx="8353425" cy="1525787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 smtClean="0"/>
              <a:t>Click to edit Master subtitle style</a:t>
            </a:r>
            <a:endParaRPr lang="en-US" noProof="0" dirty="0"/>
          </a:p>
        </p:txBody>
      </p:sp>
      <p:sp>
        <p:nvSpPr>
          <p:cNvPr id="12" name="Textplatzhalter 11"/>
          <p:cNvSpPr>
            <a:spLocks noGrp="1"/>
          </p:cNvSpPr>
          <p:nvPr>
            <p:ph type="body" sz="quarter" idx="10"/>
          </p:nvPr>
        </p:nvSpPr>
        <p:spPr>
          <a:xfrm>
            <a:off x="400043" y="4096779"/>
            <a:ext cx="8348669" cy="700373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</a:lstStyle>
          <a:p>
            <a:pPr lvl="0"/>
            <a:r>
              <a:rPr lang="en-US" noProof="0" smtClean="0"/>
              <a:t>Edit Master text styles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C93DFA89-33F5-48CA-AC5F-B190206CA0E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88" y="5786620"/>
            <a:ext cx="1373331" cy="5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4195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smtClean="0"/>
              <a:t>| Chemistry at extreme conditions: Fe-O system at ultra-high pressure | Elena Bykova, 12.03.2019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7598946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22-Aug-18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| Chemistry at extreme conditions: Fe-O system at ultra-high pressure | Elena Bykova, 12.03.2019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D4765-34D1-4D0D-8DB9-E6C73549E0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44741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(with Pictur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ildplatzhalter 6"/>
          <p:cNvSpPr>
            <a:spLocks noGrp="1"/>
          </p:cNvSpPr>
          <p:nvPr>
            <p:ph type="pic" sz="quarter" idx="14"/>
          </p:nvPr>
        </p:nvSpPr>
        <p:spPr>
          <a:xfrm>
            <a:off x="1" y="0"/>
            <a:ext cx="9143998" cy="3429001"/>
          </a:xfrm>
          <a:solidFill>
            <a:schemeClr val="tx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 smtClean="0"/>
              <a:t>Click icon to add picture</a:t>
            </a:r>
            <a:endParaRPr lang="en-US" noProof="0"/>
          </a:p>
        </p:txBody>
      </p:sp>
      <p:pic>
        <p:nvPicPr>
          <p:cNvPr id="8" name="Grafik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7800" y="5669579"/>
            <a:ext cx="793750" cy="7947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5288" y="349611"/>
            <a:ext cx="8353425" cy="1099777"/>
          </a:xfrm>
        </p:spPr>
        <p:txBody>
          <a:bodyPr anchor="t"/>
          <a:lstStyle>
            <a:lvl1pPr algn="l">
              <a:lnSpc>
                <a:spcPct val="100000"/>
              </a:lnSpc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US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5287" y="2335013"/>
            <a:ext cx="8353425" cy="889339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 smtClean="0"/>
              <a:t>Click to edit Master subtitle style</a:t>
            </a:r>
            <a:endParaRPr lang="en-US" noProof="0" dirty="0"/>
          </a:p>
        </p:txBody>
      </p:sp>
      <p:sp>
        <p:nvSpPr>
          <p:cNvPr id="12" name="Textplatzhalter 11"/>
          <p:cNvSpPr>
            <a:spLocks noGrp="1"/>
          </p:cNvSpPr>
          <p:nvPr>
            <p:ph type="body" sz="quarter" idx="10"/>
          </p:nvPr>
        </p:nvSpPr>
        <p:spPr>
          <a:xfrm>
            <a:off x="400043" y="4096779"/>
            <a:ext cx="8348669" cy="700373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</a:lstStyle>
          <a:p>
            <a:pPr lvl="0"/>
            <a:r>
              <a:rPr lang="en-US" noProof="0" smtClean="0"/>
              <a:t>Edit Master text styles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094D2F5D-58D8-467B-B9C1-EC1D5013299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88" y="5786620"/>
            <a:ext cx="1373331" cy="5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8561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5288" y="349610"/>
            <a:ext cx="8353425" cy="1854000"/>
          </a:xfrm>
        </p:spPr>
        <p:txBody>
          <a:bodyPr anchor="t"/>
          <a:lstStyle>
            <a:lvl1pPr algn="l">
              <a:lnSpc>
                <a:spcPct val="100000"/>
              </a:lnSpc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US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5287" y="2335013"/>
            <a:ext cx="8353425" cy="1525787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 smtClean="0"/>
              <a:t>Click to edit Master subtitle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4575798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US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0" smtClean="0"/>
              <a:t>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smtClean="0"/>
              <a:t>| Chemistry at extreme conditions: Fe-O system at ultra-high pressure | Elena Bykova, 12.03.2019</a:t>
            </a:r>
            <a:endParaRPr lang="en-US" noProof="0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95287" y="817500"/>
            <a:ext cx="8364699" cy="379252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b="1">
                <a:solidFill>
                  <a:schemeClr val="accent2"/>
                </a:solidFill>
              </a:defRPr>
            </a:lvl1pPr>
            <a:lvl2pPr marL="266700" indent="0">
              <a:buNone/>
              <a:defRPr/>
            </a:lvl2pPr>
          </a:lstStyle>
          <a:p>
            <a:pPr lvl="0"/>
            <a:r>
              <a:rPr lang="en-US" noProof="0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334084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US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288" y="1406426"/>
            <a:ext cx="4105276" cy="5010249"/>
          </a:xfrm>
        </p:spPr>
        <p:txBody>
          <a:bodyPr/>
          <a:lstStyle/>
          <a:p>
            <a:pPr lvl="0"/>
            <a:r>
              <a:rPr lang="en-US" noProof="0" smtClean="0"/>
              <a:t>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smtClean="0"/>
              <a:t>| Chemistry at extreme conditions: Fe-O system at ultra-high pressure | Elena Bykova, 12.03.2019</a:t>
            </a:r>
            <a:endParaRPr lang="en-US" noProof="0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95287" y="817500"/>
            <a:ext cx="8364699" cy="379252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b="1">
                <a:solidFill>
                  <a:schemeClr val="accent2"/>
                </a:solidFill>
              </a:defRPr>
            </a:lvl1pPr>
            <a:lvl2pPr marL="266700" indent="0">
              <a:buNone/>
              <a:defRPr/>
            </a:lvl2pPr>
          </a:lstStyle>
          <a:p>
            <a:pPr lvl="0"/>
            <a:r>
              <a:rPr lang="en-US" noProof="0" smtClean="0"/>
              <a:t>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4"/>
          </p:nvPr>
        </p:nvSpPr>
        <p:spPr>
          <a:xfrm>
            <a:off x="4643438" y="1406426"/>
            <a:ext cx="4116548" cy="5010249"/>
          </a:xfrm>
        </p:spPr>
        <p:txBody>
          <a:bodyPr/>
          <a:lstStyle/>
          <a:p>
            <a:pPr lvl="0"/>
            <a:r>
              <a:rPr lang="en-US" noProof="0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487154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2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US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smtClean="0"/>
              <a:t>| Chemistry at extreme conditions: Fe-O system at ultra-high pressure | Elena Bykova, 12.03.2019</a:t>
            </a:r>
            <a:endParaRPr lang="en-US" noProof="0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95287" y="817500"/>
            <a:ext cx="8364699" cy="379252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b="1">
                <a:solidFill>
                  <a:schemeClr val="accent2"/>
                </a:solidFill>
              </a:defRPr>
            </a:lvl1pPr>
            <a:lvl2pPr marL="266700" indent="0">
              <a:buNone/>
              <a:defRPr/>
            </a:lvl2pPr>
          </a:lstStyle>
          <a:p>
            <a:pPr lvl="0"/>
            <a:r>
              <a:rPr lang="en-US" noProof="0" smtClean="0"/>
              <a:t>Edit Master text styles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5"/>
          </p:nvPr>
        </p:nvSpPr>
        <p:spPr>
          <a:xfrm>
            <a:off x="395289" y="1406427"/>
            <a:ext cx="4105276" cy="2454374"/>
          </a:xfrm>
        </p:spPr>
        <p:txBody>
          <a:bodyPr/>
          <a:lstStyle/>
          <a:p>
            <a:pPr lvl="0"/>
            <a:r>
              <a:rPr lang="en-US" noProof="0" smtClean="0"/>
              <a:t>Edit Master text styles</a:t>
            </a:r>
          </a:p>
        </p:txBody>
      </p:sp>
      <p:sp>
        <p:nvSpPr>
          <p:cNvPr id="9" name="Textplatzhalter 6"/>
          <p:cNvSpPr>
            <a:spLocks noGrp="1"/>
          </p:cNvSpPr>
          <p:nvPr>
            <p:ph type="body" sz="quarter" idx="16"/>
          </p:nvPr>
        </p:nvSpPr>
        <p:spPr>
          <a:xfrm>
            <a:off x="395289" y="3963533"/>
            <a:ext cx="4105276" cy="2454374"/>
          </a:xfrm>
        </p:spPr>
        <p:txBody>
          <a:bodyPr/>
          <a:lstStyle/>
          <a:p>
            <a:pPr lvl="0"/>
            <a:r>
              <a:rPr lang="en-US" noProof="0" smtClean="0"/>
              <a:t>Edit Master text styles</a:t>
            </a:r>
          </a:p>
        </p:txBody>
      </p:sp>
      <p:sp>
        <p:nvSpPr>
          <p:cNvPr id="10" name="Bildplatzhalter 6"/>
          <p:cNvSpPr>
            <a:spLocks noGrp="1"/>
          </p:cNvSpPr>
          <p:nvPr>
            <p:ph type="pic" sz="quarter" idx="14"/>
          </p:nvPr>
        </p:nvSpPr>
        <p:spPr>
          <a:xfrm>
            <a:off x="4643438" y="1449389"/>
            <a:ext cx="4105274" cy="2411412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11" name="Bildplatzhalter 6"/>
          <p:cNvSpPr>
            <a:spLocks noGrp="1"/>
          </p:cNvSpPr>
          <p:nvPr>
            <p:ph type="pic" sz="quarter" idx="17"/>
          </p:nvPr>
        </p:nvSpPr>
        <p:spPr>
          <a:xfrm>
            <a:off x="4643439" y="4005263"/>
            <a:ext cx="4105274" cy="241264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 smtClean="0"/>
              <a:t>Click icon to add picture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4711603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2 Obje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US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smtClean="0"/>
              <a:t>| Chemistry at extreme conditions: Fe-O system at ultra-high pressure | Elena Bykova, 12.03.2019</a:t>
            </a:r>
            <a:endParaRPr lang="en-US" noProof="0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95287" y="817500"/>
            <a:ext cx="8364699" cy="379252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b="1">
                <a:solidFill>
                  <a:schemeClr val="accent2"/>
                </a:solidFill>
              </a:defRPr>
            </a:lvl1pPr>
            <a:lvl2pPr marL="266700" indent="0">
              <a:buNone/>
              <a:defRPr/>
            </a:lvl2pPr>
          </a:lstStyle>
          <a:p>
            <a:pPr lvl="0"/>
            <a:r>
              <a:rPr lang="en-US" noProof="0" smtClean="0"/>
              <a:t>Edit Master text styles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5"/>
          </p:nvPr>
        </p:nvSpPr>
        <p:spPr>
          <a:xfrm>
            <a:off x="395289" y="1406427"/>
            <a:ext cx="4105276" cy="2454374"/>
          </a:xfrm>
        </p:spPr>
        <p:txBody>
          <a:bodyPr/>
          <a:lstStyle/>
          <a:p>
            <a:pPr lvl="0"/>
            <a:r>
              <a:rPr lang="en-US" noProof="0" smtClean="0"/>
              <a:t>Edit Master text styles</a:t>
            </a:r>
          </a:p>
        </p:txBody>
      </p:sp>
      <p:sp>
        <p:nvSpPr>
          <p:cNvPr id="9" name="Textplatzhalter 6"/>
          <p:cNvSpPr>
            <a:spLocks noGrp="1"/>
          </p:cNvSpPr>
          <p:nvPr>
            <p:ph type="body" sz="quarter" idx="16"/>
          </p:nvPr>
        </p:nvSpPr>
        <p:spPr>
          <a:xfrm>
            <a:off x="395289" y="3963533"/>
            <a:ext cx="4105276" cy="2454374"/>
          </a:xfrm>
        </p:spPr>
        <p:txBody>
          <a:bodyPr/>
          <a:lstStyle/>
          <a:p>
            <a:pPr lvl="0"/>
            <a:r>
              <a:rPr lang="en-US" noProof="0" smtClean="0"/>
              <a:t>Edit Master text styles</a:t>
            </a:r>
          </a:p>
        </p:txBody>
      </p:sp>
      <p:sp>
        <p:nvSpPr>
          <p:cNvPr id="12" name="Inhaltsplatzhalter 10">
            <a:extLst>
              <a:ext uri="{FF2B5EF4-FFF2-40B4-BE49-F238E27FC236}">
                <a16:creationId xmlns:a16="http://schemas.microsoft.com/office/drawing/2014/main" id="{3940162A-D75D-4335-9E40-1D7B2D50CB14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4643438" y="1449389"/>
            <a:ext cx="4105274" cy="2411411"/>
          </a:xfrm>
          <a:solidFill>
            <a:schemeClr val="bg1">
              <a:lumMod val="95000"/>
            </a:schemeClr>
          </a:solidFill>
        </p:spPr>
        <p:txBody>
          <a:bodyPr lIns="72000" tIns="36000" rIns="72000" bIns="36000"/>
          <a:lstStyle>
            <a:lvl1pPr marL="0" indent="0">
              <a:buNone/>
              <a:defRPr/>
            </a:lvl1pPr>
          </a:lstStyle>
          <a:p>
            <a:r>
              <a:rPr lang="de-DE" dirty="0" err="1"/>
              <a:t>Object</a:t>
            </a:r>
            <a:endParaRPr lang="de-DE" dirty="0"/>
          </a:p>
        </p:txBody>
      </p:sp>
      <p:sp>
        <p:nvSpPr>
          <p:cNvPr id="13" name="Inhaltsplatzhalter 11">
            <a:extLst>
              <a:ext uri="{FF2B5EF4-FFF2-40B4-BE49-F238E27FC236}">
                <a16:creationId xmlns:a16="http://schemas.microsoft.com/office/drawing/2014/main" id="{383D9EF4-C943-4128-A189-76FB47C215CE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4643438" y="4005263"/>
            <a:ext cx="4105274" cy="2412644"/>
          </a:xfrm>
          <a:solidFill>
            <a:schemeClr val="bg1">
              <a:lumMod val="95000"/>
            </a:schemeClr>
          </a:solidFill>
        </p:spPr>
        <p:txBody>
          <a:bodyPr lIns="72000" tIns="36000" rIns="72000" bIns="36000"/>
          <a:lstStyle>
            <a:lvl1pPr marL="0" indent="0">
              <a:buNone/>
              <a:defRPr/>
            </a:lvl1pPr>
          </a:lstStyle>
          <a:p>
            <a:r>
              <a:rPr lang="de-DE" dirty="0" err="1"/>
              <a:t>Object</a:t>
            </a:r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608048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US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smtClean="0"/>
              <a:t>| Chemistry at extreme conditions: Fe-O system at ultra-high pressure | Elena Bykova, 12.03.2019</a:t>
            </a:r>
            <a:endParaRPr lang="en-US" noProof="0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95287" y="817500"/>
            <a:ext cx="8364699" cy="379252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b="1">
                <a:solidFill>
                  <a:schemeClr val="accent2"/>
                </a:solidFill>
              </a:defRPr>
            </a:lvl1pPr>
            <a:lvl2pPr marL="266700" indent="0">
              <a:buNone/>
              <a:defRPr/>
            </a:lvl2pPr>
          </a:lstStyle>
          <a:p>
            <a:pPr lvl="0"/>
            <a:r>
              <a:rPr lang="en-US" noProof="0" smtClean="0"/>
              <a:t>Edit Master text styles</a:t>
            </a:r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4"/>
          </p:nvPr>
        </p:nvSpPr>
        <p:spPr>
          <a:xfrm>
            <a:off x="395288" y="1449388"/>
            <a:ext cx="8353424" cy="4967287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 smtClean="0"/>
              <a:t>Click icon to add picture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8969432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US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smtClean="0"/>
              <a:t>| Chemistry at extreme conditions: Fe-O system at ultra-high pressure | Elena Bykova, 12.03.2019</a:t>
            </a:r>
            <a:endParaRPr lang="en-US" noProof="0" dirty="0"/>
          </a:p>
        </p:txBody>
      </p:sp>
      <p:sp>
        <p:nvSpPr>
          <p:cNvPr id="6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95287" y="817500"/>
            <a:ext cx="8364699" cy="379252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b="1">
                <a:solidFill>
                  <a:schemeClr val="accent2"/>
                </a:solidFill>
              </a:defRPr>
            </a:lvl1pPr>
            <a:lvl2pPr marL="266700" indent="0">
              <a:buNone/>
              <a:defRPr/>
            </a:lvl2pPr>
          </a:lstStyle>
          <a:p>
            <a:pPr lvl="0"/>
            <a:r>
              <a:rPr lang="en-US" noProof="0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722976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287" y="349611"/>
            <a:ext cx="8353425" cy="45109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endParaRPr lang="en-US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287" y="1406426"/>
            <a:ext cx="8353425" cy="501024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endParaRPr lang="en-US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48433" y="6554527"/>
            <a:ext cx="7315956" cy="18684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r>
              <a:rPr lang="en-US" noProof="0" smtClean="0"/>
              <a:t>| Chemistry at extreme conditions: Fe-O system at ultra-high pressure | Elena Bykova, 12.03.2019</a:t>
            </a:r>
            <a:endParaRPr lang="en-US" noProof="0" dirty="0"/>
          </a:p>
        </p:txBody>
      </p:sp>
      <p:sp>
        <p:nvSpPr>
          <p:cNvPr id="14" name="Textfeld 13"/>
          <p:cNvSpPr txBox="1"/>
          <p:nvPr userDrawn="1"/>
        </p:nvSpPr>
        <p:spPr>
          <a:xfrm>
            <a:off x="8136396" y="6554527"/>
            <a:ext cx="612316" cy="18684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US" sz="900" b="1" noProof="0" dirty="0"/>
              <a:t>Page </a:t>
            </a:r>
            <a:fld id="{0427E4B2-AC28-443E-BE04-5CD55098A90B}" type="slidenum">
              <a:rPr lang="en-US" sz="900" b="1" noProof="0" smtClean="0"/>
              <a:pPr algn="r"/>
              <a:t>‹#›</a:t>
            </a:fld>
            <a:endParaRPr lang="en-US" sz="900" b="1" noProof="0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C7A7ECE4-9C2A-4FF5-8078-5F95EEE70BE8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917" y="6582959"/>
            <a:ext cx="287966" cy="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299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1" r:id="rId2"/>
    <p:sldLayoutId id="2147483672" r:id="rId3"/>
    <p:sldLayoutId id="2147483662" r:id="rId4"/>
    <p:sldLayoutId id="2147483668" r:id="rId5"/>
    <p:sldLayoutId id="2147483670" r:id="rId6"/>
    <p:sldLayoutId id="2147483673" r:id="rId7"/>
    <p:sldLayoutId id="2147483669" r:id="rId8"/>
    <p:sldLayoutId id="2147483666" r:id="rId9"/>
    <p:sldLayoutId id="2147483667" r:id="rId10"/>
    <p:sldLayoutId id="2147483674" r:id="rId1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66700" indent="-266700" algn="l" defTabSz="9144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Font typeface="Arial" panose="020B0604020202020204" pitchFamily="34" charset="0"/>
        <a:buChar char="•"/>
        <a:tabLst>
          <a:tab pos="266700" algn="l"/>
        </a:tabLst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42925" indent="-276225" algn="l" defTabSz="9144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09625" indent="-266700" algn="l" defTabSz="9144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76325" indent="-266700" algn="l" defTabSz="9144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343025" indent="-266700" algn="l" defTabSz="9144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913" userDrawn="1">
          <p15:clr>
            <a:srgbClr val="F26B43"/>
          </p15:clr>
        </p15:guide>
        <p15:guide id="2" pos="2925" userDrawn="1">
          <p15:clr>
            <a:srgbClr val="F26B43"/>
          </p15:clr>
        </p15:guide>
        <p15:guide id="3" pos="2835" userDrawn="1">
          <p15:clr>
            <a:srgbClr val="F26B43"/>
          </p15:clr>
        </p15:guide>
        <p15:guide id="4" pos="5511" userDrawn="1">
          <p15:clr>
            <a:srgbClr val="F26B43"/>
          </p15:clr>
        </p15:guide>
        <p15:guide id="5" pos="249" userDrawn="1">
          <p15:clr>
            <a:srgbClr val="F26B43"/>
          </p15:clr>
        </p15:guide>
        <p15:guide id="6" orient="horz" pos="4042" userDrawn="1">
          <p15:clr>
            <a:srgbClr val="F26B43"/>
          </p15:clr>
        </p15:guide>
        <p15:guide id="7" orient="horz" pos="2432" userDrawn="1">
          <p15:clr>
            <a:srgbClr val="F26B43"/>
          </p15:clr>
        </p15:guide>
        <p15:guide id="8" orient="horz" pos="2523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1.tiff"/><Relationship Id="rId7" Type="http://schemas.openxmlformats.org/officeDocument/2006/relationships/image" Target="../media/image55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4.tiff"/><Relationship Id="rId5" Type="http://schemas.openxmlformats.org/officeDocument/2006/relationships/image" Target="../media/image53.tiff"/><Relationship Id="rId4" Type="http://schemas.openxmlformats.org/officeDocument/2006/relationships/image" Target="../media/image52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60.tiff"/><Relationship Id="rId5" Type="http://schemas.openxmlformats.org/officeDocument/2006/relationships/image" Target="../media/image59.tiff"/><Relationship Id="rId4" Type="http://schemas.openxmlformats.org/officeDocument/2006/relationships/image" Target="../media/image58.ti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tiff"/><Relationship Id="rId3" Type="http://schemas.openxmlformats.org/officeDocument/2006/relationships/image" Target="../media/image62.tiff"/><Relationship Id="rId7" Type="http://schemas.openxmlformats.org/officeDocument/2006/relationships/image" Target="../media/image64.tiff"/><Relationship Id="rId12" Type="http://schemas.openxmlformats.org/officeDocument/2006/relationships/image" Target="../media/image69.tiff"/><Relationship Id="rId2" Type="http://schemas.openxmlformats.org/officeDocument/2006/relationships/image" Target="../media/image61.tiff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2.tiff"/><Relationship Id="rId11" Type="http://schemas.openxmlformats.org/officeDocument/2006/relationships/image" Target="../media/image68.tiff"/><Relationship Id="rId5" Type="http://schemas.openxmlformats.org/officeDocument/2006/relationships/image" Target="../media/image51.tiff"/><Relationship Id="rId10" Type="http://schemas.openxmlformats.org/officeDocument/2006/relationships/image" Target="../media/image67.tiff"/><Relationship Id="rId4" Type="http://schemas.openxmlformats.org/officeDocument/2006/relationships/image" Target="../media/image63.tiff"/><Relationship Id="rId9" Type="http://schemas.openxmlformats.org/officeDocument/2006/relationships/image" Target="../media/image66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tiff"/><Relationship Id="rId7" Type="http://schemas.openxmlformats.org/officeDocument/2006/relationships/image" Target="../media/image60.tif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9.tiff"/><Relationship Id="rId5" Type="http://schemas.openxmlformats.org/officeDocument/2006/relationships/image" Target="../media/image71.tiff"/><Relationship Id="rId4" Type="http://schemas.openxmlformats.org/officeDocument/2006/relationships/chart" Target="../charts/char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tiff"/><Relationship Id="rId3" Type="http://schemas.openxmlformats.org/officeDocument/2006/relationships/image" Target="../media/image73.tiff"/><Relationship Id="rId7" Type="http://schemas.openxmlformats.org/officeDocument/2006/relationships/image" Target="../media/image62.tiff"/><Relationship Id="rId2" Type="http://schemas.openxmlformats.org/officeDocument/2006/relationships/image" Target="../media/image72.tiff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66.tiff"/><Relationship Id="rId5" Type="http://schemas.openxmlformats.org/officeDocument/2006/relationships/image" Target="../media/image75.tiff"/><Relationship Id="rId4" Type="http://schemas.openxmlformats.org/officeDocument/2006/relationships/image" Target="../media/image74.tiff"/><Relationship Id="rId9" Type="http://schemas.openxmlformats.org/officeDocument/2006/relationships/image" Target="../media/image71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77.png"/><Relationship Id="rId4" Type="http://schemas.openxmlformats.org/officeDocument/2006/relationships/image" Target="../media/image7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80.tiff"/><Relationship Id="rId4" Type="http://schemas.openxmlformats.org/officeDocument/2006/relationships/image" Target="../media/image79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4.tiff"/><Relationship Id="rId5" Type="http://schemas.openxmlformats.org/officeDocument/2006/relationships/image" Target="../media/image83.tiff"/><Relationship Id="rId4" Type="http://schemas.openxmlformats.org/officeDocument/2006/relationships/image" Target="../media/image7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tiff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90.jpeg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tiff"/><Relationship Id="rId13" Type="http://schemas.openxmlformats.org/officeDocument/2006/relationships/image" Target="../media/image18.tiff"/><Relationship Id="rId18" Type="http://schemas.openxmlformats.org/officeDocument/2006/relationships/image" Target="../media/image23.tiff"/><Relationship Id="rId3" Type="http://schemas.openxmlformats.org/officeDocument/2006/relationships/image" Target="../media/image8.tiff"/><Relationship Id="rId21" Type="http://schemas.openxmlformats.org/officeDocument/2006/relationships/image" Target="../media/image26.tiff"/><Relationship Id="rId7" Type="http://schemas.openxmlformats.org/officeDocument/2006/relationships/image" Target="../media/image12.tiff"/><Relationship Id="rId12" Type="http://schemas.openxmlformats.org/officeDocument/2006/relationships/image" Target="../media/image17.tiff"/><Relationship Id="rId17" Type="http://schemas.openxmlformats.org/officeDocument/2006/relationships/image" Target="../media/image22.tiff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21.tiff"/><Relationship Id="rId20" Type="http://schemas.openxmlformats.org/officeDocument/2006/relationships/image" Target="../media/image25.tiff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1.tiff"/><Relationship Id="rId11" Type="http://schemas.openxmlformats.org/officeDocument/2006/relationships/image" Target="../media/image16.tiff"/><Relationship Id="rId5" Type="http://schemas.openxmlformats.org/officeDocument/2006/relationships/image" Target="../media/image10.tiff"/><Relationship Id="rId15" Type="http://schemas.openxmlformats.org/officeDocument/2006/relationships/image" Target="../media/image20.tiff"/><Relationship Id="rId10" Type="http://schemas.openxmlformats.org/officeDocument/2006/relationships/image" Target="../media/image15.tiff"/><Relationship Id="rId19" Type="http://schemas.openxmlformats.org/officeDocument/2006/relationships/image" Target="../media/image24.tiff"/><Relationship Id="rId4" Type="http://schemas.openxmlformats.org/officeDocument/2006/relationships/image" Target="../media/image9.tiff"/><Relationship Id="rId9" Type="http://schemas.openxmlformats.org/officeDocument/2006/relationships/image" Target="../media/image14.tiff"/><Relationship Id="rId14" Type="http://schemas.openxmlformats.org/officeDocument/2006/relationships/image" Target="../media/image19.tif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tiff"/><Relationship Id="rId3" Type="http://schemas.openxmlformats.org/officeDocument/2006/relationships/image" Target="../media/image28.tiff"/><Relationship Id="rId7" Type="http://schemas.openxmlformats.org/officeDocument/2006/relationships/image" Target="../media/image32.tiff"/><Relationship Id="rId12" Type="http://schemas.openxmlformats.org/officeDocument/2006/relationships/image" Target="../media/image37.tiff"/><Relationship Id="rId2" Type="http://schemas.openxmlformats.org/officeDocument/2006/relationships/image" Target="../media/image27.tiff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1.tiff"/><Relationship Id="rId11" Type="http://schemas.openxmlformats.org/officeDocument/2006/relationships/image" Target="../media/image36.tiff"/><Relationship Id="rId5" Type="http://schemas.openxmlformats.org/officeDocument/2006/relationships/image" Target="../media/image30.tiff"/><Relationship Id="rId10" Type="http://schemas.openxmlformats.org/officeDocument/2006/relationships/image" Target="../media/image35.tiff"/><Relationship Id="rId4" Type="http://schemas.openxmlformats.org/officeDocument/2006/relationships/image" Target="../media/image29.tiff"/><Relationship Id="rId9" Type="http://schemas.openxmlformats.org/officeDocument/2006/relationships/image" Target="../media/image34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1.emf"/><Relationship Id="rId5" Type="http://schemas.openxmlformats.org/officeDocument/2006/relationships/image" Target="../media/image40.emf"/><Relationship Id="rId4" Type="http://schemas.openxmlformats.org/officeDocument/2006/relationships/image" Target="../media/image39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tiff"/><Relationship Id="rId3" Type="http://schemas.openxmlformats.org/officeDocument/2006/relationships/image" Target="../media/image42.png"/><Relationship Id="rId7" Type="http://schemas.openxmlformats.org/officeDocument/2006/relationships/image" Target="../media/image45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4.tiff"/><Relationship Id="rId5" Type="http://schemas.openxmlformats.org/officeDocument/2006/relationships/image" Target="../media/image43.tiff"/><Relationship Id="rId10" Type="http://schemas.openxmlformats.org/officeDocument/2006/relationships/image" Target="../media/image48.tiff"/><Relationship Id="rId4" Type="http://schemas.openxmlformats.org/officeDocument/2006/relationships/chart" Target="../charts/chart1.xml"/><Relationship Id="rId9" Type="http://schemas.openxmlformats.org/officeDocument/2006/relationships/image" Target="../media/image47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50.emf"/><Relationship Id="rId4" Type="http://schemas.openxmlformats.org/officeDocument/2006/relationships/image" Target="../media/image4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95287" y="361770"/>
            <a:ext cx="8353425" cy="1855254"/>
          </a:xfrm>
        </p:spPr>
        <p:txBody>
          <a:bodyPr/>
          <a:lstStyle/>
          <a:p>
            <a:r>
              <a:rPr lang="en-US" sz="3600" dirty="0"/>
              <a:t>Chemistry at extreme conditions: 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>Fe-O </a:t>
            </a:r>
            <a:r>
              <a:rPr lang="en-US" sz="3600" dirty="0"/>
              <a:t>system at ultra-high pressure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0"/>
          </p:nvPr>
        </p:nvSpPr>
        <p:spPr>
          <a:xfrm>
            <a:off x="400043" y="4096779"/>
            <a:ext cx="7988381" cy="70037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de-DE" sz="2000" dirty="0"/>
              <a:t>E. </a:t>
            </a:r>
            <a:r>
              <a:rPr lang="de-DE" sz="2000" dirty="0" smtClean="0"/>
              <a:t>Bykova</a:t>
            </a:r>
            <a:endParaRPr lang="de-DE" sz="2000" baseline="30000" dirty="0" smtClean="0"/>
          </a:p>
          <a:p>
            <a:pPr>
              <a:lnSpc>
                <a:spcPct val="90000"/>
              </a:lnSpc>
            </a:pPr>
            <a:endParaRPr lang="en-US" sz="2000" dirty="0"/>
          </a:p>
        </p:txBody>
      </p:sp>
      <p:pic>
        <p:nvPicPr>
          <p:cNvPr id="1030" name="Picture 6" descr="Картинки по запросу helmholtz association logo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38" b="20162"/>
          <a:stretch/>
        </p:blipFill>
        <p:spPr bwMode="auto">
          <a:xfrm>
            <a:off x="395287" y="5589240"/>
            <a:ext cx="2474889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1234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287" y="349611"/>
            <a:ext cx="8748713" cy="451098"/>
          </a:xfrm>
        </p:spPr>
        <p:txBody>
          <a:bodyPr>
            <a:normAutofit/>
          </a:bodyPr>
          <a:lstStyle/>
          <a:p>
            <a:r>
              <a:rPr lang="en-US" b="1" dirty="0" smtClean="0"/>
              <a:t>Decomposition of Fe</a:t>
            </a:r>
            <a:r>
              <a:rPr lang="en-US" b="1" baseline="-25000" dirty="0" smtClean="0"/>
              <a:t>0.94</a:t>
            </a:r>
            <a:r>
              <a:rPr lang="en-US" b="1" dirty="0" smtClean="0"/>
              <a:t>O </a:t>
            </a:r>
            <a:r>
              <a:rPr lang="en-US" b="1" dirty="0"/>
              <a:t>at </a:t>
            </a:r>
            <a:r>
              <a:rPr lang="en-US" b="1" dirty="0" smtClean="0"/>
              <a:t>extreme conditions</a:t>
            </a:r>
            <a:endParaRPr lang="en-US" b="1" baseline="-250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| Chemistry at extreme conditions: Fe-O system at ultra-high pressure | Elena Bykova, 12.03.2019</a:t>
            </a:r>
            <a:endParaRPr lang="en-US" dirty="0"/>
          </a:p>
        </p:txBody>
      </p:sp>
      <p:pic>
        <p:nvPicPr>
          <p:cNvPr id="7" name="Picture 3" descr="C:\_Work\Paper_diversFe2O3\Pict\prism.tif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33" t="10959" r="23333" b="8104"/>
          <a:stretch/>
        </p:blipFill>
        <p:spPr bwMode="auto">
          <a:xfrm>
            <a:off x="2696338" y="2292763"/>
            <a:ext cx="459094" cy="580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_Work\Paper_diversFe2O3\Pict\octahedra.tif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35" t="7391" r="15465" b="6209"/>
          <a:stretch/>
        </p:blipFill>
        <p:spPr bwMode="auto">
          <a:xfrm>
            <a:off x="2672275" y="2908329"/>
            <a:ext cx="548458" cy="601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_Work\Abstracts\Abstract_AIRAPT2015_Madrid\Fe25O32_only_4_picts_old_cif_Picture 2.tif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5" t="18223" r="3290" b="18102"/>
          <a:stretch/>
        </p:blipFill>
        <p:spPr bwMode="auto">
          <a:xfrm>
            <a:off x="277891" y="1811955"/>
            <a:ext cx="2178595" cy="1510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_Work\Abstracts\Abstract_AIRAPT2015_Madrid\Fe25O32_only_4_picts_old_cif_Picture 3.tif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9" t="9899" r="2561" b="9086"/>
          <a:stretch/>
        </p:blipFill>
        <p:spPr bwMode="auto">
          <a:xfrm>
            <a:off x="2573431" y="1752205"/>
            <a:ext cx="592848" cy="513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86887" y="970646"/>
            <a:ext cx="2852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92 GPa and 2550(100) K 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83047" y="3645445"/>
            <a:ext cx="29803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126 GPa and 3150(100) K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600683" y="4536973"/>
            <a:ext cx="273304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b="1" dirty="0" smtClean="0"/>
              <a:t>Fe</a:t>
            </a:r>
            <a:r>
              <a:rPr lang="en-US" b="1" baseline="-25000" dirty="0" smtClean="0"/>
              <a:t>3</a:t>
            </a:r>
            <a:r>
              <a:rPr lang="en-US" b="1" dirty="0" smtClean="0"/>
              <a:t>O</a:t>
            </a:r>
            <a:r>
              <a:rPr lang="en-US" b="1" baseline="-25000" dirty="0"/>
              <a:t>4</a:t>
            </a:r>
            <a:r>
              <a:rPr lang="en-US" b="1" dirty="0" smtClean="0"/>
              <a:t> </a:t>
            </a:r>
          </a:p>
          <a:p>
            <a:pPr algn="just"/>
            <a:r>
              <a:rPr lang="en-US" b="1" dirty="0" smtClean="0"/>
              <a:t>CaFe</a:t>
            </a:r>
            <a:r>
              <a:rPr lang="en-US" b="1" baseline="-25000" dirty="0" smtClean="0"/>
              <a:t>2</a:t>
            </a:r>
            <a:r>
              <a:rPr lang="en-US" b="1" dirty="0" smtClean="0"/>
              <a:t>O</a:t>
            </a:r>
            <a:r>
              <a:rPr lang="en-US" b="1" baseline="-25000" dirty="0" smtClean="0"/>
              <a:t>4</a:t>
            </a:r>
            <a:r>
              <a:rPr lang="en-US" b="1" dirty="0" smtClean="0"/>
              <a:t>-type</a:t>
            </a:r>
          </a:p>
          <a:p>
            <a:pPr algn="just"/>
            <a:r>
              <a:rPr lang="en-US" i="1" dirty="0" err="1" smtClean="0"/>
              <a:t>Pnma</a:t>
            </a:r>
            <a:endParaRPr lang="en-US" dirty="0"/>
          </a:p>
          <a:p>
            <a:r>
              <a:rPr lang="en-US" i="1" dirty="0"/>
              <a:t>a </a:t>
            </a:r>
            <a:r>
              <a:rPr lang="en-US" dirty="0"/>
              <a:t>= 7.915(2</a:t>
            </a:r>
            <a:r>
              <a:rPr lang="en-US" dirty="0" smtClean="0"/>
              <a:t>),</a:t>
            </a:r>
          </a:p>
          <a:p>
            <a:r>
              <a:rPr lang="en-US" i="1" dirty="0" smtClean="0"/>
              <a:t>b </a:t>
            </a:r>
            <a:r>
              <a:rPr lang="en-US" dirty="0"/>
              <a:t>= 2.4992(18),</a:t>
            </a:r>
          </a:p>
          <a:p>
            <a:r>
              <a:rPr lang="en-US" i="1" dirty="0" smtClean="0"/>
              <a:t>c </a:t>
            </a:r>
            <a:r>
              <a:rPr lang="en-US" dirty="0"/>
              <a:t>= 9.248(7</a:t>
            </a:r>
            <a:r>
              <a:rPr lang="en-US" dirty="0" smtClean="0"/>
              <a:t>) Å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5" t="3377" r="13520" b="2057"/>
          <a:stretch/>
        </p:blipFill>
        <p:spPr>
          <a:xfrm>
            <a:off x="208674" y="4445499"/>
            <a:ext cx="2025217" cy="1718366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83889" y="1311369"/>
            <a:ext cx="34708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32</a:t>
            </a:r>
            <a:r>
              <a:rPr lang="el-GR" dirty="0" smtClean="0"/>
              <a:t>·</a:t>
            </a:r>
            <a:r>
              <a:rPr lang="en-US" dirty="0" smtClean="0"/>
              <a:t>Fe</a:t>
            </a:r>
            <a:r>
              <a:rPr lang="en-US" baseline="-25000" dirty="0" smtClean="0"/>
              <a:t>0.94</a:t>
            </a:r>
            <a:r>
              <a:rPr lang="en-US" dirty="0" smtClean="0"/>
              <a:t>O → Fe</a:t>
            </a:r>
            <a:r>
              <a:rPr lang="en-US" baseline="-25000" dirty="0" smtClean="0"/>
              <a:t>25</a:t>
            </a:r>
            <a:r>
              <a:rPr lang="en-US" dirty="0" smtClean="0"/>
              <a:t>O</a:t>
            </a:r>
            <a:r>
              <a:rPr lang="en-US" baseline="-25000" dirty="0" smtClean="0"/>
              <a:t>32</a:t>
            </a:r>
            <a:r>
              <a:rPr lang="en-US" dirty="0" smtClean="0"/>
              <a:t> + 5.08</a:t>
            </a:r>
            <a:r>
              <a:rPr lang="el-GR" dirty="0" smtClean="0"/>
              <a:t>·</a:t>
            </a:r>
            <a:r>
              <a:rPr lang="en-US" dirty="0"/>
              <a:t>Fe</a:t>
            </a:r>
            <a:endParaRPr lang="en-US" b="1" baseline="-25000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4936" y="3968700"/>
            <a:ext cx="31726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4</a:t>
            </a:r>
            <a:r>
              <a:rPr lang="el-GR" dirty="0" smtClean="0"/>
              <a:t>·</a:t>
            </a:r>
            <a:r>
              <a:rPr lang="en-US" dirty="0" smtClean="0"/>
              <a:t>Fe</a:t>
            </a:r>
            <a:r>
              <a:rPr lang="en-US" baseline="-25000" dirty="0" smtClean="0"/>
              <a:t>0.94</a:t>
            </a:r>
            <a:r>
              <a:rPr lang="en-US" dirty="0" smtClean="0"/>
              <a:t>O → Fe</a:t>
            </a:r>
            <a:r>
              <a:rPr lang="en-US" baseline="-25000" dirty="0" smtClean="0"/>
              <a:t>3</a:t>
            </a:r>
            <a:r>
              <a:rPr lang="en-US" dirty="0" smtClean="0"/>
              <a:t>O</a:t>
            </a:r>
            <a:r>
              <a:rPr lang="en-US" baseline="-25000" dirty="0" smtClean="0"/>
              <a:t>4</a:t>
            </a:r>
            <a:r>
              <a:rPr lang="en-US" dirty="0" smtClean="0"/>
              <a:t> + 0.76</a:t>
            </a:r>
            <a:r>
              <a:rPr lang="el-GR" dirty="0" smtClean="0"/>
              <a:t>·</a:t>
            </a:r>
            <a:r>
              <a:rPr lang="en-US" dirty="0" smtClean="0"/>
              <a:t>Fe</a:t>
            </a:r>
            <a:endParaRPr lang="en-US" b="1" baseline="-25000" dirty="0">
              <a:solidFill>
                <a:srgbClr val="FF0000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36096" y="2385148"/>
            <a:ext cx="3612106" cy="2989612"/>
          </a:xfrm>
          <a:prstGeom prst="rect">
            <a:avLst/>
          </a:prstGeom>
        </p:spPr>
      </p:pic>
      <p:pic>
        <p:nvPicPr>
          <p:cNvPr id="34" name="Picture 3" descr="C:\_Work\Paper_diversFe2O3\Pict\prism.tif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33" t="10959" r="23333" b="8104"/>
          <a:stretch/>
        </p:blipFill>
        <p:spPr bwMode="auto">
          <a:xfrm>
            <a:off x="2638955" y="4921641"/>
            <a:ext cx="459094" cy="580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 descr="C:\_Work\Paper_diversFe2O3\Pict\octahedra.tif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35" t="7391" r="15465" b="6209"/>
          <a:stretch/>
        </p:blipFill>
        <p:spPr bwMode="auto">
          <a:xfrm>
            <a:off x="2614892" y="5537207"/>
            <a:ext cx="548458" cy="601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3678111" y="1752205"/>
            <a:ext cx="2072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b="1" dirty="0" smtClean="0"/>
              <a:t>Fe</a:t>
            </a:r>
            <a:r>
              <a:rPr lang="en-US" b="1" baseline="-25000" dirty="0" smtClean="0"/>
              <a:t>25</a:t>
            </a:r>
            <a:r>
              <a:rPr lang="en-US" b="1" dirty="0" smtClean="0"/>
              <a:t>O</a:t>
            </a:r>
            <a:r>
              <a:rPr lang="en-US" b="1" baseline="-25000" dirty="0" smtClean="0"/>
              <a:t>32</a:t>
            </a:r>
            <a:endParaRPr lang="en-US" b="1" dirty="0" smtClean="0"/>
          </a:p>
          <a:p>
            <a:pPr algn="just"/>
            <a:r>
              <a:rPr lang="en-US" i="1" dirty="0" smtClean="0"/>
              <a:t>P</a:t>
            </a:r>
            <a:r>
              <a:rPr lang="en-US" dirty="0" smtClean="0"/>
              <a:t>6-2</a:t>
            </a:r>
            <a:r>
              <a:rPr lang="en-US" i="1" dirty="0" smtClean="0"/>
              <a:t>m</a:t>
            </a:r>
            <a:endParaRPr lang="en-US" dirty="0"/>
          </a:p>
          <a:p>
            <a:r>
              <a:rPr lang="en-US" i="1" dirty="0"/>
              <a:t>a </a:t>
            </a:r>
            <a:r>
              <a:rPr lang="en-US" dirty="0"/>
              <a:t>= </a:t>
            </a:r>
            <a:r>
              <a:rPr lang="en-US" dirty="0" smtClean="0"/>
              <a:t>13.246(2),</a:t>
            </a:r>
            <a:endParaRPr lang="en-US" dirty="0"/>
          </a:p>
          <a:p>
            <a:r>
              <a:rPr lang="en-US" i="1" dirty="0" smtClean="0"/>
              <a:t>c </a:t>
            </a:r>
            <a:r>
              <a:rPr lang="en-US" dirty="0"/>
              <a:t>= </a:t>
            </a:r>
            <a:r>
              <a:rPr lang="en-US" dirty="0" smtClean="0"/>
              <a:t>2.5626(14</a:t>
            </a:r>
            <a:r>
              <a:rPr lang="en-US" dirty="0"/>
              <a:t>) </a:t>
            </a:r>
            <a:r>
              <a:rPr lang="en-US" dirty="0" smtClean="0"/>
              <a:t>Å</a:t>
            </a:r>
          </a:p>
        </p:txBody>
      </p:sp>
    </p:spTree>
    <p:extLst>
      <p:ext uri="{BB962C8B-B14F-4D97-AF65-F5344CB8AC3E}">
        <p14:creationId xmlns:p14="http://schemas.microsoft.com/office/powerpoint/2010/main" val="993898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FeO</a:t>
            </a:r>
            <a:r>
              <a:rPr lang="en-US" dirty="0" smtClean="0"/>
              <a:t> </a:t>
            </a:r>
            <a:r>
              <a:rPr lang="en-US" sz="3200" dirty="0"/>
              <a:t>in the deep Earth’s interiors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| Chemistry at extreme conditions: Fe-O system at ultra-high pressure | Elena Bykova, 12.03.2019</a:t>
            </a:r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-1404664" y="1556792"/>
            <a:ext cx="7338526" cy="6738048"/>
            <a:chOff x="-1442146" y="1412776"/>
            <a:chExt cx="7338526" cy="6738048"/>
          </a:xfrm>
        </p:grpSpPr>
        <p:grpSp>
          <p:nvGrpSpPr>
            <p:cNvPr id="6" name="Group 5"/>
            <p:cNvGrpSpPr/>
            <p:nvPr/>
          </p:nvGrpSpPr>
          <p:grpSpPr>
            <a:xfrm>
              <a:off x="-401813" y="1412776"/>
              <a:ext cx="6298193" cy="5566813"/>
              <a:chOff x="3968" y="1470297"/>
              <a:chExt cx="6298193" cy="5566813"/>
            </a:xfrm>
          </p:grpSpPr>
          <p:pic>
            <p:nvPicPr>
              <p:cNvPr id="8" name="Picture 2" descr="C:\_Work\Thesis\Presentation\Earth_profile.tif">
                <a:hlinkClick r:id="" action="ppaction://noaction"/>
              </p:cNvPr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8668" y="1470297"/>
                <a:ext cx="5833493" cy="459422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9" name="TextBox 8"/>
              <p:cNvSpPr txBox="1"/>
              <p:nvPr/>
            </p:nvSpPr>
            <p:spPr>
              <a:xfrm>
                <a:off x="5410238" y="6030484"/>
                <a:ext cx="530915" cy="30777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r>
                  <a:rPr lang="en-US" sz="1400" dirty="0" smtClean="0"/>
                  <a:t>Fe</a:t>
                </a:r>
                <a:r>
                  <a:rPr lang="en-US" sz="1400" baseline="30000" dirty="0" smtClean="0"/>
                  <a:t>3+</a:t>
                </a: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 rot="3598821">
                <a:off x="-22829" y="1970284"/>
                <a:ext cx="4882098" cy="482850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 rtlCol="0">
                <a:prstTxWarp prst="textArchUp">
                  <a:avLst>
                    <a:gd name="adj" fmla="val 13503862"/>
                  </a:avLst>
                </a:prstTxWarp>
                <a:spAutoFit/>
              </a:bodyPr>
              <a:lstStyle/>
              <a:p>
                <a:r>
                  <a:rPr lang="en-US" sz="1400" dirty="0" smtClean="0"/>
                  <a:t>Fe</a:t>
                </a:r>
                <a:r>
                  <a:rPr lang="en-US" sz="1400" baseline="-25000" dirty="0" smtClean="0"/>
                  <a:t>2</a:t>
                </a:r>
                <a:r>
                  <a:rPr lang="en-US" sz="1400" dirty="0" smtClean="0"/>
                  <a:t>O</a:t>
                </a:r>
                <a:r>
                  <a:rPr lang="en-US" sz="1400" baseline="-25000" dirty="0" smtClean="0"/>
                  <a:t>3, </a:t>
                </a:r>
                <a:r>
                  <a:rPr lang="en-US" sz="1400" dirty="0" smtClean="0"/>
                  <a:t>Fe</a:t>
                </a:r>
                <a:r>
                  <a:rPr lang="en-US" sz="1400" baseline="-25000" dirty="0" smtClean="0"/>
                  <a:t>3</a:t>
                </a:r>
                <a:r>
                  <a:rPr lang="en-US" sz="1400" dirty="0" smtClean="0"/>
                  <a:t>O</a:t>
                </a:r>
                <a:r>
                  <a:rPr lang="en-US" sz="1400" baseline="-25000" dirty="0" smtClean="0"/>
                  <a:t>4</a:t>
                </a: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4218713" y="6030484"/>
                <a:ext cx="530915" cy="30777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r>
                  <a:rPr lang="en-US" sz="1400" dirty="0" smtClean="0"/>
                  <a:t>Fe</a:t>
                </a:r>
                <a:r>
                  <a:rPr lang="en-US" sz="1400" baseline="30000" dirty="0" smtClean="0"/>
                  <a:t>2+</a:t>
                </a: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2713419" y="6030484"/>
                <a:ext cx="460382" cy="30777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r>
                  <a:rPr lang="en-US" sz="1400" dirty="0" smtClean="0"/>
                  <a:t>Fe</a:t>
                </a:r>
                <a:r>
                  <a:rPr lang="en-US" sz="1400" baseline="30000" dirty="0" smtClean="0"/>
                  <a:t>0</a:t>
                </a: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 rot="3746739">
                <a:off x="-3258" y="4712592"/>
                <a:ext cx="2337348" cy="231168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 rtlCol="0">
                <a:prstTxWarp prst="textArchUp">
                  <a:avLst>
                    <a:gd name="adj" fmla="val 13503862"/>
                  </a:avLst>
                </a:prstTxWarp>
                <a:spAutoFit/>
              </a:bodyPr>
              <a:lstStyle/>
              <a:p>
                <a:r>
                  <a:rPr lang="en-US" sz="1400" dirty="0" err="1" smtClean="0"/>
                  <a:t>Fe,Ni</a:t>
                </a:r>
                <a:r>
                  <a:rPr lang="en-US" sz="1400" dirty="0" smtClean="0"/>
                  <a:t> + (O,S,P,N)</a:t>
                </a:r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 rot="2670500">
              <a:off x="-1442146" y="3322321"/>
              <a:ext cx="4882098" cy="482850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>
              <a:prstTxWarp prst="textArchUp">
                <a:avLst>
                  <a:gd name="adj" fmla="val 13959752"/>
                </a:avLst>
              </a:prstTxWarp>
              <a:spAutoFit/>
            </a:bodyPr>
            <a:lstStyle/>
            <a:p>
              <a:r>
                <a:rPr lang="en-US" sz="1400" dirty="0" smtClean="0"/>
                <a:t>(</a:t>
              </a:r>
              <a:r>
                <a:rPr lang="en-US" sz="1400" dirty="0" err="1" smtClean="0"/>
                <a:t>Fe,Mg</a:t>
              </a:r>
              <a:r>
                <a:rPr lang="en-US" sz="1400" dirty="0" smtClean="0"/>
                <a:t>)O, (</a:t>
              </a:r>
              <a:r>
                <a:rPr lang="en-US" sz="1400" dirty="0" err="1" smtClean="0"/>
                <a:t>Fe,Mg</a:t>
              </a:r>
              <a:r>
                <a:rPr lang="en-US" sz="1400" dirty="0" smtClean="0"/>
                <a:t>)(</a:t>
              </a:r>
              <a:r>
                <a:rPr lang="en-US" sz="1400" dirty="0" err="1" smtClean="0"/>
                <a:t>Si,Al</a:t>
              </a:r>
              <a:r>
                <a:rPr lang="en-US" sz="1400" dirty="0" smtClean="0"/>
                <a:t>)O</a:t>
              </a:r>
              <a:r>
                <a:rPr lang="en-US" sz="1400" baseline="-25000" dirty="0"/>
                <a:t>3</a:t>
              </a:r>
              <a:endParaRPr lang="en-US" sz="1400" baseline="-25000" dirty="0" smtClean="0"/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68848" y="2616924"/>
            <a:ext cx="4036941" cy="3529405"/>
          </a:xfrm>
        </p:spPr>
        <p:txBody>
          <a:bodyPr/>
          <a:lstStyle/>
          <a:p>
            <a:pPr marL="0" indent="0">
              <a:buNone/>
            </a:pPr>
            <a:r>
              <a:rPr lang="en-US" b="1" dirty="0" err="1" smtClean="0"/>
              <a:t>FeO</a:t>
            </a:r>
            <a:r>
              <a:rPr lang="en-US" b="1" dirty="0" smtClean="0"/>
              <a:t>:</a:t>
            </a:r>
          </a:p>
          <a:p>
            <a:r>
              <a:rPr lang="en-US" dirty="0" smtClean="0"/>
              <a:t>Across the </a:t>
            </a:r>
            <a:r>
              <a:rPr lang="en-US" dirty="0" err="1" smtClean="0"/>
              <a:t>geotherm</a:t>
            </a:r>
            <a:r>
              <a:rPr lang="en-US" dirty="0" smtClean="0"/>
              <a:t> line (</a:t>
            </a:r>
            <a:r>
              <a:rPr lang="en-US" i="1" dirty="0" smtClean="0"/>
              <a:t>P</a:t>
            </a:r>
            <a:r>
              <a:rPr lang="en-US" dirty="0" smtClean="0"/>
              <a:t>-</a:t>
            </a:r>
            <a:r>
              <a:rPr lang="en-US" i="1" dirty="0" smtClean="0"/>
              <a:t>T</a:t>
            </a:r>
            <a:r>
              <a:rPr lang="en-US" dirty="0" smtClean="0"/>
              <a:t> profile of the Earth) </a:t>
            </a:r>
            <a:r>
              <a:rPr lang="en-US" dirty="0" err="1" smtClean="0"/>
              <a:t>FeO</a:t>
            </a:r>
            <a:r>
              <a:rPr lang="en-US" dirty="0" smtClean="0"/>
              <a:t> is not chemically stable. </a:t>
            </a:r>
          </a:p>
          <a:p>
            <a:r>
              <a:rPr lang="en-US" dirty="0" smtClean="0"/>
              <a:t>Numerous structures of </a:t>
            </a:r>
            <a:r>
              <a:rPr lang="en-US" dirty="0" err="1" smtClean="0"/>
              <a:t>FeO</a:t>
            </a:r>
            <a:r>
              <a:rPr lang="en-US" dirty="0" smtClean="0"/>
              <a:t> based on </a:t>
            </a:r>
            <a:r>
              <a:rPr lang="en-US" dirty="0" err="1" smtClean="0"/>
              <a:t>wuestite</a:t>
            </a:r>
            <a:r>
              <a:rPr lang="en-US" dirty="0" smtClean="0"/>
              <a:t> (</a:t>
            </a:r>
            <a:r>
              <a:rPr lang="en-US" dirty="0" err="1" smtClean="0"/>
              <a:t>NaCl</a:t>
            </a:r>
            <a:r>
              <a:rPr lang="en-US" dirty="0" smtClean="0"/>
              <a:t>) structure exist suggesting possible electronic or magnetic ordering at high-pressure.</a:t>
            </a:r>
          </a:p>
          <a:p>
            <a:r>
              <a:rPr lang="en-US" dirty="0" smtClean="0"/>
              <a:t>WC-</a:t>
            </a:r>
            <a:r>
              <a:rPr lang="en-US" dirty="0" err="1" smtClean="0"/>
              <a:t>FeO</a:t>
            </a:r>
            <a:r>
              <a:rPr lang="en-US" dirty="0" smtClean="0"/>
              <a:t> with trigonal-prismatic coordination may form at core/core-mantle boundary instead of B1-FeO where Fe2+ is located in octahedra. </a:t>
            </a:r>
            <a:endParaRPr lang="en-US" dirty="0"/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4549699" y="1040256"/>
            <a:ext cx="4414789" cy="137309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266700" indent="-2667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 smtClean="0"/>
              <a:t>Fe</a:t>
            </a:r>
            <a:r>
              <a:rPr lang="en-US" b="1" baseline="30000" dirty="0" smtClean="0"/>
              <a:t>2+ </a:t>
            </a:r>
            <a:r>
              <a:rPr lang="en-US" dirty="0" smtClean="0"/>
              <a:t>is</a:t>
            </a:r>
            <a:r>
              <a:rPr lang="en-US" b="1" dirty="0" smtClean="0"/>
              <a:t> </a:t>
            </a:r>
            <a:r>
              <a:rPr lang="en-US" dirty="0" smtClean="0"/>
              <a:t>present </a:t>
            </a:r>
            <a:r>
              <a:rPr lang="en-US" dirty="0"/>
              <a:t>in the Earth’s deep </a:t>
            </a:r>
            <a:r>
              <a:rPr lang="en-US" dirty="0" smtClean="0"/>
              <a:t>interiors as component of main constituents of the lower mantle such as </a:t>
            </a:r>
            <a:r>
              <a:rPr lang="en-US" dirty="0" err="1" smtClean="0"/>
              <a:t>magnesiowuestite</a:t>
            </a:r>
            <a:r>
              <a:rPr lang="en-US" dirty="0" smtClean="0"/>
              <a:t> and bridgmanite. </a:t>
            </a:r>
            <a:r>
              <a:rPr lang="en-US" dirty="0" err="1" smtClean="0"/>
              <a:t>FeO</a:t>
            </a:r>
            <a:r>
              <a:rPr lang="en-US" dirty="0" smtClean="0"/>
              <a:t> can also form on core-mantle boundary.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7586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Observed Fe</a:t>
            </a:r>
            <a:r>
              <a:rPr lang="en-US" baseline="-25000" dirty="0"/>
              <a:t>2</a:t>
            </a:r>
            <a:r>
              <a:rPr lang="en-US" dirty="0"/>
              <a:t>O</a:t>
            </a:r>
            <a:r>
              <a:rPr lang="en-US" baseline="-25000" dirty="0"/>
              <a:t>3</a:t>
            </a:r>
            <a:r>
              <a:rPr lang="en-US" dirty="0"/>
              <a:t> phases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45016" y="548680"/>
            <a:ext cx="6757591" cy="5168917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| Chemistry at extreme conditions: Fe-O system at ultra-high pressure | Elena Bykova, 12.03.2019</a:t>
            </a:r>
            <a:endParaRPr lang="en-US" dirty="0"/>
          </a:p>
        </p:txBody>
      </p:sp>
      <p:sp>
        <p:nvSpPr>
          <p:cNvPr id="6" name="5-Point Star 5"/>
          <p:cNvSpPr/>
          <p:nvPr/>
        </p:nvSpPr>
        <p:spPr>
          <a:xfrm>
            <a:off x="4211960" y="1249495"/>
            <a:ext cx="354584" cy="354584"/>
          </a:xfrm>
          <a:prstGeom prst="star5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547221" y="1185962"/>
            <a:ext cx="21321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2"/>
                </a:solidFill>
              </a:rPr>
              <a:t>71 GPa, 2700-3000 K</a:t>
            </a:r>
            <a:endParaRPr lang="en-US" b="1" dirty="0">
              <a:solidFill>
                <a:schemeClr val="accent2"/>
              </a:solidFill>
            </a:endParaRPr>
          </a:p>
        </p:txBody>
      </p:sp>
      <p:sp>
        <p:nvSpPr>
          <p:cNvPr id="8" name="5-Point Star 7"/>
          <p:cNvSpPr/>
          <p:nvPr/>
        </p:nvSpPr>
        <p:spPr>
          <a:xfrm>
            <a:off x="8564916" y="894911"/>
            <a:ext cx="354584" cy="354584"/>
          </a:xfrm>
          <a:prstGeom prst="star5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7248967" y="1280913"/>
            <a:ext cx="19776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2"/>
                </a:solidFill>
              </a:rPr>
              <a:t>200 GPa, 3000 K</a:t>
            </a:r>
            <a:endParaRPr lang="en-US" b="1" dirty="0">
              <a:solidFill>
                <a:schemeClr val="accent2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99592" y="3522754"/>
            <a:ext cx="11608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HS/M-Fe</a:t>
            </a:r>
            <a:r>
              <a:rPr lang="en-US" sz="1600" baseline="30000" dirty="0" smtClean="0"/>
              <a:t>3+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748657" y="999778"/>
            <a:ext cx="20938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HS/M</a:t>
            </a:r>
            <a:r>
              <a:rPr lang="en-US" sz="1600" dirty="0" smtClean="0">
                <a:sym typeface="Wingdings" panose="05000000000000000000" pitchFamily="2" charset="2"/>
              </a:rPr>
              <a:t>LS/NM</a:t>
            </a:r>
            <a:r>
              <a:rPr lang="en-US" sz="1600" dirty="0" smtClean="0"/>
              <a:t>-Fe</a:t>
            </a:r>
            <a:r>
              <a:rPr lang="en-US" sz="1600" baseline="-25000" dirty="0" smtClean="0"/>
              <a:t>O</a:t>
            </a:r>
            <a:r>
              <a:rPr lang="en-US" sz="1600" baseline="30000" dirty="0" smtClean="0"/>
              <a:t>3+</a:t>
            </a:r>
          </a:p>
          <a:p>
            <a:r>
              <a:rPr lang="en-US" sz="1600" dirty="0" smtClean="0"/>
              <a:t>HS/M-Fe</a:t>
            </a:r>
            <a:r>
              <a:rPr lang="en-US" sz="1600" baseline="-25000" dirty="0" smtClean="0"/>
              <a:t>P</a:t>
            </a:r>
            <a:r>
              <a:rPr lang="en-US" sz="1600" baseline="30000" dirty="0" smtClean="0"/>
              <a:t>3+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562631" y="4327823"/>
            <a:ext cx="12747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ym typeface="Wingdings" panose="05000000000000000000" pitchFamily="2" charset="2"/>
              </a:rPr>
              <a:t>LS/NM</a:t>
            </a:r>
            <a:r>
              <a:rPr lang="en-US" sz="1600" dirty="0" smtClean="0"/>
              <a:t>-Fe</a:t>
            </a:r>
            <a:r>
              <a:rPr lang="en-US" sz="1600" baseline="30000" dirty="0" smtClean="0"/>
              <a:t>3+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236044" y="1930793"/>
            <a:ext cx="11608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ym typeface="Wingdings" panose="05000000000000000000" pitchFamily="2" charset="2"/>
              </a:rPr>
              <a:t>HS/M</a:t>
            </a:r>
            <a:r>
              <a:rPr lang="en-US" sz="1600" dirty="0" smtClean="0"/>
              <a:t>-Fe</a:t>
            </a:r>
            <a:r>
              <a:rPr lang="en-US" sz="1600" baseline="30000" dirty="0" smtClean="0"/>
              <a:t>3+</a:t>
            </a:r>
          </a:p>
        </p:txBody>
      </p:sp>
      <p:sp>
        <p:nvSpPr>
          <p:cNvPr id="19" name="Rectangle 18"/>
          <p:cNvSpPr/>
          <p:nvPr/>
        </p:nvSpPr>
        <p:spPr>
          <a:xfrm>
            <a:off x="401028" y="5637088"/>
            <a:ext cx="23068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HS </a:t>
            </a:r>
            <a:r>
              <a:rPr lang="en-US" dirty="0" smtClean="0"/>
              <a:t>– high-spin</a:t>
            </a:r>
            <a:endParaRPr lang="en-US" b="1" dirty="0" smtClean="0"/>
          </a:p>
          <a:p>
            <a:r>
              <a:rPr lang="en-US" b="1" dirty="0" smtClean="0"/>
              <a:t>LS </a:t>
            </a:r>
            <a:r>
              <a:rPr lang="en-US" dirty="0" smtClean="0"/>
              <a:t>– low-spin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236044" y="2210302"/>
            <a:ext cx="13083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ym typeface="Wingdings" panose="05000000000000000000" pitchFamily="2" charset="2"/>
              </a:rPr>
              <a:t>HS/NM</a:t>
            </a:r>
            <a:r>
              <a:rPr lang="en-US" sz="1600" dirty="0" smtClean="0"/>
              <a:t>-Fe</a:t>
            </a:r>
            <a:r>
              <a:rPr lang="en-US" sz="1600" baseline="30000" dirty="0" smtClean="0"/>
              <a:t>3+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4" t="4541" r="7999" b="4103"/>
          <a:stretch/>
        </p:blipFill>
        <p:spPr>
          <a:xfrm>
            <a:off x="6544415" y="1681663"/>
            <a:ext cx="2520280" cy="3744416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2795579" y="5610367"/>
            <a:ext cx="23068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HS </a:t>
            </a:r>
            <a:r>
              <a:rPr lang="en-US" dirty="0" smtClean="0"/>
              <a:t>– high-spin</a:t>
            </a:r>
            <a:endParaRPr lang="en-US" b="1" dirty="0" smtClean="0"/>
          </a:p>
          <a:p>
            <a:r>
              <a:rPr lang="en-US" b="1" dirty="0" smtClean="0"/>
              <a:t>LS </a:t>
            </a:r>
            <a:r>
              <a:rPr lang="en-US" dirty="0" smtClean="0"/>
              <a:t>– low-spin</a:t>
            </a:r>
            <a:endParaRPr lang="en-US" dirty="0"/>
          </a:p>
        </p:txBody>
      </p:sp>
      <p:pic>
        <p:nvPicPr>
          <p:cNvPr id="10" name="Picture 3" descr="C:\_Work\Paper_diversFe2O3\Pict\prism.tif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33" t="10959" r="23333" b="8104"/>
          <a:stretch/>
        </p:blipFill>
        <p:spPr bwMode="auto">
          <a:xfrm>
            <a:off x="7076196" y="5699400"/>
            <a:ext cx="437464" cy="553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_Work\Paper_diversFe2O3\Pict\octahedra.tif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35" t="7391" r="15465" b="6209"/>
          <a:stretch/>
        </p:blipFill>
        <p:spPr bwMode="auto">
          <a:xfrm>
            <a:off x="4913698" y="5659939"/>
            <a:ext cx="540214" cy="592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ctangle 21"/>
          <p:cNvSpPr/>
          <p:nvPr/>
        </p:nvSpPr>
        <p:spPr>
          <a:xfrm>
            <a:off x="5453912" y="5721653"/>
            <a:ext cx="15486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octahedron</a:t>
            </a:r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7563041" y="5750707"/>
            <a:ext cx="13241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prism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3741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5643" y="3263159"/>
            <a:ext cx="2978531" cy="22327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Decomposition of </a:t>
            </a:r>
            <a:r>
              <a:rPr lang="en-US" dirty="0" smtClean="0"/>
              <a:t>Fe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r>
              <a:rPr lang="en-US" baseline="-25000" dirty="0" smtClean="0"/>
              <a:t>3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| Chemistry at extreme conditions: Fe-O system at ultra-high pressure | Elena Bykova, 12.03.2019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7355259" y="3374000"/>
            <a:ext cx="2638589" cy="1980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600" b="1" dirty="0" smtClean="0"/>
              <a:t>Fe</a:t>
            </a:r>
            <a:r>
              <a:rPr lang="en-US" sz="1600" b="1" baseline="-25000" dirty="0" smtClean="0"/>
              <a:t>13</a:t>
            </a:r>
            <a:r>
              <a:rPr lang="en-US" sz="1600" b="1" dirty="0" smtClean="0"/>
              <a:t>O</a:t>
            </a:r>
            <a:r>
              <a:rPr lang="en-US" sz="1600" b="1" baseline="-25000" dirty="0" smtClean="0"/>
              <a:t>19</a:t>
            </a:r>
            <a:r>
              <a:rPr lang="en-US" sz="1600" b="1" dirty="0" smtClean="0"/>
              <a:t> </a:t>
            </a:r>
          </a:p>
          <a:p>
            <a:pPr algn="just"/>
            <a:r>
              <a:rPr lang="en-US" sz="1600" i="1" dirty="0" smtClean="0"/>
              <a:t>I2/m</a:t>
            </a:r>
          </a:p>
          <a:p>
            <a:pPr algn="just"/>
            <a:r>
              <a:rPr lang="en-US" sz="1600" i="1" dirty="0" smtClean="0"/>
              <a:t>a </a:t>
            </a:r>
            <a:r>
              <a:rPr lang="en-US" sz="1600" dirty="0"/>
              <a:t>= 9.4111(13</a:t>
            </a:r>
            <a:r>
              <a:rPr lang="en-US" sz="1600" dirty="0" smtClean="0"/>
              <a:t>),</a:t>
            </a:r>
            <a:endParaRPr lang="en-US" sz="1600" dirty="0"/>
          </a:p>
          <a:p>
            <a:r>
              <a:rPr lang="en-US" sz="1600" i="1" dirty="0"/>
              <a:t>b</a:t>
            </a:r>
            <a:r>
              <a:rPr lang="en-US" sz="1600" dirty="0"/>
              <a:t> = 2.5219(11)</a:t>
            </a:r>
            <a:r>
              <a:rPr lang="en-US" sz="1600" dirty="0" smtClean="0"/>
              <a:t>,</a:t>
            </a:r>
            <a:endParaRPr lang="en-US" sz="1600" dirty="0"/>
          </a:p>
          <a:p>
            <a:r>
              <a:rPr lang="en-US" sz="1600" i="1" dirty="0" smtClean="0"/>
              <a:t>c </a:t>
            </a:r>
            <a:r>
              <a:rPr lang="en-US" sz="1600" dirty="0"/>
              <a:t>= </a:t>
            </a:r>
            <a:r>
              <a:rPr lang="en-US" sz="1600" dirty="0" smtClean="0"/>
              <a:t>16.8948(18</a:t>
            </a:r>
            <a:r>
              <a:rPr lang="en-US" sz="1600" dirty="0"/>
              <a:t>) </a:t>
            </a:r>
            <a:r>
              <a:rPr lang="en-US" sz="1600" dirty="0" smtClean="0"/>
              <a:t>Å</a:t>
            </a:r>
            <a:endParaRPr lang="en-US" sz="1600" dirty="0"/>
          </a:p>
          <a:p>
            <a:r>
              <a:rPr lang="en-US" sz="1600" dirty="0">
                <a:latin typeface="Calibri" panose="020F0502020204030204" pitchFamily="34" charset="0"/>
              </a:rPr>
              <a:t>β = </a:t>
            </a:r>
            <a:r>
              <a:rPr lang="en-US" sz="1600" dirty="0"/>
              <a:t>91.689(13)</a:t>
            </a:r>
            <a:r>
              <a:rPr lang="en-US" sz="1600" dirty="0" smtClean="0"/>
              <a:t> </a:t>
            </a:r>
            <a:r>
              <a:rPr lang="en-US" sz="1600" dirty="0">
                <a:sym typeface="Symbol" panose="05050102010706020507" pitchFamily="18" charset="2"/>
              </a:rPr>
              <a:t></a:t>
            </a:r>
            <a:endParaRPr lang="en-US" sz="1600" dirty="0"/>
          </a:p>
          <a:p>
            <a:endParaRPr lang="en-US" sz="1600" baseline="-25000" dirty="0"/>
          </a:p>
          <a:p>
            <a:r>
              <a:rPr lang="en-US" sz="1600" i="1" dirty="0"/>
              <a:t>R</a:t>
            </a:r>
            <a:r>
              <a:rPr lang="en-US" sz="1600" baseline="-25000" dirty="0"/>
              <a:t>1</a:t>
            </a:r>
            <a:r>
              <a:rPr lang="en-US" sz="1600" dirty="0"/>
              <a:t> = </a:t>
            </a:r>
            <a:r>
              <a:rPr lang="en-US" sz="1600" dirty="0" smtClean="0"/>
              <a:t>7.7 </a:t>
            </a:r>
            <a:r>
              <a:rPr lang="en-US" sz="1600" dirty="0"/>
              <a:t>%</a:t>
            </a:r>
          </a:p>
        </p:txBody>
      </p:sp>
      <p:sp>
        <p:nvSpPr>
          <p:cNvPr id="15" name="Rectangle 14"/>
          <p:cNvSpPr/>
          <p:nvPr/>
        </p:nvSpPr>
        <p:spPr>
          <a:xfrm>
            <a:off x="2668460" y="3389993"/>
            <a:ext cx="2300177" cy="1733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600" b="1" dirty="0" smtClean="0"/>
              <a:t>Fe</a:t>
            </a:r>
            <a:r>
              <a:rPr lang="en-US" sz="1600" b="1" baseline="-25000" dirty="0" smtClean="0"/>
              <a:t>3</a:t>
            </a:r>
            <a:r>
              <a:rPr lang="en-US" sz="1600" b="1" dirty="0" smtClean="0"/>
              <a:t>O</a:t>
            </a:r>
            <a:r>
              <a:rPr lang="en-US" sz="1600" b="1" baseline="-25000" dirty="0" smtClean="0"/>
              <a:t>4</a:t>
            </a:r>
          </a:p>
          <a:p>
            <a:pPr algn="just"/>
            <a:r>
              <a:rPr lang="en-US" sz="1600" b="1" dirty="0" smtClean="0"/>
              <a:t>distorted Th</a:t>
            </a:r>
            <a:r>
              <a:rPr lang="en-US" sz="1600" b="1" baseline="-25000" dirty="0" smtClean="0"/>
              <a:t>3</a:t>
            </a:r>
            <a:r>
              <a:rPr lang="en-US" sz="1600" b="1" dirty="0" smtClean="0"/>
              <a:t>P</a:t>
            </a:r>
            <a:r>
              <a:rPr lang="en-US" sz="1600" b="1" baseline="-25000" dirty="0" smtClean="0"/>
              <a:t>4</a:t>
            </a:r>
            <a:r>
              <a:rPr lang="en-US" sz="1600" b="1" dirty="0" smtClean="0"/>
              <a:t>-type </a:t>
            </a:r>
          </a:p>
          <a:p>
            <a:pPr algn="just"/>
            <a:r>
              <a:rPr lang="en-US" sz="1600" i="1" dirty="0" smtClean="0"/>
              <a:t>I</a:t>
            </a:r>
            <a:r>
              <a:rPr lang="en-US" sz="1600" dirty="0" smtClean="0"/>
              <a:t>4</a:t>
            </a:r>
            <a:r>
              <a:rPr lang="en-US" sz="1600" baseline="-25000" dirty="0" smtClean="0"/>
              <a:t>1</a:t>
            </a:r>
            <a:r>
              <a:rPr lang="en-US" sz="1600" i="1" dirty="0" smtClean="0"/>
              <a:t>/</a:t>
            </a:r>
            <a:r>
              <a:rPr lang="en-US" sz="1600" i="1" dirty="0" err="1" smtClean="0"/>
              <a:t>amd</a:t>
            </a:r>
            <a:r>
              <a:rPr lang="en-US" sz="1600" i="1" dirty="0" smtClean="0"/>
              <a:t> </a:t>
            </a:r>
          </a:p>
          <a:p>
            <a:pPr algn="just"/>
            <a:r>
              <a:rPr lang="en-US" sz="1600" i="1" dirty="0" smtClean="0"/>
              <a:t>a </a:t>
            </a:r>
            <a:r>
              <a:rPr lang="en-US" sz="1600" dirty="0"/>
              <a:t>= 5.951(8</a:t>
            </a:r>
            <a:r>
              <a:rPr lang="en-US" sz="1600" dirty="0" smtClean="0"/>
              <a:t>),</a:t>
            </a:r>
          </a:p>
          <a:p>
            <a:r>
              <a:rPr lang="en-US" sz="1600" i="1" dirty="0" smtClean="0"/>
              <a:t>c </a:t>
            </a:r>
            <a:r>
              <a:rPr lang="en-US" sz="1600" dirty="0"/>
              <a:t>= 5.859(11</a:t>
            </a:r>
            <a:r>
              <a:rPr lang="en-US" sz="1600" dirty="0" smtClean="0"/>
              <a:t>) </a:t>
            </a:r>
            <a:r>
              <a:rPr lang="en-US" sz="1600" dirty="0"/>
              <a:t>Å</a:t>
            </a:r>
            <a:r>
              <a:rPr lang="en-US" sz="1600" dirty="0" smtClean="0"/>
              <a:t>,</a:t>
            </a:r>
          </a:p>
          <a:p>
            <a:endParaRPr lang="en-US" sz="1600" baseline="-25000" dirty="0"/>
          </a:p>
          <a:p>
            <a:r>
              <a:rPr lang="en-US" sz="1600" i="1" dirty="0"/>
              <a:t>R</a:t>
            </a:r>
            <a:r>
              <a:rPr lang="en-US" sz="1600" baseline="-25000" dirty="0"/>
              <a:t>1</a:t>
            </a:r>
            <a:r>
              <a:rPr lang="en-US" sz="1600" dirty="0"/>
              <a:t> = </a:t>
            </a:r>
            <a:r>
              <a:rPr lang="en-US" sz="1600" dirty="0" smtClean="0"/>
              <a:t>10.5 </a:t>
            </a:r>
            <a:r>
              <a:rPr lang="en-US" sz="1600" dirty="0"/>
              <a:t>%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968637" y="6111471"/>
            <a:ext cx="30604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13</a:t>
            </a:r>
            <a:r>
              <a:rPr lang="el-GR" sz="1600" dirty="0" smtClean="0"/>
              <a:t>·</a:t>
            </a:r>
            <a:r>
              <a:rPr lang="en-US" sz="1600" dirty="0" smtClean="0"/>
              <a:t>Fe</a:t>
            </a:r>
            <a:r>
              <a:rPr lang="en-US" sz="1600" baseline="-25000" dirty="0" smtClean="0"/>
              <a:t>2</a:t>
            </a:r>
            <a:r>
              <a:rPr lang="en-US" sz="1600" dirty="0" smtClean="0"/>
              <a:t>O</a:t>
            </a:r>
            <a:r>
              <a:rPr lang="en-US" sz="1600" baseline="-25000" dirty="0" smtClean="0"/>
              <a:t>3</a:t>
            </a:r>
            <a:r>
              <a:rPr lang="en-US" sz="1600" dirty="0" smtClean="0"/>
              <a:t> → 2</a:t>
            </a:r>
            <a:r>
              <a:rPr lang="el-GR" sz="1600" dirty="0" smtClean="0"/>
              <a:t>·</a:t>
            </a:r>
            <a:r>
              <a:rPr lang="en-US" sz="1600" dirty="0" smtClean="0"/>
              <a:t>Fe</a:t>
            </a:r>
            <a:r>
              <a:rPr lang="en-US" sz="1600" baseline="-25000" dirty="0" smtClean="0"/>
              <a:t>13</a:t>
            </a:r>
            <a:r>
              <a:rPr lang="en-US" sz="1600" dirty="0" smtClean="0"/>
              <a:t>O</a:t>
            </a:r>
            <a:r>
              <a:rPr lang="en-US" sz="1600" baseline="-25000" dirty="0" smtClean="0"/>
              <a:t>19</a:t>
            </a:r>
            <a:r>
              <a:rPr lang="en-US" sz="1600" dirty="0" smtClean="0"/>
              <a:t> + 0.5</a:t>
            </a:r>
            <a:r>
              <a:rPr lang="el-GR" sz="1600" dirty="0" smtClean="0"/>
              <a:t>·</a:t>
            </a:r>
            <a:r>
              <a:rPr lang="en-US" sz="1600" b="1" dirty="0" smtClean="0">
                <a:solidFill>
                  <a:srgbClr val="FF0000"/>
                </a:solidFill>
              </a:rPr>
              <a:t>O</a:t>
            </a:r>
            <a:r>
              <a:rPr lang="en-US" sz="1600" b="1" baseline="-25000" dirty="0" smtClean="0">
                <a:solidFill>
                  <a:srgbClr val="FF0000"/>
                </a:solidFill>
              </a:rPr>
              <a:t>2</a:t>
            </a:r>
            <a:endParaRPr lang="en-US" sz="1600" b="1" baseline="-25000" dirty="0">
              <a:solidFill>
                <a:srgbClr val="FF0000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385147" y="5537576"/>
            <a:ext cx="81147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600" b="1" dirty="0" smtClean="0"/>
              <a:t>FeO7</a:t>
            </a:r>
            <a:endParaRPr lang="en-US" sz="1600" dirty="0" smtClean="0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00" t="7001" r="16667" b="7827"/>
          <a:stretch/>
        </p:blipFill>
        <p:spPr>
          <a:xfrm>
            <a:off x="1065912" y="5430057"/>
            <a:ext cx="599162" cy="53340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0" t="6831" r="16667" b="9164"/>
          <a:stretch/>
        </p:blipFill>
        <p:spPr>
          <a:xfrm>
            <a:off x="1665074" y="5430057"/>
            <a:ext cx="592667" cy="540152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74226" y="6111471"/>
            <a:ext cx="27959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3</a:t>
            </a:r>
            <a:r>
              <a:rPr lang="el-GR" sz="1600" dirty="0" smtClean="0"/>
              <a:t>·</a:t>
            </a:r>
            <a:r>
              <a:rPr lang="en-US" sz="1600" dirty="0" smtClean="0"/>
              <a:t>Fe</a:t>
            </a:r>
            <a:r>
              <a:rPr lang="en-US" sz="1600" baseline="-25000" dirty="0" smtClean="0"/>
              <a:t>2</a:t>
            </a:r>
            <a:r>
              <a:rPr lang="en-US" sz="1600" dirty="0" smtClean="0"/>
              <a:t>O</a:t>
            </a:r>
            <a:r>
              <a:rPr lang="en-US" sz="1600" baseline="-25000" dirty="0" smtClean="0"/>
              <a:t>3</a:t>
            </a:r>
            <a:r>
              <a:rPr lang="en-US" sz="1600" dirty="0" smtClean="0"/>
              <a:t> → 2</a:t>
            </a:r>
            <a:r>
              <a:rPr lang="el-GR" sz="1600" dirty="0" smtClean="0"/>
              <a:t>·</a:t>
            </a:r>
            <a:r>
              <a:rPr lang="en-US" sz="1600" dirty="0" smtClean="0"/>
              <a:t>Fe</a:t>
            </a:r>
            <a:r>
              <a:rPr lang="en-US" sz="1600" baseline="-25000" dirty="0" smtClean="0"/>
              <a:t>3</a:t>
            </a:r>
            <a:r>
              <a:rPr lang="en-US" sz="1600" dirty="0" smtClean="0"/>
              <a:t>O</a:t>
            </a:r>
            <a:r>
              <a:rPr lang="en-US" sz="1600" baseline="-25000" dirty="0" smtClean="0"/>
              <a:t>4</a:t>
            </a:r>
            <a:r>
              <a:rPr lang="en-US" sz="1600" dirty="0" smtClean="0"/>
              <a:t> + 0.5</a:t>
            </a:r>
            <a:r>
              <a:rPr lang="el-GR" sz="1600" dirty="0" smtClean="0"/>
              <a:t>·</a:t>
            </a:r>
            <a:r>
              <a:rPr lang="en-US" sz="1600" b="1" dirty="0" smtClean="0">
                <a:solidFill>
                  <a:srgbClr val="FF0000"/>
                </a:solidFill>
              </a:rPr>
              <a:t>O</a:t>
            </a:r>
            <a:r>
              <a:rPr lang="en-US" sz="1600" b="1" baseline="-25000" dirty="0" smtClean="0">
                <a:solidFill>
                  <a:srgbClr val="FF0000"/>
                </a:solidFill>
              </a:rPr>
              <a:t>2</a:t>
            </a:r>
            <a:endParaRPr lang="en-US" sz="1600" b="1" baseline="-250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8364577" y="5460662"/>
            <a:ext cx="81147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600" b="1" dirty="0" smtClean="0"/>
              <a:t>FeO7</a:t>
            </a:r>
            <a:endParaRPr lang="en-US" sz="1600" dirty="0" smtClean="0"/>
          </a:p>
        </p:txBody>
      </p:sp>
      <p:pic>
        <p:nvPicPr>
          <p:cNvPr id="21" name="Picture 3" descr="C:\_Work\Paper_diversFe2O3\Pict\prism.tif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33" t="10959" r="23333" b="8104"/>
          <a:stretch/>
        </p:blipFill>
        <p:spPr bwMode="auto">
          <a:xfrm>
            <a:off x="4425908" y="5343056"/>
            <a:ext cx="592832" cy="749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C:\_Work\Paper_diversFe2O3\Pict\octahedra.tif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35" t="7391" r="15465" b="6209"/>
          <a:stretch/>
        </p:blipFill>
        <p:spPr bwMode="auto">
          <a:xfrm>
            <a:off x="5093997" y="5315453"/>
            <a:ext cx="708228" cy="777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Rectangle 25"/>
          <p:cNvSpPr/>
          <p:nvPr/>
        </p:nvSpPr>
        <p:spPr>
          <a:xfrm>
            <a:off x="5812752" y="5458110"/>
            <a:ext cx="81147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600" b="1" dirty="0" smtClean="0"/>
              <a:t>FeO6</a:t>
            </a:r>
            <a:endParaRPr lang="en-US" sz="1600" dirty="0" smtClean="0"/>
          </a:p>
        </p:txBody>
      </p:sp>
      <p:pic>
        <p:nvPicPr>
          <p:cNvPr id="27" name="Picture 3" descr="C:\_Work\Abstracts\Abstract_AIRAPT2015_Madrid\Fe25O32_only_4_picts_old_cif_Picture 3.tif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9" t="9899" r="2561" b="9086"/>
          <a:stretch/>
        </p:blipFill>
        <p:spPr bwMode="auto">
          <a:xfrm>
            <a:off x="6870692" y="5495865"/>
            <a:ext cx="706395" cy="612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64" t="4826" r="18499" b="3775"/>
          <a:stretch/>
        </p:blipFill>
        <p:spPr>
          <a:xfrm>
            <a:off x="7687152" y="5389160"/>
            <a:ext cx="633618" cy="715907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33" t="6831" r="11667" b="9164"/>
          <a:stretch/>
        </p:blipFill>
        <p:spPr>
          <a:xfrm>
            <a:off x="179512" y="3501008"/>
            <a:ext cx="2488948" cy="192692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37292" y="3004668"/>
            <a:ext cx="31085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above 200 GPa and 3000 K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875730" y="2545884"/>
            <a:ext cx="27959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5</a:t>
            </a:r>
            <a:r>
              <a:rPr lang="el-GR" sz="1600" dirty="0" smtClean="0"/>
              <a:t>·</a:t>
            </a:r>
            <a:r>
              <a:rPr lang="en-US" sz="1600" dirty="0" smtClean="0"/>
              <a:t>Fe</a:t>
            </a:r>
            <a:r>
              <a:rPr lang="en-US" sz="1600" baseline="-25000" dirty="0" smtClean="0"/>
              <a:t>2</a:t>
            </a:r>
            <a:r>
              <a:rPr lang="en-US" sz="1600" dirty="0" smtClean="0"/>
              <a:t>O</a:t>
            </a:r>
            <a:r>
              <a:rPr lang="en-US" sz="1600" baseline="-25000" dirty="0" smtClean="0"/>
              <a:t>3</a:t>
            </a:r>
            <a:r>
              <a:rPr lang="en-US" sz="1600" dirty="0" smtClean="0"/>
              <a:t> → 2</a:t>
            </a:r>
            <a:r>
              <a:rPr lang="el-GR" sz="1600" dirty="0" smtClean="0"/>
              <a:t>·</a:t>
            </a:r>
            <a:r>
              <a:rPr lang="en-US" sz="1600" dirty="0" smtClean="0"/>
              <a:t>Fe</a:t>
            </a:r>
            <a:r>
              <a:rPr lang="en-US" sz="1600" baseline="-25000" dirty="0" smtClean="0"/>
              <a:t>5</a:t>
            </a:r>
            <a:r>
              <a:rPr lang="en-US" sz="1600" dirty="0" smtClean="0"/>
              <a:t>O</a:t>
            </a:r>
            <a:r>
              <a:rPr lang="en-US" sz="1600" baseline="-25000" dirty="0" smtClean="0"/>
              <a:t>7</a:t>
            </a:r>
            <a:r>
              <a:rPr lang="en-US" sz="1600" dirty="0" smtClean="0"/>
              <a:t> + 0.5</a:t>
            </a:r>
            <a:r>
              <a:rPr lang="el-GR" sz="1600" dirty="0" smtClean="0"/>
              <a:t>·</a:t>
            </a:r>
            <a:r>
              <a:rPr lang="en-US" sz="1600" b="1" dirty="0" smtClean="0">
                <a:solidFill>
                  <a:srgbClr val="FF0000"/>
                </a:solidFill>
              </a:rPr>
              <a:t>O</a:t>
            </a:r>
            <a:r>
              <a:rPr lang="en-US" sz="1600" b="1" baseline="-25000" dirty="0" smtClean="0">
                <a:solidFill>
                  <a:srgbClr val="FF0000"/>
                </a:solidFill>
              </a:rPr>
              <a:t>2</a:t>
            </a:r>
            <a:endParaRPr lang="en-US" sz="1600" b="1" baseline="-25000" dirty="0">
              <a:solidFill>
                <a:srgbClr val="FF0000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900742" y="933557"/>
            <a:ext cx="204254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/>
              <a:t>Fe</a:t>
            </a:r>
            <a:r>
              <a:rPr lang="en-US" sz="1600" b="1" baseline="-25000" dirty="0" smtClean="0"/>
              <a:t>5</a:t>
            </a:r>
            <a:r>
              <a:rPr lang="en-US" sz="1600" b="1" dirty="0" smtClean="0"/>
              <a:t>O</a:t>
            </a:r>
            <a:r>
              <a:rPr lang="en-US" sz="1600" b="1" baseline="-25000" dirty="0" smtClean="0"/>
              <a:t>7 </a:t>
            </a:r>
            <a:r>
              <a:rPr lang="en-US" sz="1600" b="1" dirty="0" smtClean="0"/>
              <a:t>(FeO·2Fe</a:t>
            </a:r>
            <a:r>
              <a:rPr lang="en-US" sz="1600" b="1" baseline="-25000" dirty="0" smtClean="0"/>
              <a:t>2</a:t>
            </a:r>
            <a:r>
              <a:rPr lang="en-US" sz="1600" b="1" dirty="0" smtClean="0"/>
              <a:t>O</a:t>
            </a:r>
            <a:r>
              <a:rPr lang="en-US" sz="1600" b="1" baseline="-25000" dirty="0" smtClean="0"/>
              <a:t>3</a:t>
            </a:r>
            <a:r>
              <a:rPr lang="en-US" sz="1600" b="1" dirty="0" smtClean="0"/>
              <a:t>)</a:t>
            </a:r>
            <a:endParaRPr lang="en-US" sz="1600" dirty="0"/>
          </a:p>
        </p:txBody>
      </p:sp>
      <p:pic>
        <p:nvPicPr>
          <p:cNvPr id="33" name="Picture 32" descr="C:\_Work\Papers\Paper_diversFe2O3\Pict\Fe5O7_P5_3_packing2.tif">
            <a:hlinkClick r:id="" action="ppaction://noaction"/>
          </p:cNvPr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30" t="11745" r="13704" b="13655"/>
          <a:stretch/>
        </p:blipFill>
        <p:spPr bwMode="auto">
          <a:xfrm>
            <a:off x="332809" y="1225632"/>
            <a:ext cx="2052338" cy="1686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4900742" y="1275639"/>
            <a:ext cx="158408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/>
              <a:t>C2/m</a:t>
            </a:r>
          </a:p>
          <a:p>
            <a:r>
              <a:rPr lang="en-US" sz="1600" i="1" dirty="0" smtClean="0"/>
              <a:t>a </a:t>
            </a:r>
            <a:r>
              <a:rPr lang="en-US" sz="1600" dirty="0"/>
              <a:t>= 9.208(7</a:t>
            </a:r>
            <a:r>
              <a:rPr lang="en-US" sz="1600" dirty="0" smtClean="0"/>
              <a:t>),</a:t>
            </a:r>
          </a:p>
          <a:p>
            <a:r>
              <a:rPr lang="en-US" sz="1600" i="1" dirty="0"/>
              <a:t>b </a:t>
            </a:r>
            <a:r>
              <a:rPr lang="en-US" sz="1600" dirty="0" smtClean="0"/>
              <a:t>= 2.7327(10),</a:t>
            </a:r>
          </a:p>
          <a:p>
            <a:r>
              <a:rPr lang="en-US" sz="1600" i="1" dirty="0"/>
              <a:t>c</a:t>
            </a:r>
            <a:r>
              <a:rPr lang="en-US" sz="1600" i="1" dirty="0" smtClean="0"/>
              <a:t> </a:t>
            </a:r>
            <a:r>
              <a:rPr lang="en-US" sz="1600" dirty="0"/>
              <a:t>= 8.270(5</a:t>
            </a:r>
            <a:r>
              <a:rPr lang="en-US" sz="1600" dirty="0" smtClean="0"/>
              <a:t>) Å,</a:t>
            </a:r>
          </a:p>
        </p:txBody>
      </p:sp>
      <p:pic>
        <p:nvPicPr>
          <p:cNvPr id="35" name="Picture 2" descr="C:\_Work\Paper_diversFe2O3\Pict\octahedra.tif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35" t="7391" r="15465" b="6209"/>
          <a:stretch/>
        </p:blipFill>
        <p:spPr bwMode="auto">
          <a:xfrm>
            <a:off x="3564197" y="1914370"/>
            <a:ext cx="696931" cy="764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3" descr="C:\_Work\Abstracts\Abstract_AIRAPT2015_Madrid\Fe25O32_only_4_picts_old_cif_Picture 3.tif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9" t="9899" r="2561" b="9086"/>
          <a:stretch/>
        </p:blipFill>
        <p:spPr bwMode="auto">
          <a:xfrm>
            <a:off x="2702086" y="1914370"/>
            <a:ext cx="753338" cy="652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79512" y="816171"/>
            <a:ext cx="23647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71 GPa 2700-3000 K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6498863" y="1518086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l-GR" sz="1600" dirty="0"/>
              <a:t>β</a:t>
            </a:r>
            <a:r>
              <a:rPr lang="en-US" sz="1600" i="1" dirty="0"/>
              <a:t> </a:t>
            </a:r>
            <a:r>
              <a:rPr lang="en-US" sz="1600" dirty="0"/>
              <a:t>= 105.50(8)°,</a:t>
            </a:r>
          </a:p>
          <a:p>
            <a:r>
              <a:rPr lang="en-US" sz="1600" i="1" dirty="0"/>
              <a:t>V </a:t>
            </a:r>
            <a:r>
              <a:rPr lang="en-US" sz="1600" dirty="0"/>
              <a:t>= 200.5(2) Å</a:t>
            </a:r>
            <a:r>
              <a:rPr lang="en-US" sz="1600" baseline="30000" dirty="0"/>
              <a:t>3</a:t>
            </a:r>
          </a:p>
          <a:p>
            <a:r>
              <a:rPr lang="en-US" sz="1600" i="1" dirty="0" smtClean="0"/>
              <a:t>R</a:t>
            </a:r>
            <a:r>
              <a:rPr lang="en-US" sz="1600" baseline="-25000" dirty="0" smtClean="0"/>
              <a:t>1</a:t>
            </a:r>
            <a:r>
              <a:rPr lang="en-US" sz="1600" dirty="0" smtClean="0"/>
              <a:t> </a:t>
            </a:r>
            <a:r>
              <a:rPr lang="en-US" sz="1600" dirty="0"/>
              <a:t>= 6.4 %</a:t>
            </a:r>
          </a:p>
        </p:txBody>
      </p:sp>
    </p:spTree>
    <p:extLst>
      <p:ext uri="{BB962C8B-B14F-4D97-AF65-F5344CB8AC3E}">
        <p14:creationId xmlns:p14="http://schemas.microsoft.com/office/powerpoint/2010/main" val="3060790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2" descr="C:\_Work\Papers\Paper_diversFe2O3\Seminar\Fe3O4.tif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5" t="14356" r="16269" b="9444"/>
          <a:stretch/>
        </p:blipFill>
        <p:spPr bwMode="auto">
          <a:xfrm>
            <a:off x="2237568" y="2872038"/>
            <a:ext cx="1742072" cy="1424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1" name="Chart 4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61143415"/>
              </p:ext>
            </p:extLst>
          </p:nvPr>
        </p:nvGraphicFramePr>
        <p:xfrm>
          <a:off x="611560" y="844547"/>
          <a:ext cx="5266856" cy="42492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600" b="1" dirty="0" smtClean="0"/>
              <a:t>High-pressure high-temperature behavior of Fe</a:t>
            </a:r>
            <a:r>
              <a:rPr lang="en-US" sz="2600" b="1" baseline="-25000" dirty="0" smtClean="0"/>
              <a:t>3</a:t>
            </a:r>
            <a:r>
              <a:rPr lang="en-US" sz="2600" b="1" dirty="0" smtClean="0"/>
              <a:t>O</a:t>
            </a:r>
            <a:r>
              <a:rPr lang="en-US" sz="2600" b="1" baseline="-25000" dirty="0" smtClean="0"/>
              <a:t>4</a:t>
            </a:r>
            <a:endParaRPr lang="en-US" sz="2600" b="1" baseline="-250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| Chemistry at extreme conditions: Fe-O system at ultra-high pressure | Elena Bykova, 12.03.2019</a:t>
            </a:r>
            <a:endParaRPr 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1106456" y="3082527"/>
            <a:ext cx="693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smtClean="0">
                <a:solidFill>
                  <a:schemeClr val="accent6">
                    <a:lumMod val="75000"/>
                  </a:schemeClr>
                </a:solidFill>
              </a:rPr>
              <a:t>Fm</a:t>
            </a:r>
            <a:r>
              <a:rPr lang="en-US" sz="1200" dirty="0" smtClean="0">
                <a:solidFill>
                  <a:schemeClr val="accent6">
                    <a:lumMod val="75000"/>
                  </a:schemeClr>
                </a:solidFill>
              </a:rPr>
              <a:t>-3</a:t>
            </a:r>
            <a:r>
              <a:rPr lang="en-US" sz="1200" i="1" dirty="0" smtClean="0">
                <a:solidFill>
                  <a:schemeClr val="accent6">
                    <a:lumMod val="75000"/>
                  </a:schemeClr>
                </a:solidFill>
              </a:rPr>
              <a:t>m</a:t>
            </a:r>
          </a:p>
          <a:p>
            <a:r>
              <a:rPr lang="en-US" sz="1200" dirty="0" smtClean="0">
                <a:solidFill>
                  <a:schemeClr val="accent6">
                    <a:lumMod val="75000"/>
                  </a:schemeClr>
                </a:solidFill>
              </a:rPr>
              <a:t>Fe</a:t>
            </a:r>
            <a:r>
              <a:rPr lang="en-US" sz="1200" baseline="-25000" dirty="0" smtClean="0">
                <a:solidFill>
                  <a:schemeClr val="accent6">
                    <a:lumMod val="75000"/>
                  </a:schemeClr>
                </a:solidFill>
              </a:rPr>
              <a:t>3</a:t>
            </a:r>
            <a:r>
              <a:rPr lang="en-US" sz="1200" dirty="0" smtClean="0">
                <a:solidFill>
                  <a:schemeClr val="accent6">
                    <a:lumMod val="75000"/>
                  </a:schemeClr>
                </a:solidFill>
              </a:rPr>
              <a:t>O</a:t>
            </a:r>
            <a:r>
              <a:rPr lang="en-US" sz="1200" baseline="-25000" dirty="0" smtClean="0">
                <a:solidFill>
                  <a:schemeClr val="accent6">
                    <a:lumMod val="75000"/>
                  </a:schemeClr>
                </a:solidFill>
              </a:rPr>
              <a:t>4</a:t>
            </a:r>
            <a:endParaRPr lang="en-US" sz="1200" baseline="-25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670988" y="4534144"/>
            <a:ext cx="17371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Pressure, GPa</a:t>
            </a:r>
            <a:endParaRPr lang="en-US" sz="1400" b="1" dirty="0"/>
          </a:p>
        </p:txBody>
      </p:sp>
      <p:sp>
        <p:nvSpPr>
          <p:cNvPr id="58" name="TextBox 57"/>
          <p:cNvSpPr txBox="1"/>
          <p:nvPr/>
        </p:nvSpPr>
        <p:spPr>
          <a:xfrm rot="16200000">
            <a:off x="-160585" y="2479545"/>
            <a:ext cx="15442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Temperature, K</a:t>
            </a:r>
            <a:endParaRPr lang="en-US" sz="14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240557" y="5865616"/>
            <a:ext cx="362633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err="1" smtClean="0"/>
              <a:t>Schollenbruch</a:t>
            </a:r>
            <a:r>
              <a:rPr lang="en-US" sz="800" dirty="0" smtClean="0"/>
              <a:t>, K. </a:t>
            </a:r>
            <a:r>
              <a:rPr lang="en-US" sz="800" i="1" dirty="0" smtClean="0"/>
              <a:t>et al.</a:t>
            </a:r>
            <a:r>
              <a:rPr lang="en-US" sz="800" dirty="0" smtClean="0"/>
              <a:t> (2011) </a:t>
            </a:r>
            <a:r>
              <a:rPr lang="en-US" sz="800" i="1" dirty="0" smtClean="0"/>
              <a:t>Am. Miner</a:t>
            </a:r>
            <a:r>
              <a:rPr lang="en-US" sz="800" dirty="0" smtClean="0"/>
              <a:t>, </a:t>
            </a:r>
            <a:r>
              <a:rPr lang="en-US" sz="800" b="1" dirty="0" smtClean="0"/>
              <a:t>96</a:t>
            </a:r>
            <a:r>
              <a:rPr lang="en-US" sz="800" dirty="0" smtClean="0"/>
              <a:t>, 820</a:t>
            </a:r>
            <a:endParaRPr lang="en-US" sz="800" dirty="0"/>
          </a:p>
        </p:txBody>
      </p:sp>
      <p:sp>
        <p:nvSpPr>
          <p:cNvPr id="32" name="5-Point Star 31"/>
          <p:cNvSpPr/>
          <p:nvPr/>
        </p:nvSpPr>
        <p:spPr>
          <a:xfrm>
            <a:off x="4528115" y="957581"/>
            <a:ext cx="354584" cy="354584"/>
          </a:xfrm>
          <a:prstGeom prst="star5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4882699" y="946394"/>
            <a:ext cx="161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2"/>
                </a:solidFill>
              </a:rPr>
              <a:t>80 GPa, 2900 K</a:t>
            </a:r>
            <a:endParaRPr lang="en-US" b="1" dirty="0">
              <a:solidFill>
                <a:schemeClr val="accent2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 flipH="1" flipV="1">
            <a:off x="1763616" y="2753542"/>
            <a:ext cx="76200" cy="53340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240557" y="5997560"/>
            <a:ext cx="361323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Woodland, A.B. </a:t>
            </a:r>
            <a:r>
              <a:rPr lang="en-US" sz="800" i="1" dirty="0" smtClean="0"/>
              <a:t>et al.</a:t>
            </a:r>
            <a:r>
              <a:rPr lang="en-US" sz="800" dirty="0" smtClean="0"/>
              <a:t> (2012) </a:t>
            </a:r>
            <a:r>
              <a:rPr lang="en-US" sz="800" i="1" dirty="0" smtClean="0"/>
              <a:t>Am. Miner</a:t>
            </a:r>
            <a:r>
              <a:rPr lang="en-US" sz="800" dirty="0" smtClean="0"/>
              <a:t>, </a:t>
            </a:r>
            <a:r>
              <a:rPr lang="en-US" sz="800" b="1" dirty="0" smtClean="0"/>
              <a:t>97</a:t>
            </a:r>
            <a:r>
              <a:rPr lang="en-US" sz="800" dirty="0" smtClean="0"/>
              <a:t>, 1808</a:t>
            </a:r>
            <a:endParaRPr lang="en-US" sz="800" dirty="0"/>
          </a:p>
        </p:txBody>
      </p:sp>
      <p:sp>
        <p:nvSpPr>
          <p:cNvPr id="50" name="TextBox 49"/>
          <p:cNvSpPr txBox="1"/>
          <p:nvPr/>
        </p:nvSpPr>
        <p:spPr>
          <a:xfrm>
            <a:off x="2109402" y="2526193"/>
            <a:ext cx="3134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CaTi</a:t>
            </a:r>
            <a:r>
              <a:rPr lang="en-US" baseline="-25000" dirty="0" smtClean="0">
                <a:solidFill>
                  <a:schemeClr val="accent6">
                    <a:lumMod val="75000"/>
                  </a:schemeClr>
                </a:solidFill>
              </a:rPr>
              <a:t>2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O</a:t>
            </a:r>
            <a:r>
              <a:rPr lang="en-US" baseline="-25000" dirty="0" smtClean="0">
                <a:solidFill>
                  <a:schemeClr val="accent6">
                    <a:lumMod val="75000"/>
                  </a:schemeClr>
                </a:solidFill>
              </a:rPr>
              <a:t>4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-type (</a:t>
            </a:r>
            <a:r>
              <a:rPr lang="en-US" i="1" dirty="0" err="1" smtClean="0">
                <a:solidFill>
                  <a:schemeClr val="accent6">
                    <a:lumMod val="75000"/>
                  </a:schemeClr>
                </a:solidFill>
              </a:rPr>
              <a:t>Bbmm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) 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142303" y="2100881"/>
            <a:ext cx="10654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Fe</a:t>
            </a:r>
            <a:r>
              <a:rPr lang="en-US" baseline="-25000" dirty="0" smtClean="0">
                <a:solidFill>
                  <a:schemeClr val="accent6">
                    <a:lumMod val="75000"/>
                  </a:schemeClr>
                </a:solidFill>
              </a:rPr>
              <a:t>4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O</a:t>
            </a:r>
            <a:r>
              <a:rPr lang="en-US" baseline="-25000" dirty="0" smtClean="0">
                <a:solidFill>
                  <a:schemeClr val="accent6">
                    <a:lumMod val="75000"/>
                  </a:schemeClr>
                </a:solidFill>
              </a:rPr>
              <a:t>5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+ Fe</a:t>
            </a:r>
            <a:r>
              <a:rPr lang="en-US" baseline="-25000" dirty="0" smtClean="0">
                <a:solidFill>
                  <a:schemeClr val="accent6">
                    <a:lumMod val="75000"/>
                  </a:schemeClr>
                </a:solidFill>
              </a:rPr>
              <a:t>2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O</a:t>
            </a:r>
            <a:r>
              <a:rPr lang="en-US" baseline="-25000" dirty="0" smtClean="0">
                <a:solidFill>
                  <a:schemeClr val="accent6">
                    <a:lumMod val="75000"/>
                  </a:schemeClr>
                </a:solidFill>
              </a:rPr>
              <a:t>3</a:t>
            </a:r>
            <a:endParaRPr lang="en-US" baseline="-25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40557" y="6124898"/>
            <a:ext cx="475623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err="1" smtClean="0"/>
              <a:t>Ricolleau</a:t>
            </a:r>
            <a:r>
              <a:rPr lang="en-US" sz="800" dirty="0" smtClean="0"/>
              <a:t> A. and </a:t>
            </a:r>
            <a:r>
              <a:rPr lang="en-US" sz="800" dirty="0" err="1" smtClean="0"/>
              <a:t>Fei</a:t>
            </a:r>
            <a:r>
              <a:rPr lang="en-US" sz="800" dirty="0" smtClean="0"/>
              <a:t> Y. (2016) </a:t>
            </a:r>
            <a:r>
              <a:rPr lang="en-US" sz="800" i="1" dirty="0" smtClean="0"/>
              <a:t>Am. Miner</a:t>
            </a:r>
            <a:r>
              <a:rPr lang="en-US" sz="800" dirty="0" smtClean="0"/>
              <a:t>, </a:t>
            </a:r>
            <a:r>
              <a:rPr lang="en-US" sz="800" b="1" dirty="0" smtClean="0"/>
              <a:t>101</a:t>
            </a:r>
            <a:r>
              <a:rPr lang="en-US" sz="800" dirty="0" smtClean="0"/>
              <a:t>, 719</a:t>
            </a:r>
            <a:endParaRPr lang="en-US" sz="800" dirty="0"/>
          </a:p>
        </p:txBody>
      </p:sp>
      <p:cxnSp>
        <p:nvCxnSpPr>
          <p:cNvPr id="15" name="Straight Connector 14"/>
          <p:cNvCxnSpPr/>
          <p:nvPr/>
        </p:nvCxnSpPr>
        <p:spPr>
          <a:xfrm flipV="1">
            <a:off x="4408168" y="2454598"/>
            <a:ext cx="174848" cy="102912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 flipH="1" flipV="1">
            <a:off x="1912198" y="3124400"/>
            <a:ext cx="20587" cy="116657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flipV="1">
            <a:off x="1640431" y="3135164"/>
            <a:ext cx="82289" cy="118418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240557" y="6249036"/>
            <a:ext cx="475623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Greenberg E. (2017) </a:t>
            </a:r>
            <a:r>
              <a:rPr lang="en-US" sz="800" i="1" dirty="0" smtClean="0"/>
              <a:t>Phys. Rev. B</a:t>
            </a:r>
            <a:r>
              <a:rPr lang="en-US" sz="800" dirty="0" smtClean="0"/>
              <a:t>, </a:t>
            </a:r>
            <a:r>
              <a:rPr lang="en-US" sz="800" b="1" dirty="0" smtClean="0"/>
              <a:t>95</a:t>
            </a:r>
            <a:r>
              <a:rPr lang="en-US" sz="800" dirty="0"/>
              <a:t>, </a:t>
            </a:r>
            <a:r>
              <a:rPr lang="en-US" sz="800" dirty="0" smtClean="0"/>
              <a:t>195150</a:t>
            </a:r>
            <a:endParaRPr lang="en-US" sz="800" dirty="0"/>
          </a:p>
        </p:txBody>
      </p:sp>
      <p:sp>
        <p:nvSpPr>
          <p:cNvPr id="4" name="TextBox 3"/>
          <p:cNvSpPr txBox="1"/>
          <p:nvPr/>
        </p:nvSpPr>
        <p:spPr>
          <a:xfrm>
            <a:off x="702307" y="4923182"/>
            <a:ext cx="12186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HS/M-Fe</a:t>
            </a:r>
            <a:r>
              <a:rPr lang="en-US" sz="1600" baseline="30000" dirty="0" smtClean="0"/>
              <a:t>2+</a:t>
            </a:r>
            <a:r>
              <a:rPr lang="en-US" sz="1600" dirty="0" smtClean="0"/>
              <a:t> </a:t>
            </a:r>
          </a:p>
          <a:p>
            <a:r>
              <a:rPr lang="en-US" sz="1600" dirty="0" smtClean="0"/>
              <a:t>HS/M-Fe</a:t>
            </a:r>
            <a:r>
              <a:rPr lang="en-US" sz="1600" baseline="30000" dirty="0" smtClean="0"/>
              <a:t>3+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364038" y="4891516"/>
            <a:ext cx="30476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HS/M-Fe</a:t>
            </a:r>
            <a:r>
              <a:rPr lang="en-US" sz="1600" baseline="30000" dirty="0" smtClean="0"/>
              <a:t>2+</a:t>
            </a:r>
            <a:r>
              <a:rPr lang="en-US" sz="1600" dirty="0" smtClean="0"/>
              <a:t> </a:t>
            </a:r>
          </a:p>
          <a:p>
            <a:r>
              <a:rPr lang="en-US" sz="1600" dirty="0" smtClean="0"/>
              <a:t>HS/M</a:t>
            </a:r>
            <a:r>
              <a:rPr lang="en-US" sz="1600" dirty="0" smtClean="0">
                <a:sym typeface="Wingdings" panose="05000000000000000000" pitchFamily="2" charset="2"/>
              </a:rPr>
              <a:t>LS/NM</a:t>
            </a:r>
            <a:r>
              <a:rPr lang="en-US" sz="1600" dirty="0" smtClean="0"/>
              <a:t>-Fe</a:t>
            </a:r>
            <a:r>
              <a:rPr lang="en-US" sz="1600" baseline="-25000" dirty="0" smtClean="0"/>
              <a:t>O</a:t>
            </a:r>
            <a:r>
              <a:rPr lang="en-US" sz="1600" baseline="30000" dirty="0" smtClean="0"/>
              <a:t>3+</a:t>
            </a:r>
            <a:r>
              <a:rPr lang="en-US" sz="1600" dirty="0" smtClean="0"/>
              <a:t>, HS-Fe</a:t>
            </a:r>
            <a:r>
              <a:rPr lang="en-US" sz="1600" baseline="-25000" dirty="0" smtClean="0"/>
              <a:t>P</a:t>
            </a:r>
            <a:r>
              <a:rPr lang="en-US" sz="1600" baseline="30000" dirty="0" smtClean="0"/>
              <a:t>3+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768571" y="4869160"/>
            <a:ext cx="29081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HS/M</a:t>
            </a:r>
            <a:r>
              <a:rPr lang="en-US" sz="1600" dirty="0" smtClean="0">
                <a:sym typeface="Wingdings" panose="05000000000000000000" pitchFamily="2" charset="2"/>
              </a:rPr>
              <a:t>LS/NM</a:t>
            </a:r>
            <a:r>
              <a:rPr lang="en-US" sz="1600" dirty="0" smtClean="0"/>
              <a:t>-Fe</a:t>
            </a:r>
            <a:r>
              <a:rPr lang="en-US" sz="1600" baseline="30000" dirty="0" smtClean="0"/>
              <a:t>2+</a:t>
            </a:r>
            <a:r>
              <a:rPr lang="en-US" sz="1600" dirty="0" smtClean="0"/>
              <a:t> </a:t>
            </a:r>
          </a:p>
          <a:p>
            <a:r>
              <a:rPr lang="en-US" sz="1600" dirty="0"/>
              <a:t>HS/M</a:t>
            </a:r>
            <a:r>
              <a:rPr lang="en-US" sz="1600" dirty="0" smtClean="0">
                <a:sym typeface="Wingdings" panose="05000000000000000000" pitchFamily="2" charset="2"/>
              </a:rPr>
              <a:t>LS/NM</a:t>
            </a:r>
            <a:r>
              <a:rPr lang="en-US" sz="1600" dirty="0" smtClean="0"/>
              <a:t>-Fe</a:t>
            </a:r>
            <a:r>
              <a:rPr lang="en-US" sz="1600" baseline="30000" dirty="0" smtClean="0"/>
              <a:t>3</a:t>
            </a:r>
            <a:r>
              <a:rPr lang="en-US" sz="1600" baseline="30000" dirty="0"/>
              <a:t>+</a:t>
            </a:r>
            <a:r>
              <a:rPr lang="en-US" sz="1600" dirty="0"/>
              <a:t>, </a:t>
            </a:r>
            <a:r>
              <a:rPr lang="en-US" sz="1600" dirty="0" smtClean="0"/>
              <a:t>HS-Fe</a:t>
            </a:r>
            <a:r>
              <a:rPr lang="en-US" sz="1600" baseline="30000" dirty="0" smtClean="0"/>
              <a:t>3</a:t>
            </a:r>
            <a:r>
              <a:rPr lang="en-US" sz="1600" baseline="30000" dirty="0"/>
              <a:t>+</a:t>
            </a:r>
          </a:p>
        </p:txBody>
      </p:sp>
      <p:sp>
        <p:nvSpPr>
          <p:cNvPr id="35" name="Rectangle 34"/>
          <p:cNvSpPr/>
          <p:nvPr/>
        </p:nvSpPr>
        <p:spPr>
          <a:xfrm>
            <a:off x="3342184" y="5765334"/>
            <a:ext cx="23068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/>
              <a:t>HS </a:t>
            </a:r>
            <a:r>
              <a:rPr lang="en-US" sz="1600" dirty="0" smtClean="0"/>
              <a:t>– high-spin</a:t>
            </a:r>
            <a:endParaRPr lang="en-US" sz="1600" b="1" dirty="0" smtClean="0"/>
          </a:p>
          <a:p>
            <a:r>
              <a:rPr lang="en-US" sz="1600" b="1" dirty="0" smtClean="0"/>
              <a:t>LS </a:t>
            </a:r>
            <a:r>
              <a:rPr lang="en-US" sz="1600" dirty="0" smtClean="0"/>
              <a:t>– low-spin</a:t>
            </a:r>
            <a:endParaRPr lang="en-US" sz="1600" dirty="0"/>
          </a:p>
        </p:txBody>
      </p:sp>
      <p:sp>
        <p:nvSpPr>
          <p:cNvPr id="36" name="Rectangle 35"/>
          <p:cNvSpPr/>
          <p:nvPr/>
        </p:nvSpPr>
        <p:spPr>
          <a:xfrm>
            <a:off x="5500848" y="5755567"/>
            <a:ext cx="23068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/>
              <a:t>M</a:t>
            </a:r>
            <a:r>
              <a:rPr lang="en-US" sz="1600" dirty="0" smtClean="0"/>
              <a:t> </a:t>
            </a:r>
            <a:r>
              <a:rPr lang="en-US" sz="1600" dirty="0"/>
              <a:t>– </a:t>
            </a:r>
            <a:r>
              <a:rPr lang="en-US" sz="1600" dirty="0" smtClean="0"/>
              <a:t>magnetic</a:t>
            </a:r>
            <a:endParaRPr lang="en-US" sz="1600" b="1" dirty="0" smtClean="0"/>
          </a:p>
          <a:p>
            <a:r>
              <a:rPr lang="en-US" sz="1600" b="1" dirty="0" smtClean="0"/>
              <a:t>NM </a:t>
            </a:r>
            <a:r>
              <a:rPr lang="en-US" sz="1600" dirty="0" smtClean="0"/>
              <a:t>– non-magnetic</a:t>
            </a:r>
            <a:endParaRPr lang="en-US" sz="1600" dirty="0"/>
          </a:p>
        </p:txBody>
      </p:sp>
      <p:sp>
        <p:nvSpPr>
          <p:cNvPr id="37" name="TextBox 36"/>
          <p:cNvSpPr txBox="1"/>
          <p:nvPr/>
        </p:nvSpPr>
        <p:spPr>
          <a:xfrm>
            <a:off x="5451373" y="2101253"/>
            <a:ext cx="16632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CaFe</a:t>
            </a:r>
            <a:r>
              <a:rPr lang="en-US" baseline="-25000" dirty="0" smtClean="0">
                <a:solidFill>
                  <a:schemeClr val="accent6">
                    <a:lumMod val="75000"/>
                  </a:schemeClr>
                </a:solidFill>
              </a:rPr>
              <a:t>2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O</a:t>
            </a:r>
            <a:r>
              <a:rPr lang="en-US" baseline="-25000" dirty="0" smtClean="0">
                <a:solidFill>
                  <a:schemeClr val="accent6">
                    <a:lumMod val="75000"/>
                  </a:schemeClr>
                </a:solidFill>
              </a:rPr>
              <a:t>4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-type</a:t>
            </a:r>
            <a:endParaRPr lang="en-US" baseline="-250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5" t="3377" r="13520" b="2057"/>
          <a:stretch/>
        </p:blipFill>
        <p:spPr>
          <a:xfrm>
            <a:off x="4811303" y="2488154"/>
            <a:ext cx="2031383" cy="1723598"/>
          </a:xfrm>
          <a:prstGeom prst="rect">
            <a:avLst/>
          </a:prstGeom>
        </p:spPr>
      </p:pic>
      <p:pic>
        <p:nvPicPr>
          <p:cNvPr id="45" name="Picture 3" descr="C:\_Work\Paper_diversFe2O3\Pict\prism.tif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33" t="10959" r="23333" b="8104"/>
          <a:stretch/>
        </p:blipFill>
        <p:spPr bwMode="auto">
          <a:xfrm>
            <a:off x="7147488" y="3655603"/>
            <a:ext cx="437464" cy="553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C:\_Work\Paper_diversFe2O3\Pict\octahedra.tif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35" t="7391" r="15465" b="6209"/>
          <a:stretch/>
        </p:blipFill>
        <p:spPr bwMode="auto">
          <a:xfrm>
            <a:off x="7072837" y="3062686"/>
            <a:ext cx="540214" cy="592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Rectangle 46"/>
          <p:cNvSpPr/>
          <p:nvPr/>
        </p:nvSpPr>
        <p:spPr>
          <a:xfrm>
            <a:off x="7613051" y="3124400"/>
            <a:ext cx="15486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octahedron</a:t>
            </a:r>
            <a:endParaRPr lang="en-US" dirty="0"/>
          </a:p>
        </p:txBody>
      </p:sp>
      <p:sp>
        <p:nvSpPr>
          <p:cNvPr id="54" name="Rectangle 53"/>
          <p:cNvSpPr/>
          <p:nvPr/>
        </p:nvSpPr>
        <p:spPr>
          <a:xfrm>
            <a:off x="7634333" y="3706910"/>
            <a:ext cx="13241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prism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4182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Decomposition of Fe</a:t>
            </a:r>
            <a:r>
              <a:rPr lang="en-US" b="1" baseline="-25000" dirty="0" smtClean="0"/>
              <a:t>3</a:t>
            </a:r>
            <a:r>
              <a:rPr lang="en-US" b="1" dirty="0" smtClean="0"/>
              <a:t>O</a:t>
            </a:r>
            <a:r>
              <a:rPr lang="en-US" b="1" baseline="-25000" dirty="0" smtClean="0"/>
              <a:t>4</a:t>
            </a:r>
            <a:r>
              <a:rPr lang="en-US" b="1" dirty="0"/>
              <a:t> </a:t>
            </a:r>
            <a:r>
              <a:rPr lang="en-US" b="1" dirty="0" smtClean="0"/>
              <a:t>at 80 GPa and 2900 K</a:t>
            </a:r>
            <a:endParaRPr lang="en-US" b="1" baseline="-250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| Novel crystal chemistry of oxygen compounds at extreme conditions | Elena Bykova, 22.08.2018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915077" y="3852290"/>
            <a:ext cx="1809323" cy="1487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600" b="1" dirty="0" smtClean="0"/>
              <a:t>Fe</a:t>
            </a:r>
            <a:r>
              <a:rPr lang="en-US" sz="1600" b="1" baseline="-25000" dirty="0" smtClean="0"/>
              <a:t>25</a:t>
            </a:r>
            <a:r>
              <a:rPr lang="en-US" sz="1600" b="1" dirty="0" smtClean="0"/>
              <a:t>O</a:t>
            </a:r>
            <a:r>
              <a:rPr lang="en-US" sz="1600" b="1" baseline="-25000" dirty="0" smtClean="0"/>
              <a:t>32</a:t>
            </a:r>
            <a:r>
              <a:rPr lang="en-US" sz="1600" b="1" dirty="0" smtClean="0"/>
              <a:t> </a:t>
            </a:r>
          </a:p>
          <a:p>
            <a:pPr algn="just"/>
            <a:r>
              <a:rPr lang="en-US" sz="1600" i="1" dirty="0" smtClean="0"/>
              <a:t>P</a:t>
            </a:r>
            <a:r>
              <a:rPr lang="en-US" sz="1600" dirty="0" smtClean="0"/>
              <a:t>6-2</a:t>
            </a:r>
            <a:r>
              <a:rPr lang="en-US" sz="1600" i="1" dirty="0" smtClean="0"/>
              <a:t>m</a:t>
            </a:r>
            <a:endParaRPr lang="en-US" sz="1600" dirty="0"/>
          </a:p>
          <a:p>
            <a:r>
              <a:rPr lang="en-US" sz="1600" i="1" dirty="0"/>
              <a:t>a </a:t>
            </a:r>
            <a:r>
              <a:rPr lang="en-US" sz="1600" dirty="0"/>
              <a:t>= 13.4275(16</a:t>
            </a:r>
            <a:r>
              <a:rPr lang="en-US" sz="1600" dirty="0" smtClean="0"/>
              <a:t>),</a:t>
            </a:r>
            <a:endParaRPr lang="en-US" sz="1600" dirty="0"/>
          </a:p>
          <a:p>
            <a:r>
              <a:rPr lang="en-US" sz="1600" i="1" dirty="0" smtClean="0"/>
              <a:t>c </a:t>
            </a:r>
            <a:r>
              <a:rPr lang="en-US" sz="1600" dirty="0"/>
              <a:t>= 2.6289(4) </a:t>
            </a:r>
            <a:r>
              <a:rPr lang="en-US" sz="1600" dirty="0" smtClean="0"/>
              <a:t>Å</a:t>
            </a:r>
            <a:endParaRPr lang="en-US" sz="1600" dirty="0"/>
          </a:p>
          <a:p>
            <a:endParaRPr lang="en-US" sz="1600" baseline="-25000" dirty="0"/>
          </a:p>
          <a:p>
            <a:r>
              <a:rPr lang="en-US" sz="1600" i="1" dirty="0"/>
              <a:t>R</a:t>
            </a:r>
            <a:r>
              <a:rPr lang="en-US" sz="1600" baseline="-25000" dirty="0"/>
              <a:t>1</a:t>
            </a:r>
            <a:r>
              <a:rPr lang="en-US" sz="1600" dirty="0"/>
              <a:t> = </a:t>
            </a:r>
            <a:r>
              <a:rPr lang="en-US" sz="1600" dirty="0" smtClean="0"/>
              <a:t>5.5 </a:t>
            </a:r>
            <a:r>
              <a:rPr lang="en-US" sz="1600" dirty="0"/>
              <a:t>%</a:t>
            </a:r>
          </a:p>
        </p:txBody>
      </p:sp>
      <p:pic>
        <p:nvPicPr>
          <p:cNvPr id="7" name="Picture 3" descr="C:\_Work\Paper_diversFe2O3\Pict\prism.tif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33" t="10959" r="23333" b="8104"/>
          <a:stretch/>
        </p:blipFill>
        <p:spPr bwMode="auto">
          <a:xfrm>
            <a:off x="1408212" y="5520989"/>
            <a:ext cx="510178" cy="645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_Work\Paper_diversFe2O3\Pict\octahedra.tif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35" t="7391" r="15465" b="6209"/>
          <a:stretch/>
        </p:blipFill>
        <p:spPr bwMode="auto">
          <a:xfrm>
            <a:off x="2042433" y="5489795"/>
            <a:ext cx="621648" cy="682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_Work\Abstracts\Abstract_AIRAPT2015_Madrid\Fe25O32_only_4_picts_old_cif_Picture 2.tif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5" t="18223" r="3290" b="18102"/>
          <a:stretch/>
        </p:blipFill>
        <p:spPr bwMode="auto">
          <a:xfrm>
            <a:off x="305437" y="3798735"/>
            <a:ext cx="2427245" cy="1682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_Work\Abstracts\Abstract_AIRAPT2015_Madrid\Fe25O32_only_4_picts_old_cif_Picture 3.tif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9" t="9899" r="2561" b="9086"/>
          <a:stretch/>
        </p:blipFill>
        <p:spPr bwMode="auto">
          <a:xfrm>
            <a:off x="609600" y="5551335"/>
            <a:ext cx="674569" cy="584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1675085" y="3199558"/>
            <a:ext cx="81147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600" b="1" dirty="0" smtClean="0"/>
              <a:t>FeO7</a:t>
            </a:r>
            <a:endParaRPr lang="en-US" sz="1600" dirty="0" smtClean="0"/>
          </a:p>
        </p:txBody>
      </p:sp>
      <p:sp>
        <p:nvSpPr>
          <p:cNvPr id="12" name="Rectangle 11"/>
          <p:cNvSpPr/>
          <p:nvPr/>
        </p:nvSpPr>
        <p:spPr>
          <a:xfrm>
            <a:off x="2919558" y="1284135"/>
            <a:ext cx="2300177" cy="22262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600" b="1" dirty="0" smtClean="0"/>
              <a:t>Fe</a:t>
            </a:r>
            <a:r>
              <a:rPr lang="en-US" sz="1600" b="1" baseline="-25000" dirty="0" smtClean="0"/>
              <a:t>3</a:t>
            </a:r>
            <a:r>
              <a:rPr lang="en-US" sz="1600" b="1" dirty="0" smtClean="0"/>
              <a:t>O</a:t>
            </a:r>
            <a:r>
              <a:rPr lang="en-US" sz="1600" b="1" baseline="-25000" dirty="0" smtClean="0"/>
              <a:t>4</a:t>
            </a:r>
          </a:p>
          <a:p>
            <a:pPr algn="just"/>
            <a:r>
              <a:rPr lang="en-US" sz="1600" b="1" dirty="0" smtClean="0"/>
              <a:t>distorted Th</a:t>
            </a:r>
            <a:r>
              <a:rPr lang="en-US" sz="1600" b="1" baseline="-25000" dirty="0" smtClean="0"/>
              <a:t>3</a:t>
            </a:r>
            <a:r>
              <a:rPr lang="en-US" sz="1600" b="1" dirty="0" smtClean="0"/>
              <a:t>P</a:t>
            </a:r>
            <a:r>
              <a:rPr lang="en-US" sz="1600" b="1" baseline="-25000" dirty="0" smtClean="0"/>
              <a:t>4</a:t>
            </a:r>
            <a:r>
              <a:rPr lang="en-US" sz="1600" b="1" dirty="0" smtClean="0"/>
              <a:t>-type </a:t>
            </a:r>
          </a:p>
          <a:p>
            <a:pPr algn="just"/>
            <a:r>
              <a:rPr lang="en-US" sz="1600" i="1" dirty="0" smtClean="0"/>
              <a:t>I2, twinned</a:t>
            </a:r>
            <a:endParaRPr lang="en-US" sz="1600" dirty="0"/>
          </a:p>
          <a:p>
            <a:r>
              <a:rPr lang="en-US" sz="1600" i="1" dirty="0"/>
              <a:t>a </a:t>
            </a:r>
            <a:r>
              <a:rPr lang="en-US" sz="1600" dirty="0"/>
              <a:t>= 5.951(8</a:t>
            </a:r>
            <a:r>
              <a:rPr lang="en-US" sz="1600" dirty="0" smtClean="0"/>
              <a:t>),</a:t>
            </a:r>
          </a:p>
          <a:p>
            <a:r>
              <a:rPr lang="en-US" sz="1600" i="1" dirty="0" smtClean="0"/>
              <a:t>b</a:t>
            </a:r>
            <a:r>
              <a:rPr lang="en-US" sz="1600" dirty="0" smtClean="0"/>
              <a:t> </a:t>
            </a:r>
            <a:r>
              <a:rPr lang="en-US" sz="1600" dirty="0"/>
              <a:t>= 5.8176(16</a:t>
            </a:r>
            <a:r>
              <a:rPr lang="en-US" sz="1600" dirty="0" smtClean="0"/>
              <a:t>),</a:t>
            </a:r>
          </a:p>
          <a:p>
            <a:r>
              <a:rPr lang="en-US" sz="1600" i="1" dirty="0" smtClean="0"/>
              <a:t>c </a:t>
            </a:r>
            <a:r>
              <a:rPr lang="en-US" sz="1600" dirty="0"/>
              <a:t>= 5.859(11</a:t>
            </a:r>
            <a:r>
              <a:rPr lang="en-US" sz="1600" dirty="0" smtClean="0"/>
              <a:t>) </a:t>
            </a:r>
            <a:r>
              <a:rPr lang="en-US" sz="1600" dirty="0"/>
              <a:t>Å</a:t>
            </a:r>
            <a:r>
              <a:rPr lang="en-US" sz="1600" dirty="0" smtClean="0"/>
              <a:t>,</a:t>
            </a:r>
          </a:p>
          <a:p>
            <a:r>
              <a:rPr lang="en-US" sz="1600" dirty="0" smtClean="0">
                <a:latin typeface="Calibri" panose="020F0502020204030204" pitchFamily="34" charset="0"/>
              </a:rPr>
              <a:t>β = </a:t>
            </a:r>
            <a:r>
              <a:rPr lang="en-US" sz="1600" dirty="0" smtClean="0"/>
              <a:t>91.2(2) </a:t>
            </a:r>
            <a:r>
              <a:rPr lang="en-US" sz="1600" dirty="0" smtClean="0">
                <a:sym typeface="Symbol" panose="05050102010706020507" pitchFamily="18" charset="2"/>
              </a:rPr>
              <a:t></a:t>
            </a:r>
            <a:endParaRPr lang="en-US" sz="1600" dirty="0" smtClean="0"/>
          </a:p>
          <a:p>
            <a:endParaRPr lang="en-US" sz="1600" baseline="-25000" dirty="0"/>
          </a:p>
          <a:p>
            <a:r>
              <a:rPr lang="en-US" sz="1600" i="1" dirty="0"/>
              <a:t>R</a:t>
            </a:r>
            <a:r>
              <a:rPr lang="en-US" sz="1600" baseline="-25000" dirty="0"/>
              <a:t>1</a:t>
            </a:r>
            <a:r>
              <a:rPr lang="en-US" sz="1600" dirty="0"/>
              <a:t> = </a:t>
            </a:r>
            <a:r>
              <a:rPr lang="en-US" sz="1600" dirty="0" smtClean="0"/>
              <a:t>10.5 </a:t>
            </a:r>
            <a:r>
              <a:rPr lang="en-US" sz="1600" dirty="0"/>
              <a:t>%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33" t="6831" r="11667" b="9164"/>
          <a:stretch/>
        </p:blipFill>
        <p:spPr>
          <a:xfrm>
            <a:off x="303205" y="1183145"/>
            <a:ext cx="2488948" cy="192692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00" t="7001" r="16667" b="7827"/>
          <a:stretch/>
        </p:blipFill>
        <p:spPr>
          <a:xfrm>
            <a:off x="355850" y="3092039"/>
            <a:ext cx="599162" cy="5334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0" t="6831" r="16667" b="9164"/>
          <a:stretch/>
        </p:blipFill>
        <p:spPr>
          <a:xfrm>
            <a:off x="955012" y="3092039"/>
            <a:ext cx="592667" cy="540152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7380312" y="3852290"/>
            <a:ext cx="165692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600" b="1" dirty="0" smtClean="0"/>
              <a:t>Phase #4 </a:t>
            </a:r>
          </a:p>
          <a:p>
            <a:pPr algn="just"/>
            <a:r>
              <a:rPr lang="en-US" sz="1600" i="1" dirty="0" smtClean="0"/>
              <a:t>Fdd2 </a:t>
            </a:r>
            <a:endParaRPr lang="en-US" sz="1600" dirty="0"/>
          </a:p>
          <a:p>
            <a:r>
              <a:rPr lang="en-US" sz="1600" i="1" dirty="0"/>
              <a:t>a </a:t>
            </a:r>
            <a:r>
              <a:rPr lang="en-US" sz="1600" dirty="0"/>
              <a:t>= </a:t>
            </a:r>
            <a:r>
              <a:rPr lang="en-US" sz="1600" dirty="0" smtClean="0"/>
              <a:t>5.9279(10),</a:t>
            </a:r>
          </a:p>
          <a:p>
            <a:r>
              <a:rPr lang="en-US" sz="1600" i="1" dirty="0" smtClean="0"/>
              <a:t>b </a:t>
            </a:r>
            <a:r>
              <a:rPr lang="en-US" sz="1600" dirty="0"/>
              <a:t>= </a:t>
            </a:r>
            <a:r>
              <a:rPr lang="en-US" sz="1600" dirty="0" smtClean="0"/>
              <a:t>35.810(8),</a:t>
            </a:r>
            <a:endParaRPr lang="en-US" sz="1600" dirty="0"/>
          </a:p>
          <a:p>
            <a:r>
              <a:rPr lang="en-US" sz="1600" i="1" dirty="0" smtClean="0"/>
              <a:t>c </a:t>
            </a:r>
            <a:r>
              <a:rPr lang="en-US" sz="1600" dirty="0"/>
              <a:t>= </a:t>
            </a:r>
            <a:r>
              <a:rPr lang="en-US" sz="1600" dirty="0" smtClean="0"/>
              <a:t>8.202(7) Å</a:t>
            </a:r>
          </a:p>
        </p:txBody>
      </p:sp>
      <p:sp>
        <p:nvSpPr>
          <p:cNvPr id="17" name="Rectangle 16"/>
          <p:cNvSpPr/>
          <p:nvPr/>
        </p:nvSpPr>
        <p:spPr>
          <a:xfrm>
            <a:off x="7380312" y="1359281"/>
            <a:ext cx="165692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600" b="1" dirty="0" smtClean="0"/>
              <a:t>Fe</a:t>
            </a:r>
            <a:r>
              <a:rPr lang="en-US" sz="1600" b="1" baseline="-25000" dirty="0" smtClean="0"/>
              <a:t>3</a:t>
            </a:r>
            <a:r>
              <a:rPr lang="en-US" sz="1600" b="1" dirty="0" smtClean="0"/>
              <a:t>O</a:t>
            </a:r>
            <a:r>
              <a:rPr lang="en-US" sz="1600" b="1" baseline="-25000" dirty="0" smtClean="0"/>
              <a:t>4</a:t>
            </a:r>
          </a:p>
          <a:p>
            <a:pPr algn="just"/>
            <a:r>
              <a:rPr lang="en-US" sz="1600" i="1" dirty="0" err="1" smtClean="0"/>
              <a:t>Pnma</a:t>
            </a:r>
            <a:r>
              <a:rPr lang="en-US" sz="1600" i="1" dirty="0" smtClean="0"/>
              <a:t> </a:t>
            </a:r>
            <a:endParaRPr lang="en-US" sz="1600" dirty="0"/>
          </a:p>
          <a:p>
            <a:r>
              <a:rPr lang="en-US" sz="1600" i="1" dirty="0"/>
              <a:t>a </a:t>
            </a:r>
            <a:r>
              <a:rPr lang="en-US" sz="1600" dirty="0"/>
              <a:t>= 8.525(5</a:t>
            </a:r>
            <a:r>
              <a:rPr lang="en-US" sz="1600" dirty="0" smtClean="0"/>
              <a:t>),</a:t>
            </a:r>
          </a:p>
          <a:p>
            <a:r>
              <a:rPr lang="en-US" sz="1600" i="1" dirty="0" smtClean="0"/>
              <a:t>b </a:t>
            </a:r>
            <a:r>
              <a:rPr lang="en-US" sz="1600" dirty="0"/>
              <a:t>= 2.6799(13</a:t>
            </a:r>
            <a:r>
              <a:rPr lang="en-US" sz="1600" dirty="0" smtClean="0"/>
              <a:t>),</a:t>
            </a:r>
            <a:endParaRPr lang="en-US" sz="1600" dirty="0"/>
          </a:p>
          <a:p>
            <a:r>
              <a:rPr lang="en-US" sz="1600" i="1" dirty="0" smtClean="0"/>
              <a:t>c </a:t>
            </a:r>
            <a:r>
              <a:rPr lang="en-US" sz="1600" dirty="0"/>
              <a:t>= 8.777(5) </a:t>
            </a:r>
            <a:r>
              <a:rPr lang="en-US" sz="1600" dirty="0" smtClean="0"/>
              <a:t>Å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0" y="5966559"/>
            <a:ext cx="43556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Possible thermal gradient during laser heating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951202" y="5378591"/>
            <a:ext cx="32415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25</a:t>
            </a:r>
            <a:r>
              <a:rPr lang="el-GR" sz="1600" dirty="0" smtClean="0"/>
              <a:t>·</a:t>
            </a:r>
            <a:r>
              <a:rPr lang="en-US" sz="1600" i="1" dirty="0" smtClean="0"/>
              <a:t>HP</a:t>
            </a:r>
            <a:r>
              <a:rPr lang="en-US" sz="1600" dirty="0" smtClean="0"/>
              <a:t>-Fe</a:t>
            </a:r>
            <a:r>
              <a:rPr lang="en-US" sz="1600" baseline="-25000" dirty="0" smtClean="0"/>
              <a:t>3</a:t>
            </a:r>
            <a:r>
              <a:rPr lang="en-US" sz="1600" dirty="0" smtClean="0"/>
              <a:t>O</a:t>
            </a:r>
            <a:r>
              <a:rPr lang="en-US" sz="1600" baseline="-25000" dirty="0" smtClean="0"/>
              <a:t>4</a:t>
            </a:r>
            <a:r>
              <a:rPr lang="en-US" sz="1600" dirty="0" smtClean="0"/>
              <a:t> → 3</a:t>
            </a:r>
            <a:r>
              <a:rPr lang="el-GR" sz="1600" dirty="0" smtClean="0"/>
              <a:t>·</a:t>
            </a:r>
            <a:r>
              <a:rPr lang="en-US" sz="1600" dirty="0" smtClean="0"/>
              <a:t>Fe</a:t>
            </a:r>
            <a:r>
              <a:rPr lang="en-US" sz="1600" baseline="-25000" dirty="0" smtClean="0"/>
              <a:t>25</a:t>
            </a:r>
            <a:r>
              <a:rPr lang="en-US" sz="1600" dirty="0" smtClean="0"/>
              <a:t>O</a:t>
            </a:r>
            <a:r>
              <a:rPr lang="en-US" sz="1600" baseline="-25000" dirty="0" smtClean="0"/>
              <a:t>32</a:t>
            </a:r>
            <a:r>
              <a:rPr lang="en-US" sz="1600" dirty="0" smtClean="0"/>
              <a:t> + 2</a:t>
            </a:r>
            <a:r>
              <a:rPr lang="el-GR" sz="1600" dirty="0" smtClean="0"/>
              <a:t>·</a:t>
            </a:r>
            <a:r>
              <a:rPr lang="en-US" sz="1600" b="1" dirty="0" smtClean="0">
                <a:solidFill>
                  <a:srgbClr val="FF0000"/>
                </a:solidFill>
              </a:rPr>
              <a:t>O</a:t>
            </a:r>
            <a:r>
              <a:rPr lang="en-US" sz="1600" b="1" baseline="-25000" dirty="0" smtClean="0">
                <a:solidFill>
                  <a:srgbClr val="FF0000"/>
                </a:solidFill>
              </a:rPr>
              <a:t>2</a:t>
            </a:r>
            <a:endParaRPr lang="en-US" sz="1600" b="1" baseline="-25000" dirty="0">
              <a:solidFill>
                <a:srgbClr val="FF0000"/>
              </a:solidFill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5" t="3377" r="13520" b="2057"/>
          <a:stretch/>
        </p:blipFill>
        <p:spPr>
          <a:xfrm>
            <a:off x="5076056" y="1343679"/>
            <a:ext cx="2031383" cy="1723598"/>
          </a:xfrm>
          <a:prstGeom prst="rect">
            <a:avLst/>
          </a:prstGeom>
        </p:spPr>
      </p:pic>
      <p:pic>
        <p:nvPicPr>
          <p:cNvPr id="22" name="Picture 3" descr="C:\_Work\Paper_diversFe2O3\Pict\prism.tif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33" t="10959" r="23333" b="8104"/>
          <a:stretch/>
        </p:blipFill>
        <p:spPr bwMode="auto">
          <a:xfrm>
            <a:off x="5851570" y="3024368"/>
            <a:ext cx="510178" cy="645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C:\_Work\Paper_diversFe2O3\Pict\octahedra.tif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35" t="7391" r="15465" b="6209"/>
          <a:stretch/>
        </p:blipFill>
        <p:spPr bwMode="auto">
          <a:xfrm>
            <a:off x="6485791" y="2993174"/>
            <a:ext cx="621648" cy="682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730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Group 58"/>
          <p:cNvGrpSpPr/>
          <p:nvPr/>
        </p:nvGrpSpPr>
        <p:grpSpPr>
          <a:xfrm>
            <a:off x="-979670" y="1412776"/>
            <a:ext cx="6876050" cy="6124226"/>
            <a:chOff x="-979670" y="1412776"/>
            <a:chExt cx="6876050" cy="6124226"/>
          </a:xfrm>
        </p:grpSpPr>
        <p:grpSp>
          <p:nvGrpSpPr>
            <p:cNvPr id="56" name="Group 55"/>
            <p:cNvGrpSpPr/>
            <p:nvPr/>
          </p:nvGrpSpPr>
          <p:grpSpPr>
            <a:xfrm>
              <a:off x="-401813" y="1412776"/>
              <a:ext cx="6298193" cy="5566813"/>
              <a:chOff x="3968" y="1470297"/>
              <a:chExt cx="6298193" cy="5566813"/>
            </a:xfrm>
          </p:grpSpPr>
          <p:pic>
            <p:nvPicPr>
              <p:cNvPr id="3074" name="Picture 2" descr="C:\_Work\Thesis\Presentation\Earth_profile.tif">
                <a:hlinkClick r:id="" action="ppaction://noaction"/>
              </p:cNvPr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8668" y="1470297"/>
                <a:ext cx="5833493" cy="459422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" name="TextBox 3"/>
              <p:cNvSpPr txBox="1"/>
              <p:nvPr/>
            </p:nvSpPr>
            <p:spPr>
              <a:xfrm>
                <a:off x="5410238" y="6030484"/>
                <a:ext cx="530915" cy="30777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r>
                  <a:rPr lang="en-US" sz="1400" dirty="0" smtClean="0"/>
                  <a:t>Fe</a:t>
                </a:r>
                <a:r>
                  <a:rPr lang="en-US" sz="1400" baseline="30000" dirty="0" smtClean="0"/>
                  <a:t>3+</a:t>
                </a: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 rot="3598821">
                <a:off x="-22829" y="1970284"/>
                <a:ext cx="4882098" cy="482850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 rtlCol="0">
                <a:prstTxWarp prst="textArchUp">
                  <a:avLst>
                    <a:gd name="adj" fmla="val 13503862"/>
                  </a:avLst>
                </a:prstTxWarp>
                <a:spAutoFit/>
              </a:bodyPr>
              <a:lstStyle/>
              <a:p>
                <a:r>
                  <a:rPr lang="en-US" sz="1400" dirty="0" smtClean="0"/>
                  <a:t>Fe</a:t>
                </a:r>
                <a:r>
                  <a:rPr lang="en-US" sz="1400" baseline="-25000" dirty="0" smtClean="0"/>
                  <a:t>2</a:t>
                </a:r>
                <a:r>
                  <a:rPr lang="en-US" sz="1400" dirty="0" smtClean="0"/>
                  <a:t>O</a:t>
                </a:r>
                <a:r>
                  <a:rPr lang="en-US" sz="1400" baseline="-25000" dirty="0" smtClean="0"/>
                  <a:t>3, </a:t>
                </a:r>
                <a:r>
                  <a:rPr lang="en-US" sz="1400" dirty="0" smtClean="0"/>
                  <a:t>Fe</a:t>
                </a:r>
                <a:r>
                  <a:rPr lang="en-US" sz="1400" baseline="-25000" dirty="0" smtClean="0"/>
                  <a:t>3</a:t>
                </a:r>
                <a:r>
                  <a:rPr lang="en-US" sz="1400" dirty="0" smtClean="0"/>
                  <a:t>O</a:t>
                </a:r>
                <a:r>
                  <a:rPr lang="en-US" sz="1400" baseline="-25000" dirty="0" smtClean="0"/>
                  <a:t>4</a:t>
                </a: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3618043" y="5432764"/>
                <a:ext cx="202547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err="1" smtClean="0"/>
                  <a:t>FeOOH</a:t>
                </a:r>
                <a:r>
                  <a:rPr lang="en-US" sz="1600" dirty="0" smtClean="0"/>
                  <a:t>, FeO</a:t>
                </a:r>
                <a:r>
                  <a:rPr lang="en-US" sz="1600" baseline="-25000" dirty="0" smtClean="0"/>
                  <a:t>2</a:t>
                </a:r>
              </a:p>
            </p:txBody>
          </p:sp>
          <p:sp>
            <p:nvSpPr>
              <p:cNvPr id="8" name="Freeform 7"/>
              <p:cNvSpPr/>
              <p:nvPr/>
            </p:nvSpPr>
            <p:spPr>
              <a:xfrm>
                <a:off x="3212270" y="4531617"/>
                <a:ext cx="2196530" cy="1342406"/>
              </a:xfrm>
              <a:custGeom>
                <a:avLst/>
                <a:gdLst>
                  <a:gd name="connsiteX0" fmla="*/ 1964267 w 1964267"/>
                  <a:gd name="connsiteY0" fmla="*/ 1591734 h 1591734"/>
                  <a:gd name="connsiteX1" fmla="*/ 1964267 w 1964267"/>
                  <a:gd name="connsiteY1" fmla="*/ 889000 h 1591734"/>
                  <a:gd name="connsiteX2" fmla="*/ 1587500 w 1964267"/>
                  <a:gd name="connsiteY2" fmla="*/ 0 h 1591734"/>
                  <a:gd name="connsiteX3" fmla="*/ 0 w 1964267"/>
                  <a:gd name="connsiteY3" fmla="*/ 122767 h 1591734"/>
                  <a:gd name="connsiteX4" fmla="*/ 1384300 w 1964267"/>
                  <a:gd name="connsiteY4" fmla="*/ 461434 h 1591734"/>
                  <a:gd name="connsiteX5" fmla="*/ 1786467 w 1964267"/>
                  <a:gd name="connsiteY5" fmla="*/ 800100 h 1591734"/>
                  <a:gd name="connsiteX6" fmla="*/ 1964267 w 1964267"/>
                  <a:gd name="connsiteY6" fmla="*/ 1591734 h 1591734"/>
                  <a:gd name="connsiteX0" fmla="*/ 1964267 w 1964267"/>
                  <a:gd name="connsiteY0" fmla="*/ 1498601 h 1498601"/>
                  <a:gd name="connsiteX1" fmla="*/ 1964267 w 1964267"/>
                  <a:gd name="connsiteY1" fmla="*/ 795867 h 1498601"/>
                  <a:gd name="connsiteX2" fmla="*/ 1549400 w 1964267"/>
                  <a:gd name="connsiteY2" fmla="*/ 0 h 1498601"/>
                  <a:gd name="connsiteX3" fmla="*/ 0 w 1964267"/>
                  <a:gd name="connsiteY3" fmla="*/ 29634 h 1498601"/>
                  <a:gd name="connsiteX4" fmla="*/ 1384300 w 1964267"/>
                  <a:gd name="connsiteY4" fmla="*/ 368301 h 1498601"/>
                  <a:gd name="connsiteX5" fmla="*/ 1786467 w 1964267"/>
                  <a:gd name="connsiteY5" fmla="*/ 706967 h 1498601"/>
                  <a:gd name="connsiteX6" fmla="*/ 1964267 w 1964267"/>
                  <a:gd name="connsiteY6" fmla="*/ 1498601 h 1498601"/>
                  <a:gd name="connsiteX0" fmla="*/ 1964267 w 1964267"/>
                  <a:gd name="connsiteY0" fmla="*/ 1498601 h 1498601"/>
                  <a:gd name="connsiteX1" fmla="*/ 1964267 w 1964267"/>
                  <a:gd name="connsiteY1" fmla="*/ 795867 h 1498601"/>
                  <a:gd name="connsiteX2" fmla="*/ 1549400 w 1964267"/>
                  <a:gd name="connsiteY2" fmla="*/ 0 h 1498601"/>
                  <a:gd name="connsiteX3" fmla="*/ 0 w 1964267"/>
                  <a:gd name="connsiteY3" fmla="*/ 29634 h 1498601"/>
                  <a:gd name="connsiteX4" fmla="*/ 1384300 w 1964267"/>
                  <a:gd name="connsiteY4" fmla="*/ 368301 h 1498601"/>
                  <a:gd name="connsiteX5" fmla="*/ 1786467 w 1964267"/>
                  <a:gd name="connsiteY5" fmla="*/ 706967 h 1498601"/>
                  <a:gd name="connsiteX6" fmla="*/ 1964267 w 1964267"/>
                  <a:gd name="connsiteY6" fmla="*/ 1498601 h 1498601"/>
                  <a:gd name="connsiteX0" fmla="*/ 1964267 w 1964267"/>
                  <a:gd name="connsiteY0" fmla="*/ 1525331 h 1525331"/>
                  <a:gd name="connsiteX1" fmla="*/ 1964267 w 1964267"/>
                  <a:gd name="connsiteY1" fmla="*/ 822597 h 1525331"/>
                  <a:gd name="connsiteX2" fmla="*/ 1549400 w 1964267"/>
                  <a:gd name="connsiteY2" fmla="*/ 26730 h 1525331"/>
                  <a:gd name="connsiteX3" fmla="*/ 0 w 1964267"/>
                  <a:gd name="connsiteY3" fmla="*/ 56364 h 1525331"/>
                  <a:gd name="connsiteX4" fmla="*/ 1384300 w 1964267"/>
                  <a:gd name="connsiteY4" fmla="*/ 395031 h 1525331"/>
                  <a:gd name="connsiteX5" fmla="*/ 1786467 w 1964267"/>
                  <a:gd name="connsiteY5" fmla="*/ 733697 h 1525331"/>
                  <a:gd name="connsiteX6" fmla="*/ 1964267 w 1964267"/>
                  <a:gd name="connsiteY6" fmla="*/ 1525331 h 1525331"/>
                  <a:gd name="connsiteX0" fmla="*/ 1964267 w 1964267"/>
                  <a:gd name="connsiteY0" fmla="*/ 1525331 h 1525331"/>
                  <a:gd name="connsiteX1" fmla="*/ 1934633 w 1964267"/>
                  <a:gd name="connsiteY1" fmla="*/ 847997 h 1525331"/>
                  <a:gd name="connsiteX2" fmla="*/ 1549400 w 1964267"/>
                  <a:gd name="connsiteY2" fmla="*/ 26730 h 1525331"/>
                  <a:gd name="connsiteX3" fmla="*/ 0 w 1964267"/>
                  <a:gd name="connsiteY3" fmla="*/ 56364 h 1525331"/>
                  <a:gd name="connsiteX4" fmla="*/ 1384300 w 1964267"/>
                  <a:gd name="connsiteY4" fmla="*/ 395031 h 1525331"/>
                  <a:gd name="connsiteX5" fmla="*/ 1786467 w 1964267"/>
                  <a:gd name="connsiteY5" fmla="*/ 733697 h 1525331"/>
                  <a:gd name="connsiteX6" fmla="*/ 1964267 w 1964267"/>
                  <a:gd name="connsiteY6" fmla="*/ 1525331 h 1525331"/>
                  <a:gd name="connsiteX0" fmla="*/ 1964267 w 1964267"/>
                  <a:gd name="connsiteY0" fmla="*/ 1525331 h 1525331"/>
                  <a:gd name="connsiteX1" fmla="*/ 1934633 w 1964267"/>
                  <a:gd name="connsiteY1" fmla="*/ 847997 h 1525331"/>
                  <a:gd name="connsiteX2" fmla="*/ 1549400 w 1964267"/>
                  <a:gd name="connsiteY2" fmla="*/ 26730 h 1525331"/>
                  <a:gd name="connsiteX3" fmla="*/ 0 w 1964267"/>
                  <a:gd name="connsiteY3" fmla="*/ 56364 h 1525331"/>
                  <a:gd name="connsiteX4" fmla="*/ 1384300 w 1964267"/>
                  <a:gd name="connsiteY4" fmla="*/ 395031 h 1525331"/>
                  <a:gd name="connsiteX5" fmla="*/ 1786467 w 1964267"/>
                  <a:gd name="connsiteY5" fmla="*/ 733697 h 1525331"/>
                  <a:gd name="connsiteX6" fmla="*/ 1964267 w 1964267"/>
                  <a:gd name="connsiteY6" fmla="*/ 1525331 h 1525331"/>
                  <a:gd name="connsiteX0" fmla="*/ 1964267 w 1964267"/>
                  <a:gd name="connsiteY0" fmla="*/ 1525331 h 1525331"/>
                  <a:gd name="connsiteX1" fmla="*/ 1934633 w 1964267"/>
                  <a:gd name="connsiteY1" fmla="*/ 847997 h 1525331"/>
                  <a:gd name="connsiteX2" fmla="*/ 1549400 w 1964267"/>
                  <a:gd name="connsiteY2" fmla="*/ 26730 h 1525331"/>
                  <a:gd name="connsiteX3" fmla="*/ 0 w 1964267"/>
                  <a:gd name="connsiteY3" fmla="*/ 56364 h 1525331"/>
                  <a:gd name="connsiteX4" fmla="*/ 1384300 w 1964267"/>
                  <a:gd name="connsiteY4" fmla="*/ 395031 h 1525331"/>
                  <a:gd name="connsiteX5" fmla="*/ 1786467 w 1964267"/>
                  <a:gd name="connsiteY5" fmla="*/ 733697 h 1525331"/>
                  <a:gd name="connsiteX6" fmla="*/ 1964267 w 1964267"/>
                  <a:gd name="connsiteY6" fmla="*/ 1525331 h 1525331"/>
                  <a:gd name="connsiteX0" fmla="*/ 1989667 w 1989667"/>
                  <a:gd name="connsiteY0" fmla="*/ 1521098 h 1521098"/>
                  <a:gd name="connsiteX1" fmla="*/ 1934633 w 1989667"/>
                  <a:gd name="connsiteY1" fmla="*/ 847997 h 1521098"/>
                  <a:gd name="connsiteX2" fmla="*/ 1549400 w 1989667"/>
                  <a:gd name="connsiteY2" fmla="*/ 26730 h 1521098"/>
                  <a:gd name="connsiteX3" fmla="*/ 0 w 1989667"/>
                  <a:gd name="connsiteY3" fmla="*/ 56364 h 1521098"/>
                  <a:gd name="connsiteX4" fmla="*/ 1384300 w 1989667"/>
                  <a:gd name="connsiteY4" fmla="*/ 395031 h 1521098"/>
                  <a:gd name="connsiteX5" fmla="*/ 1786467 w 1989667"/>
                  <a:gd name="connsiteY5" fmla="*/ 733697 h 1521098"/>
                  <a:gd name="connsiteX6" fmla="*/ 1989667 w 1989667"/>
                  <a:gd name="connsiteY6" fmla="*/ 1521098 h 1521098"/>
                  <a:gd name="connsiteX0" fmla="*/ 1985434 w 1985434"/>
                  <a:gd name="connsiteY0" fmla="*/ 1521098 h 1521098"/>
                  <a:gd name="connsiteX1" fmla="*/ 1934633 w 1985434"/>
                  <a:gd name="connsiteY1" fmla="*/ 847997 h 1521098"/>
                  <a:gd name="connsiteX2" fmla="*/ 1549400 w 1985434"/>
                  <a:gd name="connsiteY2" fmla="*/ 26730 h 1521098"/>
                  <a:gd name="connsiteX3" fmla="*/ 0 w 1985434"/>
                  <a:gd name="connsiteY3" fmla="*/ 56364 h 1521098"/>
                  <a:gd name="connsiteX4" fmla="*/ 1384300 w 1985434"/>
                  <a:gd name="connsiteY4" fmla="*/ 395031 h 1521098"/>
                  <a:gd name="connsiteX5" fmla="*/ 1786467 w 1985434"/>
                  <a:gd name="connsiteY5" fmla="*/ 733697 h 1521098"/>
                  <a:gd name="connsiteX6" fmla="*/ 1985434 w 1985434"/>
                  <a:gd name="connsiteY6" fmla="*/ 1521098 h 1521098"/>
                  <a:gd name="connsiteX0" fmla="*/ 1985434 w 1985434"/>
                  <a:gd name="connsiteY0" fmla="*/ 1521098 h 1521098"/>
                  <a:gd name="connsiteX1" fmla="*/ 1934633 w 1985434"/>
                  <a:gd name="connsiteY1" fmla="*/ 847997 h 1521098"/>
                  <a:gd name="connsiteX2" fmla="*/ 1549400 w 1985434"/>
                  <a:gd name="connsiteY2" fmla="*/ 26730 h 1521098"/>
                  <a:gd name="connsiteX3" fmla="*/ 0 w 1985434"/>
                  <a:gd name="connsiteY3" fmla="*/ 56364 h 1521098"/>
                  <a:gd name="connsiteX4" fmla="*/ 1384300 w 1985434"/>
                  <a:gd name="connsiteY4" fmla="*/ 395031 h 1521098"/>
                  <a:gd name="connsiteX5" fmla="*/ 1786467 w 1985434"/>
                  <a:gd name="connsiteY5" fmla="*/ 733697 h 1521098"/>
                  <a:gd name="connsiteX6" fmla="*/ 1985434 w 1985434"/>
                  <a:gd name="connsiteY6" fmla="*/ 1521098 h 1521098"/>
                  <a:gd name="connsiteX0" fmla="*/ 1960034 w 1960034"/>
                  <a:gd name="connsiteY0" fmla="*/ 1516864 h 1516864"/>
                  <a:gd name="connsiteX1" fmla="*/ 1934633 w 1960034"/>
                  <a:gd name="connsiteY1" fmla="*/ 847997 h 1516864"/>
                  <a:gd name="connsiteX2" fmla="*/ 1549400 w 1960034"/>
                  <a:gd name="connsiteY2" fmla="*/ 26730 h 1516864"/>
                  <a:gd name="connsiteX3" fmla="*/ 0 w 1960034"/>
                  <a:gd name="connsiteY3" fmla="*/ 56364 h 1516864"/>
                  <a:gd name="connsiteX4" fmla="*/ 1384300 w 1960034"/>
                  <a:gd name="connsiteY4" fmla="*/ 395031 h 1516864"/>
                  <a:gd name="connsiteX5" fmla="*/ 1786467 w 1960034"/>
                  <a:gd name="connsiteY5" fmla="*/ 733697 h 1516864"/>
                  <a:gd name="connsiteX6" fmla="*/ 1960034 w 1960034"/>
                  <a:gd name="connsiteY6" fmla="*/ 1516864 h 1516864"/>
                  <a:gd name="connsiteX0" fmla="*/ 1960034 w 1960034"/>
                  <a:gd name="connsiteY0" fmla="*/ 1516864 h 1516864"/>
                  <a:gd name="connsiteX1" fmla="*/ 1934633 w 1960034"/>
                  <a:gd name="connsiteY1" fmla="*/ 847997 h 1516864"/>
                  <a:gd name="connsiteX2" fmla="*/ 1549400 w 1960034"/>
                  <a:gd name="connsiteY2" fmla="*/ 26730 h 1516864"/>
                  <a:gd name="connsiteX3" fmla="*/ 0 w 1960034"/>
                  <a:gd name="connsiteY3" fmla="*/ 56364 h 1516864"/>
                  <a:gd name="connsiteX4" fmla="*/ 1384300 w 1960034"/>
                  <a:gd name="connsiteY4" fmla="*/ 395031 h 1516864"/>
                  <a:gd name="connsiteX5" fmla="*/ 1783292 w 1960034"/>
                  <a:gd name="connsiteY5" fmla="*/ 844822 h 1516864"/>
                  <a:gd name="connsiteX6" fmla="*/ 1960034 w 1960034"/>
                  <a:gd name="connsiteY6" fmla="*/ 1516864 h 1516864"/>
                  <a:gd name="connsiteX0" fmla="*/ 1960034 w 1960034"/>
                  <a:gd name="connsiteY0" fmla="*/ 1516864 h 1516864"/>
                  <a:gd name="connsiteX1" fmla="*/ 1934633 w 1960034"/>
                  <a:gd name="connsiteY1" fmla="*/ 847997 h 1516864"/>
                  <a:gd name="connsiteX2" fmla="*/ 1549400 w 1960034"/>
                  <a:gd name="connsiteY2" fmla="*/ 26730 h 1516864"/>
                  <a:gd name="connsiteX3" fmla="*/ 0 w 1960034"/>
                  <a:gd name="connsiteY3" fmla="*/ 56364 h 1516864"/>
                  <a:gd name="connsiteX4" fmla="*/ 1384300 w 1960034"/>
                  <a:gd name="connsiteY4" fmla="*/ 395031 h 1516864"/>
                  <a:gd name="connsiteX5" fmla="*/ 1783292 w 1960034"/>
                  <a:gd name="connsiteY5" fmla="*/ 844822 h 1516864"/>
                  <a:gd name="connsiteX6" fmla="*/ 1960034 w 1960034"/>
                  <a:gd name="connsiteY6" fmla="*/ 1516864 h 1516864"/>
                  <a:gd name="connsiteX0" fmla="*/ 1960034 w 1960034"/>
                  <a:gd name="connsiteY0" fmla="*/ 1516864 h 1516864"/>
                  <a:gd name="connsiteX1" fmla="*/ 1934633 w 1960034"/>
                  <a:gd name="connsiteY1" fmla="*/ 847997 h 1516864"/>
                  <a:gd name="connsiteX2" fmla="*/ 1549400 w 1960034"/>
                  <a:gd name="connsiteY2" fmla="*/ 26730 h 1516864"/>
                  <a:gd name="connsiteX3" fmla="*/ 0 w 1960034"/>
                  <a:gd name="connsiteY3" fmla="*/ 56364 h 1516864"/>
                  <a:gd name="connsiteX4" fmla="*/ 1384300 w 1960034"/>
                  <a:gd name="connsiteY4" fmla="*/ 395031 h 1516864"/>
                  <a:gd name="connsiteX5" fmla="*/ 1783292 w 1960034"/>
                  <a:gd name="connsiteY5" fmla="*/ 844822 h 1516864"/>
                  <a:gd name="connsiteX6" fmla="*/ 1960034 w 1960034"/>
                  <a:gd name="connsiteY6" fmla="*/ 1516864 h 1516864"/>
                  <a:gd name="connsiteX0" fmla="*/ 1960034 w 1960034"/>
                  <a:gd name="connsiteY0" fmla="*/ 1516864 h 1537882"/>
                  <a:gd name="connsiteX1" fmla="*/ 1934633 w 1960034"/>
                  <a:gd name="connsiteY1" fmla="*/ 847997 h 1537882"/>
                  <a:gd name="connsiteX2" fmla="*/ 1549400 w 1960034"/>
                  <a:gd name="connsiteY2" fmla="*/ 26730 h 1537882"/>
                  <a:gd name="connsiteX3" fmla="*/ 0 w 1960034"/>
                  <a:gd name="connsiteY3" fmla="*/ 56364 h 1537882"/>
                  <a:gd name="connsiteX4" fmla="*/ 1384300 w 1960034"/>
                  <a:gd name="connsiteY4" fmla="*/ 395031 h 1537882"/>
                  <a:gd name="connsiteX5" fmla="*/ 1903942 w 1960034"/>
                  <a:gd name="connsiteY5" fmla="*/ 1524272 h 1537882"/>
                  <a:gd name="connsiteX6" fmla="*/ 1960034 w 1960034"/>
                  <a:gd name="connsiteY6" fmla="*/ 1516864 h 1537882"/>
                  <a:gd name="connsiteX0" fmla="*/ 1960034 w 1960034"/>
                  <a:gd name="connsiteY0" fmla="*/ 1516864 h 1536062"/>
                  <a:gd name="connsiteX1" fmla="*/ 1934633 w 1960034"/>
                  <a:gd name="connsiteY1" fmla="*/ 847997 h 1536062"/>
                  <a:gd name="connsiteX2" fmla="*/ 1549400 w 1960034"/>
                  <a:gd name="connsiteY2" fmla="*/ 26730 h 1536062"/>
                  <a:gd name="connsiteX3" fmla="*/ 0 w 1960034"/>
                  <a:gd name="connsiteY3" fmla="*/ 56364 h 1536062"/>
                  <a:gd name="connsiteX4" fmla="*/ 1384300 w 1960034"/>
                  <a:gd name="connsiteY4" fmla="*/ 395031 h 1536062"/>
                  <a:gd name="connsiteX5" fmla="*/ 1903942 w 1960034"/>
                  <a:gd name="connsiteY5" fmla="*/ 1524272 h 1536062"/>
                  <a:gd name="connsiteX6" fmla="*/ 1960034 w 1960034"/>
                  <a:gd name="connsiteY6" fmla="*/ 1516864 h 1536062"/>
                  <a:gd name="connsiteX0" fmla="*/ 2052109 w 2052109"/>
                  <a:gd name="connsiteY0" fmla="*/ 1513689 h 1536015"/>
                  <a:gd name="connsiteX1" fmla="*/ 1934633 w 2052109"/>
                  <a:gd name="connsiteY1" fmla="*/ 847997 h 1536015"/>
                  <a:gd name="connsiteX2" fmla="*/ 1549400 w 2052109"/>
                  <a:gd name="connsiteY2" fmla="*/ 26730 h 1536015"/>
                  <a:gd name="connsiteX3" fmla="*/ 0 w 2052109"/>
                  <a:gd name="connsiteY3" fmla="*/ 56364 h 1536015"/>
                  <a:gd name="connsiteX4" fmla="*/ 1384300 w 2052109"/>
                  <a:gd name="connsiteY4" fmla="*/ 395031 h 1536015"/>
                  <a:gd name="connsiteX5" fmla="*/ 1903942 w 2052109"/>
                  <a:gd name="connsiteY5" fmla="*/ 1524272 h 1536015"/>
                  <a:gd name="connsiteX6" fmla="*/ 2052109 w 2052109"/>
                  <a:gd name="connsiteY6" fmla="*/ 1513689 h 1536015"/>
                  <a:gd name="connsiteX0" fmla="*/ 2052109 w 2052109"/>
                  <a:gd name="connsiteY0" fmla="*/ 1513689 h 1536015"/>
                  <a:gd name="connsiteX1" fmla="*/ 1934633 w 2052109"/>
                  <a:gd name="connsiteY1" fmla="*/ 847997 h 1536015"/>
                  <a:gd name="connsiteX2" fmla="*/ 1549400 w 2052109"/>
                  <a:gd name="connsiteY2" fmla="*/ 26730 h 1536015"/>
                  <a:gd name="connsiteX3" fmla="*/ 0 w 2052109"/>
                  <a:gd name="connsiteY3" fmla="*/ 56364 h 1536015"/>
                  <a:gd name="connsiteX4" fmla="*/ 1384300 w 2052109"/>
                  <a:gd name="connsiteY4" fmla="*/ 395031 h 1536015"/>
                  <a:gd name="connsiteX5" fmla="*/ 1903942 w 2052109"/>
                  <a:gd name="connsiteY5" fmla="*/ 1524272 h 1536015"/>
                  <a:gd name="connsiteX6" fmla="*/ 2052109 w 2052109"/>
                  <a:gd name="connsiteY6" fmla="*/ 1513689 h 1536015"/>
                  <a:gd name="connsiteX0" fmla="*/ 2125134 w 2125134"/>
                  <a:gd name="connsiteY0" fmla="*/ 1548614 h 1548674"/>
                  <a:gd name="connsiteX1" fmla="*/ 1934633 w 2125134"/>
                  <a:gd name="connsiteY1" fmla="*/ 847997 h 1548674"/>
                  <a:gd name="connsiteX2" fmla="*/ 1549400 w 2125134"/>
                  <a:gd name="connsiteY2" fmla="*/ 26730 h 1548674"/>
                  <a:gd name="connsiteX3" fmla="*/ 0 w 2125134"/>
                  <a:gd name="connsiteY3" fmla="*/ 56364 h 1548674"/>
                  <a:gd name="connsiteX4" fmla="*/ 1384300 w 2125134"/>
                  <a:gd name="connsiteY4" fmla="*/ 395031 h 1548674"/>
                  <a:gd name="connsiteX5" fmla="*/ 1903942 w 2125134"/>
                  <a:gd name="connsiteY5" fmla="*/ 1524272 h 1548674"/>
                  <a:gd name="connsiteX6" fmla="*/ 2125134 w 2125134"/>
                  <a:gd name="connsiteY6" fmla="*/ 1548614 h 1548674"/>
                  <a:gd name="connsiteX0" fmla="*/ 2125134 w 2125134"/>
                  <a:gd name="connsiteY0" fmla="*/ 1548614 h 1642737"/>
                  <a:gd name="connsiteX1" fmla="*/ 1934633 w 2125134"/>
                  <a:gd name="connsiteY1" fmla="*/ 847997 h 1642737"/>
                  <a:gd name="connsiteX2" fmla="*/ 1549400 w 2125134"/>
                  <a:gd name="connsiteY2" fmla="*/ 26730 h 1642737"/>
                  <a:gd name="connsiteX3" fmla="*/ 0 w 2125134"/>
                  <a:gd name="connsiteY3" fmla="*/ 56364 h 1642737"/>
                  <a:gd name="connsiteX4" fmla="*/ 1384300 w 2125134"/>
                  <a:gd name="connsiteY4" fmla="*/ 395031 h 1642737"/>
                  <a:gd name="connsiteX5" fmla="*/ 1903942 w 2125134"/>
                  <a:gd name="connsiteY5" fmla="*/ 1524272 h 1642737"/>
                  <a:gd name="connsiteX6" fmla="*/ 2125134 w 2125134"/>
                  <a:gd name="connsiteY6" fmla="*/ 1548614 h 1642737"/>
                  <a:gd name="connsiteX0" fmla="*/ 2125134 w 2126535"/>
                  <a:gd name="connsiteY0" fmla="*/ 1548614 h 1642737"/>
                  <a:gd name="connsiteX1" fmla="*/ 1934633 w 2126535"/>
                  <a:gd name="connsiteY1" fmla="*/ 847997 h 1642737"/>
                  <a:gd name="connsiteX2" fmla="*/ 1549400 w 2126535"/>
                  <a:gd name="connsiteY2" fmla="*/ 26730 h 1642737"/>
                  <a:gd name="connsiteX3" fmla="*/ 0 w 2126535"/>
                  <a:gd name="connsiteY3" fmla="*/ 56364 h 1642737"/>
                  <a:gd name="connsiteX4" fmla="*/ 1384300 w 2126535"/>
                  <a:gd name="connsiteY4" fmla="*/ 395031 h 1642737"/>
                  <a:gd name="connsiteX5" fmla="*/ 1903942 w 2126535"/>
                  <a:gd name="connsiteY5" fmla="*/ 1524272 h 1642737"/>
                  <a:gd name="connsiteX6" fmla="*/ 2125134 w 2126535"/>
                  <a:gd name="connsiteY6" fmla="*/ 1548614 h 1642737"/>
                  <a:gd name="connsiteX0" fmla="*/ 2125134 w 2126535"/>
                  <a:gd name="connsiteY0" fmla="*/ 1548614 h 1587397"/>
                  <a:gd name="connsiteX1" fmla="*/ 1934633 w 2126535"/>
                  <a:gd name="connsiteY1" fmla="*/ 847997 h 1587397"/>
                  <a:gd name="connsiteX2" fmla="*/ 1549400 w 2126535"/>
                  <a:gd name="connsiteY2" fmla="*/ 26730 h 1587397"/>
                  <a:gd name="connsiteX3" fmla="*/ 0 w 2126535"/>
                  <a:gd name="connsiteY3" fmla="*/ 56364 h 1587397"/>
                  <a:gd name="connsiteX4" fmla="*/ 1384300 w 2126535"/>
                  <a:gd name="connsiteY4" fmla="*/ 395031 h 1587397"/>
                  <a:gd name="connsiteX5" fmla="*/ 1903942 w 2126535"/>
                  <a:gd name="connsiteY5" fmla="*/ 1524272 h 1587397"/>
                  <a:gd name="connsiteX6" fmla="*/ 2125134 w 2126535"/>
                  <a:gd name="connsiteY6" fmla="*/ 1548614 h 1587397"/>
                  <a:gd name="connsiteX0" fmla="*/ 2125134 w 2126535"/>
                  <a:gd name="connsiteY0" fmla="*/ 1548614 h 1553365"/>
                  <a:gd name="connsiteX1" fmla="*/ 1934633 w 2126535"/>
                  <a:gd name="connsiteY1" fmla="*/ 847997 h 1553365"/>
                  <a:gd name="connsiteX2" fmla="*/ 1549400 w 2126535"/>
                  <a:gd name="connsiteY2" fmla="*/ 26730 h 1553365"/>
                  <a:gd name="connsiteX3" fmla="*/ 0 w 2126535"/>
                  <a:gd name="connsiteY3" fmla="*/ 56364 h 1553365"/>
                  <a:gd name="connsiteX4" fmla="*/ 1384300 w 2126535"/>
                  <a:gd name="connsiteY4" fmla="*/ 395031 h 1553365"/>
                  <a:gd name="connsiteX5" fmla="*/ 1903942 w 2126535"/>
                  <a:gd name="connsiteY5" fmla="*/ 1524272 h 1553365"/>
                  <a:gd name="connsiteX6" fmla="*/ 2125134 w 2126535"/>
                  <a:gd name="connsiteY6" fmla="*/ 1548614 h 1553365"/>
                  <a:gd name="connsiteX0" fmla="*/ 2102909 w 2104498"/>
                  <a:gd name="connsiteY0" fmla="*/ 1516864 h 1527446"/>
                  <a:gd name="connsiteX1" fmla="*/ 1934633 w 2104498"/>
                  <a:gd name="connsiteY1" fmla="*/ 847997 h 1527446"/>
                  <a:gd name="connsiteX2" fmla="*/ 1549400 w 2104498"/>
                  <a:gd name="connsiteY2" fmla="*/ 26730 h 1527446"/>
                  <a:gd name="connsiteX3" fmla="*/ 0 w 2104498"/>
                  <a:gd name="connsiteY3" fmla="*/ 56364 h 1527446"/>
                  <a:gd name="connsiteX4" fmla="*/ 1384300 w 2104498"/>
                  <a:gd name="connsiteY4" fmla="*/ 395031 h 1527446"/>
                  <a:gd name="connsiteX5" fmla="*/ 1903942 w 2104498"/>
                  <a:gd name="connsiteY5" fmla="*/ 1524272 h 1527446"/>
                  <a:gd name="connsiteX6" fmla="*/ 2102909 w 2104498"/>
                  <a:gd name="connsiteY6" fmla="*/ 1516864 h 1527446"/>
                  <a:gd name="connsiteX0" fmla="*/ 1966384 w 1974442"/>
                  <a:gd name="connsiteY0" fmla="*/ 1520039 h 1529472"/>
                  <a:gd name="connsiteX1" fmla="*/ 1934633 w 1974442"/>
                  <a:gd name="connsiteY1" fmla="*/ 847997 h 1529472"/>
                  <a:gd name="connsiteX2" fmla="*/ 1549400 w 1974442"/>
                  <a:gd name="connsiteY2" fmla="*/ 26730 h 1529472"/>
                  <a:gd name="connsiteX3" fmla="*/ 0 w 1974442"/>
                  <a:gd name="connsiteY3" fmla="*/ 56364 h 1529472"/>
                  <a:gd name="connsiteX4" fmla="*/ 1384300 w 1974442"/>
                  <a:gd name="connsiteY4" fmla="*/ 395031 h 1529472"/>
                  <a:gd name="connsiteX5" fmla="*/ 1903942 w 1974442"/>
                  <a:gd name="connsiteY5" fmla="*/ 1524272 h 1529472"/>
                  <a:gd name="connsiteX6" fmla="*/ 1966384 w 1974442"/>
                  <a:gd name="connsiteY6" fmla="*/ 1520039 h 1529472"/>
                  <a:gd name="connsiteX0" fmla="*/ 1966384 w 1974442"/>
                  <a:gd name="connsiteY0" fmla="*/ 1520039 h 1529472"/>
                  <a:gd name="connsiteX1" fmla="*/ 1934633 w 1974442"/>
                  <a:gd name="connsiteY1" fmla="*/ 847997 h 1529472"/>
                  <a:gd name="connsiteX2" fmla="*/ 1549400 w 1974442"/>
                  <a:gd name="connsiteY2" fmla="*/ 26730 h 1529472"/>
                  <a:gd name="connsiteX3" fmla="*/ 0 w 1974442"/>
                  <a:gd name="connsiteY3" fmla="*/ 56364 h 1529472"/>
                  <a:gd name="connsiteX4" fmla="*/ 1384300 w 1974442"/>
                  <a:gd name="connsiteY4" fmla="*/ 395031 h 1529472"/>
                  <a:gd name="connsiteX5" fmla="*/ 1907117 w 1974442"/>
                  <a:gd name="connsiteY5" fmla="*/ 1524272 h 1529472"/>
                  <a:gd name="connsiteX6" fmla="*/ 1966384 w 1974442"/>
                  <a:gd name="connsiteY6" fmla="*/ 1520039 h 1529472"/>
                  <a:gd name="connsiteX0" fmla="*/ 1985434 w 1990719"/>
                  <a:gd name="connsiteY0" fmla="*/ 1516864 h 1527446"/>
                  <a:gd name="connsiteX1" fmla="*/ 1934633 w 1990719"/>
                  <a:gd name="connsiteY1" fmla="*/ 847997 h 1527446"/>
                  <a:gd name="connsiteX2" fmla="*/ 1549400 w 1990719"/>
                  <a:gd name="connsiteY2" fmla="*/ 26730 h 1527446"/>
                  <a:gd name="connsiteX3" fmla="*/ 0 w 1990719"/>
                  <a:gd name="connsiteY3" fmla="*/ 56364 h 1527446"/>
                  <a:gd name="connsiteX4" fmla="*/ 1384300 w 1990719"/>
                  <a:gd name="connsiteY4" fmla="*/ 395031 h 1527446"/>
                  <a:gd name="connsiteX5" fmla="*/ 1907117 w 1990719"/>
                  <a:gd name="connsiteY5" fmla="*/ 1524272 h 1527446"/>
                  <a:gd name="connsiteX6" fmla="*/ 1985434 w 1990719"/>
                  <a:gd name="connsiteY6" fmla="*/ 1516864 h 1527446"/>
                  <a:gd name="connsiteX0" fmla="*/ 1985434 w 1990719"/>
                  <a:gd name="connsiteY0" fmla="*/ 1516864 h 1530828"/>
                  <a:gd name="connsiteX1" fmla="*/ 1934633 w 1990719"/>
                  <a:gd name="connsiteY1" fmla="*/ 847997 h 1530828"/>
                  <a:gd name="connsiteX2" fmla="*/ 1549400 w 1990719"/>
                  <a:gd name="connsiteY2" fmla="*/ 26730 h 1530828"/>
                  <a:gd name="connsiteX3" fmla="*/ 0 w 1990719"/>
                  <a:gd name="connsiteY3" fmla="*/ 56364 h 1530828"/>
                  <a:gd name="connsiteX4" fmla="*/ 1384300 w 1990719"/>
                  <a:gd name="connsiteY4" fmla="*/ 395031 h 1530828"/>
                  <a:gd name="connsiteX5" fmla="*/ 1945217 w 1990719"/>
                  <a:gd name="connsiteY5" fmla="*/ 1530622 h 1530828"/>
                  <a:gd name="connsiteX6" fmla="*/ 1985434 w 1990719"/>
                  <a:gd name="connsiteY6" fmla="*/ 1516864 h 1530828"/>
                  <a:gd name="connsiteX0" fmla="*/ 1985434 w 1990719"/>
                  <a:gd name="connsiteY0" fmla="*/ 1516864 h 1530828"/>
                  <a:gd name="connsiteX1" fmla="*/ 1934633 w 1990719"/>
                  <a:gd name="connsiteY1" fmla="*/ 847997 h 1530828"/>
                  <a:gd name="connsiteX2" fmla="*/ 1549400 w 1990719"/>
                  <a:gd name="connsiteY2" fmla="*/ 26730 h 1530828"/>
                  <a:gd name="connsiteX3" fmla="*/ 0 w 1990719"/>
                  <a:gd name="connsiteY3" fmla="*/ 56364 h 1530828"/>
                  <a:gd name="connsiteX4" fmla="*/ 1384300 w 1990719"/>
                  <a:gd name="connsiteY4" fmla="*/ 395031 h 1530828"/>
                  <a:gd name="connsiteX5" fmla="*/ 1945217 w 1990719"/>
                  <a:gd name="connsiteY5" fmla="*/ 1530622 h 1530828"/>
                  <a:gd name="connsiteX6" fmla="*/ 1985434 w 1990719"/>
                  <a:gd name="connsiteY6" fmla="*/ 1516864 h 1530828"/>
                  <a:gd name="connsiteX0" fmla="*/ 1991784 w 1996500"/>
                  <a:gd name="connsiteY0" fmla="*/ 1523214 h 1533796"/>
                  <a:gd name="connsiteX1" fmla="*/ 1934633 w 1996500"/>
                  <a:gd name="connsiteY1" fmla="*/ 847997 h 1533796"/>
                  <a:gd name="connsiteX2" fmla="*/ 1549400 w 1996500"/>
                  <a:gd name="connsiteY2" fmla="*/ 26730 h 1533796"/>
                  <a:gd name="connsiteX3" fmla="*/ 0 w 1996500"/>
                  <a:gd name="connsiteY3" fmla="*/ 56364 h 1533796"/>
                  <a:gd name="connsiteX4" fmla="*/ 1384300 w 1996500"/>
                  <a:gd name="connsiteY4" fmla="*/ 395031 h 1533796"/>
                  <a:gd name="connsiteX5" fmla="*/ 1945217 w 1996500"/>
                  <a:gd name="connsiteY5" fmla="*/ 1530622 h 1533796"/>
                  <a:gd name="connsiteX6" fmla="*/ 1991784 w 1996500"/>
                  <a:gd name="connsiteY6" fmla="*/ 1523214 h 1533796"/>
                  <a:gd name="connsiteX0" fmla="*/ 1991784 w 1991784"/>
                  <a:gd name="connsiteY0" fmla="*/ 1523214 h 1533796"/>
                  <a:gd name="connsiteX1" fmla="*/ 1934633 w 1991784"/>
                  <a:gd name="connsiteY1" fmla="*/ 847997 h 1533796"/>
                  <a:gd name="connsiteX2" fmla="*/ 1549400 w 1991784"/>
                  <a:gd name="connsiteY2" fmla="*/ 26730 h 1533796"/>
                  <a:gd name="connsiteX3" fmla="*/ 0 w 1991784"/>
                  <a:gd name="connsiteY3" fmla="*/ 56364 h 1533796"/>
                  <a:gd name="connsiteX4" fmla="*/ 1384300 w 1991784"/>
                  <a:gd name="connsiteY4" fmla="*/ 395031 h 1533796"/>
                  <a:gd name="connsiteX5" fmla="*/ 1945217 w 1991784"/>
                  <a:gd name="connsiteY5" fmla="*/ 1530622 h 1533796"/>
                  <a:gd name="connsiteX6" fmla="*/ 1991784 w 1991784"/>
                  <a:gd name="connsiteY6" fmla="*/ 1523214 h 1533796"/>
                  <a:gd name="connsiteX0" fmla="*/ 1991784 w 1991784"/>
                  <a:gd name="connsiteY0" fmla="*/ 1523214 h 1533796"/>
                  <a:gd name="connsiteX1" fmla="*/ 1934633 w 1991784"/>
                  <a:gd name="connsiteY1" fmla="*/ 847997 h 1533796"/>
                  <a:gd name="connsiteX2" fmla="*/ 1549400 w 1991784"/>
                  <a:gd name="connsiteY2" fmla="*/ 26730 h 1533796"/>
                  <a:gd name="connsiteX3" fmla="*/ 0 w 1991784"/>
                  <a:gd name="connsiteY3" fmla="*/ 56364 h 1533796"/>
                  <a:gd name="connsiteX4" fmla="*/ 1384300 w 1991784"/>
                  <a:gd name="connsiteY4" fmla="*/ 395031 h 1533796"/>
                  <a:gd name="connsiteX5" fmla="*/ 1945217 w 1991784"/>
                  <a:gd name="connsiteY5" fmla="*/ 1530622 h 1533796"/>
                  <a:gd name="connsiteX6" fmla="*/ 1991784 w 1991784"/>
                  <a:gd name="connsiteY6" fmla="*/ 1523214 h 1533796"/>
                  <a:gd name="connsiteX0" fmla="*/ 1991784 w 1991784"/>
                  <a:gd name="connsiteY0" fmla="*/ 1523214 h 1533796"/>
                  <a:gd name="connsiteX1" fmla="*/ 1934633 w 1991784"/>
                  <a:gd name="connsiteY1" fmla="*/ 847997 h 1533796"/>
                  <a:gd name="connsiteX2" fmla="*/ 1549400 w 1991784"/>
                  <a:gd name="connsiteY2" fmla="*/ 26730 h 1533796"/>
                  <a:gd name="connsiteX3" fmla="*/ 0 w 1991784"/>
                  <a:gd name="connsiteY3" fmla="*/ 56364 h 1533796"/>
                  <a:gd name="connsiteX4" fmla="*/ 1384300 w 1991784"/>
                  <a:gd name="connsiteY4" fmla="*/ 395031 h 1533796"/>
                  <a:gd name="connsiteX5" fmla="*/ 1945217 w 1991784"/>
                  <a:gd name="connsiteY5" fmla="*/ 1530622 h 1533796"/>
                  <a:gd name="connsiteX6" fmla="*/ 1991784 w 1991784"/>
                  <a:gd name="connsiteY6" fmla="*/ 1523214 h 1533796"/>
                  <a:gd name="connsiteX0" fmla="*/ 1991784 w 1991784"/>
                  <a:gd name="connsiteY0" fmla="*/ 1523214 h 1533796"/>
                  <a:gd name="connsiteX1" fmla="*/ 1934633 w 1991784"/>
                  <a:gd name="connsiteY1" fmla="*/ 847997 h 1533796"/>
                  <a:gd name="connsiteX2" fmla="*/ 1549400 w 1991784"/>
                  <a:gd name="connsiteY2" fmla="*/ 26730 h 1533796"/>
                  <a:gd name="connsiteX3" fmla="*/ 0 w 1991784"/>
                  <a:gd name="connsiteY3" fmla="*/ 56364 h 1533796"/>
                  <a:gd name="connsiteX4" fmla="*/ 1384300 w 1991784"/>
                  <a:gd name="connsiteY4" fmla="*/ 395031 h 1533796"/>
                  <a:gd name="connsiteX5" fmla="*/ 1945217 w 1991784"/>
                  <a:gd name="connsiteY5" fmla="*/ 1530622 h 1533796"/>
                  <a:gd name="connsiteX6" fmla="*/ 1991784 w 1991784"/>
                  <a:gd name="connsiteY6" fmla="*/ 1523214 h 1533796"/>
                  <a:gd name="connsiteX0" fmla="*/ 1991784 w 1991784"/>
                  <a:gd name="connsiteY0" fmla="*/ 1523214 h 1533796"/>
                  <a:gd name="connsiteX1" fmla="*/ 1934633 w 1991784"/>
                  <a:gd name="connsiteY1" fmla="*/ 847997 h 1533796"/>
                  <a:gd name="connsiteX2" fmla="*/ 1549400 w 1991784"/>
                  <a:gd name="connsiteY2" fmla="*/ 26730 h 1533796"/>
                  <a:gd name="connsiteX3" fmla="*/ 0 w 1991784"/>
                  <a:gd name="connsiteY3" fmla="*/ 56364 h 1533796"/>
                  <a:gd name="connsiteX4" fmla="*/ 1384300 w 1991784"/>
                  <a:gd name="connsiteY4" fmla="*/ 395031 h 1533796"/>
                  <a:gd name="connsiteX5" fmla="*/ 1945217 w 1991784"/>
                  <a:gd name="connsiteY5" fmla="*/ 1530622 h 1533796"/>
                  <a:gd name="connsiteX6" fmla="*/ 1991784 w 1991784"/>
                  <a:gd name="connsiteY6" fmla="*/ 1523214 h 1533796"/>
                  <a:gd name="connsiteX0" fmla="*/ 1991784 w 1991784"/>
                  <a:gd name="connsiteY0" fmla="*/ 1523214 h 1533796"/>
                  <a:gd name="connsiteX1" fmla="*/ 1934633 w 1991784"/>
                  <a:gd name="connsiteY1" fmla="*/ 847997 h 1533796"/>
                  <a:gd name="connsiteX2" fmla="*/ 1549400 w 1991784"/>
                  <a:gd name="connsiteY2" fmla="*/ 26730 h 1533796"/>
                  <a:gd name="connsiteX3" fmla="*/ 0 w 1991784"/>
                  <a:gd name="connsiteY3" fmla="*/ 56364 h 1533796"/>
                  <a:gd name="connsiteX4" fmla="*/ 1384300 w 1991784"/>
                  <a:gd name="connsiteY4" fmla="*/ 395031 h 1533796"/>
                  <a:gd name="connsiteX5" fmla="*/ 1945217 w 1991784"/>
                  <a:gd name="connsiteY5" fmla="*/ 1530622 h 1533796"/>
                  <a:gd name="connsiteX6" fmla="*/ 1991784 w 1991784"/>
                  <a:gd name="connsiteY6" fmla="*/ 1523214 h 1533796"/>
                  <a:gd name="connsiteX0" fmla="*/ 1991784 w 1991784"/>
                  <a:gd name="connsiteY0" fmla="*/ 1523214 h 1533796"/>
                  <a:gd name="connsiteX1" fmla="*/ 1934633 w 1991784"/>
                  <a:gd name="connsiteY1" fmla="*/ 847997 h 1533796"/>
                  <a:gd name="connsiteX2" fmla="*/ 1549400 w 1991784"/>
                  <a:gd name="connsiteY2" fmla="*/ 26730 h 1533796"/>
                  <a:gd name="connsiteX3" fmla="*/ 0 w 1991784"/>
                  <a:gd name="connsiteY3" fmla="*/ 56364 h 1533796"/>
                  <a:gd name="connsiteX4" fmla="*/ 1384300 w 1991784"/>
                  <a:gd name="connsiteY4" fmla="*/ 395031 h 1533796"/>
                  <a:gd name="connsiteX5" fmla="*/ 1945217 w 1991784"/>
                  <a:gd name="connsiteY5" fmla="*/ 1530622 h 1533796"/>
                  <a:gd name="connsiteX6" fmla="*/ 1991784 w 1991784"/>
                  <a:gd name="connsiteY6" fmla="*/ 1523214 h 1533796"/>
                  <a:gd name="connsiteX0" fmla="*/ 1991784 w 1991784"/>
                  <a:gd name="connsiteY0" fmla="*/ 1523214 h 1533796"/>
                  <a:gd name="connsiteX1" fmla="*/ 1934633 w 1991784"/>
                  <a:gd name="connsiteY1" fmla="*/ 847997 h 1533796"/>
                  <a:gd name="connsiteX2" fmla="*/ 1549400 w 1991784"/>
                  <a:gd name="connsiteY2" fmla="*/ 26730 h 1533796"/>
                  <a:gd name="connsiteX3" fmla="*/ 0 w 1991784"/>
                  <a:gd name="connsiteY3" fmla="*/ 56364 h 1533796"/>
                  <a:gd name="connsiteX4" fmla="*/ 1384300 w 1991784"/>
                  <a:gd name="connsiteY4" fmla="*/ 395031 h 1533796"/>
                  <a:gd name="connsiteX5" fmla="*/ 1945217 w 1991784"/>
                  <a:gd name="connsiteY5" fmla="*/ 1530622 h 1533796"/>
                  <a:gd name="connsiteX6" fmla="*/ 1991784 w 1991784"/>
                  <a:gd name="connsiteY6" fmla="*/ 1523214 h 1533796"/>
                  <a:gd name="connsiteX0" fmla="*/ 1991784 w 1999964"/>
                  <a:gd name="connsiteY0" fmla="*/ 1523214 h 1530622"/>
                  <a:gd name="connsiteX1" fmla="*/ 1934633 w 1999964"/>
                  <a:gd name="connsiteY1" fmla="*/ 847997 h 1530622"/>
                  <a:gd name="connsiteX2" fmla="*/ 1549400 w 1999964"/>
                  <a:gd name="connsiteY2" fmla="*/ 26730 h 1530622"/>
                  <a:gd name="connsiteX3" fmla="*/ 0 w 1999964"/>
                  <a:gd name="connsiteY3" fmla="*/ 56364 h 1530622"/>
                  <a:gd name="connsiteX4" fmla="*/ 1384300 w 1999964"/>
                  <a:gd name="connsiteY4" fmla="*/ 395031 h 1530622"/>
                  <a:gd name="connsiteX5" fmla="*/ 1945217 w 1999964"/>
                  <a:gd name="connsiteY5" fmla="*/ 1530622 h 1530622"/>
                  <a:gd name="connsiteX6" fmla="*/ 1991784 w 1999964"/>
                  <a:gd name="connsiteY6" fmla="*/ 1523214 h 1530622"/>
                  <a:gd name="connsiteX0" fmla="*/ 2210859 w 2219039"/>
                  <a:gd name="connsiteY0" fmla="*/ 1528116 h 1535524"/>
                  <a:gd name="connsiteX1" fmla="*/ 2153708 w 2219039"/>
                  <a:gd name="connsiteY1" fmla="*/ 852899 h 1535524"/>
                  <a:gd name="connsiteX2" fmla="*/ 1768475 w 2219039"/>
                  <a:gd name="connsiteY2" fmla="*/ 31632 h 1535524"/>
                  <a:gd name="connsiteX3" fmla="*/ 0 w 2219039"/>
                  <a:gd name="connsiteY3" fmla="*/ 39041 h 1535524"/>
                  <a:gd name="connsiteX4" fmla="*/ 1603375 w 2219039"/>
                  <a:gd name="connsiteY4" fmla="*/ 399933 h 1535524"/>
                  <a:gd name="connsiteX5" fmla="*/ 2164292 w 2219039"/>
                  <a:gd name="connsiteY5" fmla="*/ 1535524 h 1535524"/>
                  <a:gd name="connsiteX6" fmla="*/ 2210859 w 2219039"/>
                  <a:gd name="connsiteY6" fmla="*/ 1528116 h 1535524"/>
                  <a:gd name="connsiteX0" fmla="*/ 2214081 w 2222261"/>
                  <a:gd name="connsiteY0" fmla="*/ 1528116 h 1535524"/>
                  <a:gd name="connsiteX1" fmla="*/ 2156930 w 2222261"/>
                  <a:gd name="connsiteY1" fmla="*/ 852899 h 1535524"/>
                  <a:gd name="connsiteX2" fmla="*/ 1771697 w 2222261"/>
                  <a:gd name="connsiteY2" fmla="*/ 31632 h 1535524"/>
                  <a:gd name="connsiteX3" fmla="*/ 3222 w 2222261"/>
                  <a:gd name="connsiteY3" fmla="*/ 39041 h 1535524"/>
                  <a:gd name="connsiteX4" fmla="*/ 1342013 w 2222261"/>
                  <a:gd name="connsiteY4" fmla="*/ 273991 h 1535524"/>
                  <a:gd name="connsiteX5" fmla="*/ 1606597 w 2222261"/>
                  <a:gd name="connsiteY5" fmla="*/ 399933 h 1535524"/>
                  <a:gd name="connsiteX6" fmla="*/ 2167514 w 2222261"/>
                  <a:gd name="connsiteY6" fmla="*/ 1535524 h 1535524"/>
                  <a:gd name="connsiteX7" fmla="*/ 2214081 w 2222261"/>
                  <a:gd name="connsiteY7" fmla="*/ 1528116 h 1535524"/>
                  <a:gd name="connsiteX0" fmla="*/ 2229738 w 2237918"/>
                  <a:gd name="connsiteY0" fmla="*/ 1528116 h 1535524"/>
                  <a:gd name="connsiteX1" fmla="*/ 2172587 w 2237918"/>
                  <a:gd name="connsiteY1" fmla="*/ 852899 h 1535524"/>
                  <a:gd name="connsiteX2" fmla="*/ 1787354 w 2237918"/>
                  <a:gd name="connsiteY2" fmla="*/ 31632 h 1535524"/>
                  <a:gd name="connsiteX3" fmla="*/ 18879 w 2237918"/>
                  <a:gd name="connsiteY3" fmla="*/ 39041 h 1535524"/>
                  <a:gd name="connsiteX4" fmla="*/ 351195 w 2237918"/>
                  <a:gd name="connsiteY4" fmla="*/ 197791 h 1535524"/>
                  <a:gd name="connsiteX5" fmla="*/ 1622254 w 2237918"/>
                  <a:gd name="connsiteY5" fmla="*/ 399933 h 1535524"/>
                  <a:gd name="connsiteX6" fmla="*/ 2183171 w 2237918"/>
                  <a:gd name="connsiteY6" fmla="*/ 1535524 h 1535524"/>
                  <a:gd name="connsiteX7" fmla="*/ 2229738 w 2237918"/>
                  <a:gd name="connsiteY7" fmla="*/ 1528116 h 1535524"/>
                  <a:gd name="connsiteX0" fmla="*/ 2259956 w 2268136"/>
                  <a:gd name="connsiteY0" fmla="*/ 1528116 h 1535524"/>
                  <a:gd name="connsiteX1" fmla="*/ 2202805 w 2268136"/>
                  <a:gd name="connsiteY1" fmla="*/ 852899 h 1535524"/>
                  <a:gd name="connsiteX2" fmla="*/ 1817572 w 2268136"/>
                  <a:gd name="connsiteY2" fmla="*/ 31632 h 1535524"/>
                  <a:gd name="connsiteX3" fmla="*/ 49097 w 2268136"/>
                  <a:gd name="connsiteY3" fmla="*/ 39041 h 1535524"/>
                  <a:gd name="connsiteX4" fmla="*/ 216313 w 2268136"/>
                  <a:gd name="connsiteY4" fmla="*/ 169216 h 1535524"/>
                  <a:gd name="connsiteX5" fmla="*/ 1652472 w 2268136"/>
                  <a:gd name="connsiteY5" fmla="*/ 399933 h 1535524"/>
                  <a:gd name="connsiteX6" fmla="*/ 2213389 w 2268136"/>
                  <a:gd name="connsiteY6" fmla="*/ 1535524 h 1535524"/>
                  <a:gd name="connsiteX7" fmla="*/ 2259956 w 2268136"/>
                  <a:gd name="connsiteY7" fmla="*/ 1528116 h 1535524"/>
                  <a:gd name="connsiteX0" fmla="*/ 2259956 w 2268136"/>
                  <a:gd name="connsiteY0" fmla="*/ 1519069 h 1526477"/>
                  <a:gd name="connsiteX1" fmla="*/ 2202805 w 2268136"/>
                  <a:gd name="connsiteY1" fmla="*/ 843852 h 1526477"/>
                  <a:gd name="connsiteX2" fmla="*/ 1833447 w 2268136"/>
                  <a:gd name="connsiteY2" fmla="*/ 35285 h 1526477"/>
                  <a:gd name="connsiteX3" fmla="*/ 49097 w 2268136"/>
                  <a:gd name="connsiteY3" fmla="*/ 29994 h 1526477"/>
                  <a:gd name="connsiteX4" fmla="*/ 216313 w 2268136"/>
                  <a:gd name="connsiteY4" fmla="*/ 160169 h 1526477"/>
                  <a:gd name="connsiteX5" fmla="*/ 1652472 w 2268136"/>
                  <a:gd name="connsiteY5" fmla="*/ 390886 h 1526477"/>
                  <a:gd name="connsiteX6" fmla="*/ 2213389 w 2268136"/>
                  <a:gd name="connsiteY6" fmla="*/ 1526477 h 1526477"/>
                  <a:gd name="connsiteX7" fmla="*/ 2259956 w 2268136"/>
                  <a:gd name="connsiteY7" fmla="*/ 1519069 h 1526477"/>
                  <a:gd name="connsiteX0" fmla="*/ 2242558 w 2250738"/>
                  <a:gd name="connsiteY0" fmla="*/ 1519069 h 1526477"/>
                  <a:gd name="connsiteX1" fmla="*/ 2185407 w 2250738"/>
                  <a:gd name="connsiteY1" fmla="*/ 843852 h 1526477"/>
                  <a:gd name="connsiteX2" fmla="*/ 1816049 w 2250738"/>
                  <a:gd name="connsiteY2" fmla="*/ 35285 h 1526477"/>
                  <a:gd name="connsiteX3" fmla="*/ 31699 w 2250738"/>
                  <a:gd name="connsiteY3" fmla="*/ 29994 h 1526477"/>
                  <a:gd name="connsiteX4" fmla="*/ 265590 w 2250738"/>
                  <a:gd name="connsiteY4" fmla="*/ 128419 h 1526477"/>
                  <a:gd name="connsiteX5" fmla="*/ 1635074 w 2250738"/>
                  <a:gd name="connsiteY5" fmla="*/ 390886 h 1526477"/>
                  <a:gd name="connsiteX6" fmla="*/ 2195991 w 2250738"/>
                  <a:gd name="connsiteY6" fmla="*/ 1526477 h 1526477"/>
                  <a:gd name="connsiteX7" fmla="*/ 2242558 w 2250738"/>
                  <a:gd name="connsiteY7" fmla="*/ 1519069 h 1526477"/>
                  <a:gd name="connsiteX0" fmla="*/ 2242558 w 2250738"/>
                  <a:gd name="connsiteY0" fmla="*/ 1519069 h 1526477"/>
                  <a:gd name="connsiteX1" fmla="*/ 2185407 w 2250738"/>
                  <a:gd name="connsiteY1" fmla="*/ 843852 h 1526477"/>
                  <a:gd name="connsiteX2" fmla="*/ 1816049 w 2250738"/>
                  <a:gd name="connsiteY2" fmla="*/ 35285 h 1526477"/>
                  <a:gd name="connsiteX3" fmla="*/ 31699 w 2250738"/>
                  <a:gd name="connsiteY3" fmla="*/ 29994 h 1526477"/>
                  <a:gd name="connsiteX4" fmla="*/ 265590 w 2250738"/>
                  <a:gd name="connsiteY4" fmla="*/ 128419 h 1526477"/>
                  <a:gd name="connsiteX5" fmla="*/ 1635074 w 2250738"/>
                  <a:gd name="connsiteY5" fmla="*/ 390886 h 1526477"/>
                  <a:gd name="connsiteX6" fmla="*/ 2195991 w 2250738"/>
                  <a:gd name="connsiteY6" fmla="*/ 1526477 h 1526477"/>
                  <a:gd name="connsiteX7" fmla="*/ 2242558 w 2250738"/>
                  <a:gd name="connsiteY7" fmla="*/ 1519069 h 1526477"/>
                  <a:gd name="connsiteX0" fmla="*/ 2306219 w 2314399"/>
                  <a:gd name="connsiteY0" fmla="*/ 1519069 h 1526477"/>
                  <a:gd name="connsiteX1" fmla="*/ 2249068 w 2314399"/>
                  <a:gd name="connsiteY1" fmla="*/ 843852 h 1526477"/>
                  <a:gd name="connsiteX2" fmla="*/ 1879710 w 2314399"/>
                  <a:gd name="connsiteY2" fmla="*/ 35285 h 1526477"/>
                  <a:gd name="connsiteX3" fmla="*/ 95360 w 2314399"/>
                  <a:gd name="connsiteY3" fmla="*/ 29994 h 1526477"/>
                  <a:gd name="connsiteX4" fmla="*/ 160976 w 2314399"/>
                  <a:gd name="connsiteY4" fmla="*/ 115719 h 1526477"/>
                  <a:gd name="connsiteX5" fmla="*/ 1698735 w 2314399"/>
                  <a:gd name="connsiteY5" fmla="*/ 390886 h 1526477"/>
                  <a:gd name="connsiteX6" fmla="*/ 2259652 w 2314399"/>
                  <a:gd name="connsiteY6" fmla="*/ 1526477 h 1526477"/>
                  <a:gd name="connsiteX7" fmla="*/ 2306219 w 2314399"/>
                  <a:gd name="connsiteY7" fmla="*/ 1519069 h 1526477"/>
                  <a:gd name="connsiteX0" fmla="*/ 2244156 w 2252336"/>
                  <a:gd name="connsiteY0" fmla="*/ 1519069 h 1526477"/>
                  <a:gd name="connsiteX1" fmla="*/ 2187005 w 2252336"/>
                  <a:gd name="connsiteY1" fmla="*/ 843852 h 1526477"/>
                  <a:gd name="connsiteX2" fmla="*/ 1817647 w 2252336"/>
                  <a:gd name="connsiteY2" fmla="*/ 35285 h 1526477"/>
                  <a:gd name="connsiteX3" fmla="*/ 33297 w 2252336"/>
                  <a:gd name="connsiteY3" fmla="*/ 29994 h 1526477"/>
                  <a:gd name="connsiteX4" fmla="*/ 98913 w 2252336"/>
                  <a:gd name="connsiteY4" fmla="*/ 115719 h 1526477"/>
                  <a:gd name="connsiteX5" fmla="*/ 1636672 w 2252336"/>
                  <a:gd name="connsiteY5" fmla="*/ 390886 h 1526477"/>
                  <a:gd name="connsiteX6" fmla="*/ 2197589 w 2252336"/>
                  <a:gd name="connsiteY6" fmla="*/ 1526477 h 1526477"/>
                  <a:gd name="connsiteX7" fmla="*/ 2244156 w 2252336"/>
                  <a:gd name="connsiteY7" fmla="*/ 1519069 h 1526477"/>
                  <a:gd name="connsiteX0" fmla="*/ 2215163 w 2223343"/>
                  <a:gd name="connsiteY0" fmla="*/ 1519069 h 1526477"/>
                  <a:gd name="connsiteX1" fmla="*/ 2158012 w 2223343"/>
                  <a:gd name="connsiteY1" fmla="*/ 843852 h 1526477"/>
                  <a:gd name="connsiteX2" fmla="*/ 1788654 w 2223343"/>
                  <a:gd name="connsiteY2" fmla="*/ 35285 h 1526477"/>
                  <a:gd name="connsiteX3" fmla="*/ 4304 w 2223343"/>
                  <a:gd name="connsiteY3" fmla="*/ 29994 h 1526477"/>
                  <a:gd name="connsiteX4" fmla="*/ 860495 w 2223343"/>
                  <a:gd name="connsiteY4" fmla="*/ 185569 h 1526477"/>
                  <a:gd name="connsiteX5" fmla="*/ 1607679 w 2223343"/>
                  <a:gd name="connsiteY5" fmla="*/ 390886 h 1526477"/>
                  <a:gd name="connsiteX6" fmla="*/ 2168596 w 2223343"/>
                  <a:gd name="connsiteY6" fmla="*/ 1526477 h 1526477"/>
                  <a:gd name="connsiteX7" fmla="*/ 2215163 w 2223343"/>
                  <a:gd name="connsiteY7" fmla="*/ 1519069 h 1526477"/>
                  <a:gd name="connsiteX0" fmla="*/ 2241971 w 2250151"/>
                  <a:gd name="connsiteY0" fmla="*/ 1519069 h 1526477"/>
                  <a:gd name="connsiteX1" fmla="*/ 2184820 w 2250151"/>
                  <a:gd name="connsiteY1" fmla="*/ 843852 h 1526477"/>
                  <a:gd name="connsiteX2" fmla="*/ 1815462 w 2250151"/>
                  <a:gd name="connsiteY2" fmla="*/ 35285 h 1526477"/>
                  <a:gd name="connsiteX3" fmla="*/ 31112 w 2250151"/>
                  <a:gd name="connsiteY3" fmla="*/ 29994 h 1526477"/>
                  <a:gd name="connsiteX4" fmla="*/ 887303 w 2250151"/>
                  <a:gd name="connsiteY4" fmla="*/ 185569 h 1526477"/>
                  <a:gd name="connsiteX5" fmla="*/ 1634487 w 2250151"/>
                  <a:gd name="connsiteY5" fmla="*/ 390886 h 1526477"/>
                  <a:gd name="connsiteX6" fmla="*/ 2195404 w 2250151"/>
                  <a:gd name="connsiteY6" fmla="*/ 1526477 h 1526477"/>
                  <a:gd name="connsiteX7" fmla="*/ 2241971 w 2250151"/>
                  <a:gd name="connsiteY7" fmla="*/ 1519069 h 1526477"/>
                  <a:gd name="connsiteX0" fmla="*/ 2241971 w 2250151"/>
                  <a:gd name="connsiteY0" fmla="*/ 1519069 h 1526477"/>
                  <a:gd name="connsiteX1" fmla="*/ 2184820 w 2250151"/>
                  <a:gd name="connsiteY1" fmla="*/ 843852 h 1526477"/>
                  <a:gd name="connsiteX2" fmla="*/ 1815462 w 2250151"/>
                  <a:gd name="connsiteY2" fmla="*/ 35285 h 1526477"/>
                  <a:gd name="connsiteX3" fmla="*/ 31112 w 2250151"/>
                  <a:gd name="connsiteY3" fmla="*/ 29994 h 1526477"/>
                  <a:gd name="connsiteX4" fmla="*/ 887303 w 2250151"/>
                  <a:gd name="connsiteY4" fmla="*/ 185569 h 1526477"/>
                  <a:gd name="connsiteX5" fmla="*/ 1634487 w 2250151"/>
                  <a:gd name="connsiteY5" fmla="*/ 390886 h 1526477"/>
                  <a:gd name="connsiteX6" fmla="*/ 2195404 w 2250151"/>
                  <a:gd name="connsiteY6" fmla="*/ 1526477 h 1526477"/>
                  <a:gd name="connsiteX7" fmla="*/ 2241971 w 2250151"/>
                  <a:gd name="connsiteY7" fmla="*/ 1519069 h 1526477"/>
                  <a:gd name="connsiteX0" fmla="*/ 2241971 w 2250151"/>
                  <a:gd name="connsiteY0" fmla="*/ 1492926 h 1500334"/>
                  <a:gd name="connsiteX1" fmla="*/ 2184820 w 2250151"/>
                  <a:gd name="connsiteY1" fmla="*/ 817709 h 1500334"/>
                  <a:gd name="connsiteX2" fmla="*/ 1818637 w 2250151"/>
                  <a:gd name="connsiteY2" fmla="*/ 69467 h 1500334"/>
                  <a:gd name="connsiteX3" fmla="*/ 31112 w 2250151"/>
                  <a:gd name="connsiteY3" fmla="*/ 3851 h 1500334"/>
                  <a:gd name="connsiteX4" fmla="*/ 887303 w 2250151"/>
                  <a:gd name="connsiteY4" fmla="*/ 159426 h 1500334"/>
                  <a:gd name="connsiteX5" fmla="*/ 1634487 w 2250151"/>
                  <a:gd name="connsiteY5" fmla="*/ 364743 h 1500334"/>
                  <a:gd name="connsiteX6" fmla="*/ 2195404 w 2250151"/>
                  <a:gd name="connsiteY6" fmla="*/ 1500334 h 1500334"/>
                  <a:gd name="connsiteX7" fmla="*/ 2241971 w 2250151"/>
                  <a:gd name="connsiteY7" fmla="*/ 1492926 h 1500334"/>
                  <a:gd name="connsiteX0" fmla="*/ 2241971 w 2250151"/>
                  <a:gd name="connsiteY0" fmla="*/ 1492926 h 1500334"/>
                  <a:gd name="connsiteX1" fmla="*/ 2184820 w 2250151"/>
                  <a:gd name="connsiteY1" fmla="*/ 817709 h 1500334"/>
                  <a:gd name="connsiteX2" fmla="*/ 1818637 w 2250151"/>
                  <a:gd name="connsiteY2" fmla="*/ 69467 h 1500334"/>
                  <a:gd name="connsiteX3" fmla="*/ 31112 w 2250151"/>
                  <a:gd name="connsiteY3" fmla="*/ 3851 h 1500334"/>
                  <a:gd name="connsiteX4" fmla="*/ 887303 w 2250151"/>
                  <a:gd name="connsiteY4" fmla="*/ 159426 h 1500334"/>
                  <a:gd name="connsiteX5" fmla="*/ 1774187 w 2250151"/>
                  <a:gd name="connsiteY5" fmla="*/ 329818 h 1500334"/>
                  <a:gd name="connsiteX6" fmla="*/ 2195404 w 2250151"/>
                  <a:gd name="connsiteY6" fmla="*/ 1500334 h 1500334"/>
                  <a:gd name="connsiteX7" fmla="*/ 2241971 w 2250151"/>
                  <a:gd name="connsiteY7" fmla="*/ 1492926 h 1500334"/>
                  <a:gd name="connsiteX0" fmla="*/ 2233936 w 2242116"/>
                  <a:gd name="connsiteY0" fmla="*/ 1492926 h 1500334"/>
                  <a:gd name="connsiteX1" fmla="*/ 2176785 w 2242116"/>
                  <a:gd name="connsiteY1" fmla="*/ 817709 h 1500334"/>
                  <a:gd name="connsiteX2" fmla="*/ 1810602 w 2242116"/>
                  <a:gd name="connsiteY2" fmla="*/ 69467 h 1500334"/>
                  <a:gd name="connsiteX3" fmla="*/ 23077 w 2242116"/>
                  <a:gd name="connsiteY3" fmla="*/ 3851 h 1500334"/>
                  <a:gd name="connsiteX4" fmla="*/ 949118 w 2242116"/>
                  <a:gd name="connsiteY4" fmla="*/ 130851 h 1500334"/>
                  <a:gd name="connsiteX5" fmla="*/ 1766152 w 2242116"/>
                  <a:gd name="connsiteY5" fmla="*/ 329818 h 1500334"/>
                  <a:gd name="connsiteX6" fmla="*/ 2187369 w 2242116"/>
                  <a:gd name="connsiteY6" fmla="*/ 1500334 h 1500334"/>
                  <a:gd name="connsiteX7" fmla="*/ 2233936 w 2242116"/>
                  <a:gd name="connsiteY7" fmla="*/ 1492926 h 1500334"/>
                  <a:gd name="connsiteX0" fmla="*/ 2233936 w 2242116"/>
                  <a:gd name="connsiteY0" fmla="*/ 1492926 h 1500334"/>
                  <a:gd name="connsiteX1" fmla="*/ 2176785 w 2242116"/>
                  <a:gd name="connsiteY1" fmla="*/ 817709 h 1500334"/>
                  <a:gd name="connsiteX2" fmla="*/ 1810602 w 2242116"/>
                  <a:gd name="connsiteY2" fmla="*/ 69467 h 1500334"/>
                  <a:gd name="connsiteX3" fmla="*/ 23077 w 2242116"/>
                  <a:gd name="connsiteY3" fmla="*/ 3851 h 1500334"/>
                  <a:gd name="connsiteX4" fmla="*/ 949118 w 2242116"/>
                  <a:gd name="connsiteY4" fmla="*/ 130851 h 1500334"/>
                  <a:gd name="connsiteX5" fmla="*/ 1801077 w 2242116"/>
                  <a:gd name="connsiteY5" fmla="*/ 285368 h 1500334"/>
                  <a:gd name="connsiteX6" fmla="*/ 2187369 w 2242116"/>
                  <a:gd name="connsiteY6" fmla="*/ 1500334 h 1500334"/>
                  <a:gd name="connsiteX7" fmla="*/ 2233936 w 2242116"/>
                  <a:gd name="connsiteY7" fmla="*/ 1492926 h 1500334"/>
                  <a:gd name="connsiteX0" fmla="*/ 2210861 w 2219041"/>
                  <a:gd name="connsiteY0" fmla="*/ 1492926 h 1500334"/>
                  <a:gd name="connsiteX1" fmla="*/ 2153710 w 2219041"/>
                  <a:gd name="connsiteY1" fmla="*/ 817709 h 1500334"/>
                  <a:gd name="connsiteX2" fmla="*/ 1787527 w 2219041"/>
                  <a:gd name="connsiteY2" fmla="*/ 69467 h 1500334"/>
                  <a:gd name="connsiteX3" fmla="*/ 2 w 2219041"/>
                  <a:gd name="connsiteY3" fmla="*/ 3851 h 1500334"/>
                  <a:gd name="connsiteX4" fmla="*/ 1778002 w 2219041"/>
                  <a:gd name="connsiteY4" fmla="*/ 285368 h 1500334"/>
                  <a:gd name="connsiteX5" fmla="*/ 2164294 w 2219041"/>
                  <a:gd name="connsiteY5" fmla="*/ 1500334 h 1500334"/>
                  <a:gd name="connsiteX6" fmla="*/ 2210861 w 2219041"/>
                  <a:gd name="connsiteY6" fmla="*/ 1492926 h 1500334"/>
                  <a:gd name="connsiteX0" fmla="*/ 2211534 w 2219714"/>
                  <a:gd name="connsiteY0" fmla="*/ 1492926 h 1500334"/>
                  <a:gd name="connsiteX1" fmla="*/ 2154383 w 2219714"/>
                  <a:gd name="connsiteY1" fmla="*/ 817709 h 1500334"/>
                  <a:gd name="connsiteX2" fmla="*/ 1788200 w 2219714"/>
                  <a:gd name="connsiteY2" fmla="*/ 69467 h 1500334"/>
                  <a:gd name="connsiteX3" fmla="*/ 675 w 2219714"/>
                  <a:gd name="connsiteY3" fmla="*/ 3851 h 1500334"/>
                  <a:gd name="connsiteX4" fmla="*/ 1778675 w 2219714"/>
                  <a:gd name="connsiteY4" fmla="*/ 285368 h 1500334"/>
                  <a:gd name="connsiteX5" fmla="*/ 2164967 w 2219714"/>
                  <a:gd name="connsiteY5" fmla="*/ 1500334 h 1500334"/>
                  <a:gd name="connsiteX6" fmla="*/ 2211534 w 2219714"/>
                  <a:gd name="connsiteY6" fmla="*/ 1492926 h 1500334"/>
                  <a:gd name="connsiteX0" fmla="*/ 2211534 w 2219714"/>
                  <a:gd name="connsiteY0" fmla="*/ 1501068 h 1508476"/>
                  <a:gd name="connsiteX1" fmla="*/ 2154383 w 2219714"/>
                  <a:gd name="connsiteY1" fmla="*/ 825851 h 1508476"/>
                  <a:gd name="connsiteX2" fmla="*/ 1788200 w 2219714"/>
                  <a:gd name="connsiteY2" fmla="*/ 77609 h 1508476"/>
                  <a:gd name="connsiteX3" fmla="*/ 675 w 2219714"/>
                  <a:gd name="connsiteY3" fmla="*/ 11993 h 1508476"/>
                  <a:gd name="connsiteX4" fmla="*/ 1778675 w 2219714"/>
                  <a:gd name="connsiteY4" fmla="*/ 293510 h 1508476"/>
                  <a:gd name="connsiteX5" fmla="*/ 2164967 w 2219714"/>
                  <a:gd name="connsiteY5" fmla="*/ 1508476 h 1508476"/>
                  <a:gd name="connsiteX6" fmla="*/ 2211534 w 2219714"/>
                  <a:gd name="connsiteY6" fmla="*/ 1501068 h 1508476"/>
                  <a:gd name="connsiteX0" fmla="*/ 2211554 w 2219734"/>
                  <a:gd name="connsiteY0" fmla="*/ 1501068 h 1508476"/>
                  <a:gd name="connsiteX1" fmla="*/ 2154403 w 2219734"/>
                  <a:gd name="connsiteY1" fmla="*/ 825851 h 1508476"/>
                  <a:gd name="connsiteX2" fmla="*/ 1788220 w 2219734"/>
                  <a:gd name="connsiteY2" fmla="*/ 77609 h 1508476"/>
                  <a:gd name="connsiteX3" fmla="*/ 695 w 2219734"/>
                  <a:gd name="connsiteY3" fmla="*/ 11993 h 1508476"/>
                  <a:gd name="connsiteX4" fmla="*/ 1737420 w 2219734"/>
                  <a:gd name="connsiteY4" fmla="*/ 236360 h 1508476"/>
                  <a:gd name="connsiteX5" fmla="*/ 2164987 w 2219734"/>
                  <a:gd name="connsiteY5" fmla="*/ 1508476 h 1508476"/>
                  <a:gd name="connsiteX6" fmla="*/ 2211554 w 2219734"/>
                  <a:gd name="connsiteY6" fmla="*/ 1501068 h 1508476"/>
                  <a:gd name="connsiteX0" fmla="*/ 2211575 w 2219755"/>
                  <a:gd name="connsiteY0" fmla="*/ 1501068 h 1508476"/>
                  <a:gd name="connsiteX1" fmla="*/ 2154424 w 2219755"/>
                  <a:gd name="connsiteY1" fmla="*/ 825851 h 1508476"/>
                  <a:gd name="connsiteX2" fmla="*/ 1788241 w 2219755"/>
                  <a:gd name="connsiteY2" fmla="*/ 77609 h 1508476"/>
                  <a:gd name="connsiteX3" fmla="*/ 716 w 2219755"/>
                  <a:gd name="connsiteY3" fmla="*/ 11993 h 1508476"/>
                  <a:gd name="connsiteX4" fmla="*/ 1737441 w 2219755"/>
                  <a:gd name="connsiteY4" fmla="*/ 236360 h 1508476"/>
                  <a:gd name="connsiteX5" fmla="*/ 2165008 w 2219755"/>
                  <a:gd name="connsiteY5" fmla="*/ 1508476 h 1508476"/>
                  <a:gd name="connsiteX6" fmla="*/ 2211575 w 2219755"/>
                  <a:gd name="connsiteY6" fmla="*/ 1501068 h 1508476"/>
                  <a:gd name="connsiteX0" fmla="*/ 2211558 w 2211558"/>
                  <a:gd name="connsiteY0" fmla="*/ 1501068 h 1501068"/>
                  <a:gd name="connsiteX1" fmla="*/ 2154407 w 2211558"/>
                  <a:gd name="connsiteY1" fmla="*/ 825851 h 1501068"/>
                  <a:gd name="connsiteX2" fmla="*/ 1788224 w 2211558"/>
                  <a:gd name="connsiteY2" fmla="*/ 77609 h 1501068"/>
                  <a:gd name="connsiteX3" fmla="*/ 699 w 2211558"/>
                  <a:gd name="connsiteY3" fmla="*/ 11993 h 1501068"/>
                  <a:gd name="connsiteX4" fmla="*/ 1737424 w 2211558"/>
                  <a:gd name="connsiteY4" fmla="*/ 236360 h 1501068"/>
                  <a:gd name="connsiteX5" fmla="*/ 2211558 w 2211558"/>
                  <a:gd name="connsiteY5" fmla="*/ 1501068 h 1501068"/>
                  <a:gd name="connsiteX0" fmla="*/ 2195682 w 2195682"/>
                  <a:gd name="connsiteY0" fmla="*/ 1504243 h 1504243"/>
                  <a:gd name="connsiteX1" fmla="*/ 2154406 w 2195682"/>
                  <a:gd name="connsiteY1" fmla="*/ 825851 h 1504243"/>
                  <a:gd name="connsiteX2" fmla="*/ 1788223 w 2195682"/>
                  <a:gd name="connsiteY2" fmla="*/ 77609 h 1504243"/>
                  <a:gd name="connsiteX3" fmla="*/ 698 w 2195682"/>
                  <a:gd name="connsiteY3" fmla="*/ 11993 h 1504243"/>
                  <a:gd name="connsiteX4" fmla="*/ 1737423 w 2195682"/>
                  <a:gd name="connsiteY4" fmla="*/ 236360 h 1504243"/>
                  <a:gd name="connsiteX5" fmla="*/ 2195682 w 2195682"/>
                  <a:gd name="connsiteY5" fmla="*/ 1504243 h 1504243"/>
                  <a:gd name="connsiteX0" fmla="*/ 2195682 w 2196520"/>
                  <a:gd name="connsiteY0" fmla="*/ 1504243 h 1504243"/>
                  <a:gd name="connsiteX1" fmla="*/ 1788223 w 2196520"/>
                  <a:gd name="connsiteY1" fmla="*/ 77609 h 1504243"/>
                  <a:gd name="connsiteX2" fmla="*/ 698 w 2196520"/>
                  <a:gd name="connsiteY2" fmla="*/ 11993 h 1504243"/>
                  <a:gd name="connsiteX3" fmla="*/ 1737423 w 2196520"/>
                  <a:gd name="connsiteY3" fmla="*/ 236360 h 1504243"/>
                  <a:gd name="connsiteX4" fmla="*/ 2195682 w 2196520"/>
                  <a:gd name="connsiteY4" fmla="*/ 1504243 h 1504243"/>
                  <a:gd name="connsiteX0" fmla="*/ 2195682 w 2199038"/>
                  <a:gd name="connsiteY0" fmla="*/ 1501763 h 1501763"/>
                  <a:gd name="connsiteX1" fmla="*/ 1858073 w 2199038"/>
                  <a:gd name="connsiteY1" fmla="*/ 91004 h 1501763"/>
                  <a:gd name="connsiteX2" fmla="*/ 698 w 2199038"/>
                  <a:gd name="connsiteY2" fmla="*/ 9513 h 1501763"/>
                  <a:gd name="connsiteX3" fmla="*/ 1737423 w 2199038"/>
                  <a:gd name="connsiteY3" fmla="*/ 233880 h 1501763"/>
                  <a:gd name="connsiteX4" fmla="*/ 2195682 w 2199038"/>
                  <a:gd name="connsiteY4" fmla="*/ 1501763 h 1501763"/>
                  <a:gd name="connsiteX0" fmla="*/ 2195682 w 2196354"/>
                  <a:gd name="connsiteY0" fmla="*/ 1501763 h 1501763"/>
                  <a:gd name="connsiteX1" fmla="*/ 1858073 w 2196354"/>
                  <a:gd name="connsiteY1" fmla="*/ 91004 h 1501763"/>
                  <a:gd name="connsiteX2" fmla="*/ 698 w 2196354"/>
                  <a:gd name="connsiteY2" fmla="*/ 9513 h 1501763"/>
                  <a:gd name="connsiteX3" fmla="*/ 1737423 w 2196354"/>
                  <a:gd name="connsiteY3" fmla="*/ 233880 h 1501763"/>
                  <a:gd name="connsiteX4" fmla="*/ 2195682 w 2196354"/>
                  <a:gd name="connsiteY4" fmla="*/ 1501763 h 1501763"/>
                  <a:gd name="connsiteX0" fmla="*/ 2195682 w 2196539"/>
                  <a:gd name="connsiteY0" fmla="*/ 1501763 h 1501763"/>
                  <a:gd name="connsiteX1" fmla="*/ 1858073 w 2196539"/>
                  <a:gd name="connsiteY1" fmla="*/ 91004 h 1501763"/>
                  <a:gd name="connsiteX2" fmla="*/ 698 w 2196539"/>
                  <a:gd name="connsiteY2" fmla="*/ 9513 h 1501763"/>
                  <a:gd name="connsiteX3" fmla="*/ 1737423 w 2196539"/>
                  <a:gd name="connsiteY3" fmla="*/ 233880 h 1501763"/>
                  <a:gd name="connsiteX4" fmla="*/ 2195682 w 2196539"/>
                  <a:gd name="connsiteY4" fmla="*/ 1501763 h 1501763"/>
                  <a:gd name="connsiteX0" fmla="*/ 2195643 w 2196500"/>
                  <a:gd name="connsiteY0" fmla="*/ 1501763 h 1501763"/>
                  <a:gd name="connsiteX1" fmla="*/ 1858034 w 2196500"/>
                  <a:gd name="connsiteY1" fmla="*/ 91004 h 1501763"/>
                  <a:gd name="connsiteX2" fmla="*/ 659 w 2196500"/>
                  <a:gd name="connsiteY2" fmla="*/ 9513 h 1501763"/>
                  <a:gd name="connsiteX3" fmla="*/ 1823109 w 2196500"/>
                  <a:gd name="connsiteY3" fmla="*/ 341830 h 1501763"/>
                  <a:gd name="connsiteX4" fmla="*/ 2195643 w 2196500"/>
                  <a:gd name="connsiteY4" fmla="*/ 1501763 h 1501763"/>
                  <a:gd name="connsiteX0" fmla="*/ 2195643 w 2242332"/>
                  <a:gd name="connsiteY0" fmla="*/ 1501763 h 1501763"/>
                  <a:gd name="connsiteX1" fmla="*/ 1858034 w 2242332"/>
                  <a:gd name="connsiteY1" fmla="*/ 91004 h 1501763"/>
                  <a:gd name="connsiteX2" fmla="*/ 659 w 2242332"/>
                  <a:gd name="connsiteY2" fmla="*/ 9513 h 1501763"/>
                  <a:gd name="connsiteX3" fmla="*/ 1823109 w 2242332"/>
                  <a:gd name="connsiteY3" fmla="*/ 341830 h 1501763"/>
                  <a:gd name="connsiteX4" fmla="*/ 2195643 w 2242332"/>
                  <a:gd name="connsiteY4" fmla="*/ 1501763 h 1501763"/>
                  <a:gd name="connsiteX0" fmla="*/ 2195643 w 2196530"/>
                  <a:gd name="connsiteY0" fmla="*/ 1527096 h 1527096"/>
                  <a:gd name="connsiteX1" fmla="*/ 1858034 w 2196530"/>
                  <a:gd name="connsiteY1" fmla="*/ 116337 h 1527096"/>
                  <a:gd name="connsiteX2" fmla="*/ 659 w 2196530"/>
                  <a:gd name="connsiteY2" fmla="*/ 34846 h 1527096"/>
                  <a:gd name="connsiteX3" fmla="*/ 1823109 w 2196530"/>
                  <a:gd name="connsiteY3" fmla="*/ 367163 h 1527096"/>
                  <a:gd name="connsiteX4" fmla="*/ 2195643 w 2196530"/>
                  <a:gd name="connsiteY4" fmla="*/ 1527096 h 1527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96530" h="1527096">
                    <a:moveTo>
                      <a:pt x="2195643" y="1527096"/>
                    </a:moveTo>
                    <a:cubicBezTo>
                      <a:pt x="2204110" y="1500638"/>
                      <a:pt x="2156484" y="288492"/>
                      <a:pt x="1858034" y="116337"/>
                    </a:cubicBezTo>
                    <a:cubicBezTo>
                      <a:pt x="1559584" y="-55818"/>
                      <a:pt x="40876" y="5918"/>
                      <a:pt x="659" y="34846"/>
                    </a:cubicBezTo>
                    <a:cubicBezTo>
                      <a:pt x="-35853" y="248629"/>
                      <a:pt x="1457279" y="118455"/>
                      <a:pt x="1823109" y="367163"/>
                    </a:cubicBezTo>
                    <a:cubicBezTo>
                      <a:pt x="2188939" y="615871"/>
                      <a:pt x="2126146" y="1428848"/>
                      <a:pt x="2195643" y="1527096"/>
                    </a:cubicBezTo>
                    <a:close/>
                  </a:path>
                </a:pathLst>
              </a:custGeom>
              <a:pattFill prst="wdUpDiag">
                <a:fgClr>
                  <a:schemeClr val="accent2">
                    <a:lumMod val="50000"/>
                  </a:schemeClr>
                </a:fgClr>
                <a:bgClr>
                  <a:schemeClr val="bg1"/>
                </a:bgClr>
              </a:patt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Freeform 20"/>
              <p:cNvSpPr/>
              <p:nvPr/>
            </p:nvSpPr>
            <p:spPr>
              <a:xfrm>
                <a:off x="3511730" y="5206439"/>
                <a:ext cx="1897070" cy="661996"/>
              </a:xfrm>
              <a:custGeom>
                <a:avLst/>
                <a:gdLst>
                  <a:gd name="connsiteX0" fmla="*/ 1964267 w 1964267"/>
                  <a:gd name="connsiteY0" fmla="*/ 1591734 h 1591734"/>
                  <a:gd name="connsiteX1" fmla="*/ 1964267 w 1964267"/>
                  <a:gd name="connsiteY1" fmla="*/ 889000 h 1591734"/>
                  <a:gd name="connsiteX2" fmla="*/ 1587500 w 1964267"/>
                  <a:gd name="connsiteY2" fmla="*/ 0 h 1591734"/>
                  <a:gd name="connsiteX3" fmla="*/ 0 w 1964267"/>
                  <a:gd name="connsiteY3" fmla="*/ 122767 h 1591734"/>
                  <a:gd name="connsiteX4" fmla="*/ 1384300 w 1964267"/>
                  <a:gd name="connsiteY4" fmla="*/ 461434 h 1591734"/>
                  <a:gd name="connsiteX5" fmla="*/ 1786467 w 1964267"/>
                  <a:gd name="connsiteY5" fmla="*/ 800100 h 1591734"/>
                  <a:gd name="connsiteX6" fmla="*/ 1964267 w 1964267"/>
                  <a:gd name="connsiteY6" fmla="*/ 1591734 h 1591734"/>
                  <a:gd name="connsiteX0" fmla="*/ 1964267 w 1964267"/>
                  <a:gd name="connsiteY0" fmla="*/ 1498601 h 1498601"/>
                  <a:gd name="connsiteX1" fmla="*/ 1964267 w 1964267"/>
                  <a:gd name="connsiteY1" fmla="*/ 795867 h 1498601"/>
                  <a:gd name="connsiteX2" fmla="*/ 1549400 w 1964267"/>
                  <a:gd name="connsiteY2" fmla="*/ 0 h 1498601"/>
                  <a:gd name="connsiteX3" fmla="*/ 0 w 1964267"/>
                  <a:gd name="connsiteY3" fmla="*/ 29634 h 1498601"/>
                  <a:gd name="connsiteX4" fmla="*/ 1384300 w 1964267"/>
                  <a:gd name="connsiteY4" fmla="*/ 368301 h 1498601"/>
                  <a:gd name="connsiteX5" fmla="*/ 1786467 w 1964267"/>
                  <a:gd name="connsiteY5" fmla="*/ 706967 h 1498601"/>
                  <a:gd name="connsiteX6" fmla="*/ 1964267 w 1964267"/>
                  <a:gd name="connsiteY6" fmla="*/ 1498601 h 1498601"/>
                  <a:gd name="connsiteX0" fmla="*/ 1964267 w 1964267"/>
                  <a:gd name="connsiteY0" fmla="*/ 1498601 h 1498601"/>
                  <a:gd name="connsiteX1" fmla="*/ 1964267 w 1964267"/>
                  <a:gd name="connsiteY1" fmla="*/ 795867 h 1498601"/>
                  <a:gd name="connsiteX2" fmla="*/ 1549400 w 1964267"/>
                  <a:gd name="connsiteY2" fmla="*/ 0 h 1498601"/>
                  <a:gd name="connsiteX3" fmla="*/ 0 w 1964267"/>
                  <a:gd name="connsiteY3" fmla="*/ 29634 h 1498601"/>
                  <a:gd name="connsiteX4" fmla="*/ 1384300 w 1964267"/>
                  <a:gd name="connsiteY4" fmla="*/ 368301 h 1498601"/>
                  <a:gd name="connsiteX5" fmla="*/ 1786467 w 1964267"/>
                  <a:gd name="connsiteY5" fmla="*/ 706967 h 1498601"/>
                  <a:gd name="connsiteX6" fmla="*/ 1964267 w 1964267"/>
                  <a:gd name="connsiteY6" fmla="*/ 1498601 h 1498601"/>
                  <a:gd name="connsiteX0" fmla="*/ 1964267 w 1964267"/>
                  <a:gd name="connsiteY0" fmla="*/ 1525331 h 1525331"/>
                  <a:gd name="connsiteX1" fmla="*/ 1964267 w 1964267"/>
                  <a:gd name="connsiteY1" fmla="*/ 822597 h 1525331"/>
                  <a:gd name="connsiteX2" fmla="*/ 1549400 w 1964267"/>
                  <a:gd name="connsiteY2" fmla="*/ 26730 h 1525331"/>
                  <a:gd name="connsiteX3" fmla="*/ 0 w 1964267"/>
                  <a:gd name="connsiteY3" fmla="*/ 56364 h 1525331"/>
                  <a:gd name="connsiteX4" fmla="*/ 1384300 w 1964267"/>
                  <a:gd name="connsiteY4" fmla="*/ 395031 h 1525331"/>
                  <a:gd name="connsiteX5" fmla="*/ 1786467 w 1964267"/>
                  <a:gd name="connsiteY5" fmla="*/ 733697 h 1525331"/>
                  <a:gd name="connsiteX6" fmla="*/ 1964267 w 1964267"/>
                  <a:gd name="connsiteY6" fmla="*/ 1525331 h 1525331"/>
                  <a:gd name="connsiteX0" fmla="*/ 1964267 w 1964267"/>
                  <a:gd name="connsiteY0" fmla="*/ 1525331 h 1525331"/>
                  <a:gd name="connsiteX1" fmla="*/ 1934633 w 1964267"/>
                  <a:gd name="connsiteY1" fmla="*/ 847997 h 1525331"/>
                  <a:gd name="connsiteX2" fmla="*/ 1549400 w 1964267"/>
                  <a:gd name="connsiteY2" fmla="*/ 26730 h 1525331"/>
                  <a:gd name="connsiteX3" fmla="*/ 0 w 1964267"/>
                  <a:gd name="connsiteY3" fmla="*/ 56364 h 1525331"/>
                  <a:gd name="connsiteX4" fmla="*/ 1384300 w 1964267"/>
                  <a:gd name="connsiteY4" fmla="*/ 395031 h 1525331"/>
                  <a:gd name="connsiteX5" fmla="*/ 1786467 w 1964267"/>
                  <a:gd name="connsiteY5" fmla="*/ 733697 h 1525331"/>
                  <a:gd name="connsiteX6" fmla="*/ 1964267 w 1964267"/>
                  <a:gd name="connsiteY6" fmla="*/ 1525331 h 1525331"/>
                  <a:gd name="connsiteX0" fmla="*/ 1964267 w 1964267"/>
                  <a:gd name="connsiteY0" fmla="*/ 1525331 h 1525331"/>
                  <a:gd name="connsiteX1" fmla="*/ 1934633 w 1964267"/>
                  <a:gd name="connsiteY1" fmla="*/ 847997 h 1525331"/>
                  <a:gd name="connsiteX2" fmla="*/ 1549400 w 1964267"/>
                  <a:gd name="connsiteY2" fmla="*/ 26730 h 1525331"/>
                  <a:gd name="connsiteX3" fmla="*/ 0 w 1964267"/>
                  <a:gd name="connsiteY3" fmla="*/ 56364 h 1525331"/>
                  <a:gd name="connsiteX4" fmla="*/ 1384300 w 1964267"/>
                  <a:gd name="connsiteY4" fmla="*/ 395031 h 1525331"/>
                  <a:gd name="connsiteX5" fmla="*/ 1786467 w 1964267"/>
                  <a:gd name="connsiteY5" fmla="*/ 733697 h 1525331"/>
                  <a:gd name="connsiteX6" fmla="*/ 1964267 w 1964267"/>
                  <a:gd name="connsiteY6" fmla="*/ 1525331 h 1525331"/>
                  <a:gd name="connsiteX0" fmla="*/ 1964267 w 1964267"/>
                  <a:gd name="connsiteY0" fmla="*/ 1525331 h 1525331"/>
                  <a:gd name="connsiteX1" fmla="*/ 1934633 w 1964267"/>
                  <a:gd name="connsiteY1" fmla="*/ 847997 h 1525331"/>
                  <a:gd name="connsiteX2" fmla="*/ 1549400 w 1964267"/>
                  <a:gd name="connsiteY2" fmla="*/ 26730 h 1525331"/>
                  <a:gd name="connsiteX3" fmla="*/ 0 w 1964267"/>
                  <a:gd name="connsiteY3" fmla="*/ 56364 h 1525331"/>
                  <a:gd name="connsiteX4" fmla="*/ 1384300 w 1964267"/>
                  <a:gd name="connsiteY4" fmla="*/ 395031 h 1525331"/>
                  <a:gd name="connsiteX5" fmla="*/ 1786467 w 1964267"/>
                  <a:gd name="connsiteY5" fmla="*/ 733697 h 1525331"/>
                  <a:gd name="connsiteX6" fmla="*/ 1964267 w 1964267"/>
                  <a:gd name="connsiteY6" fmla="*/ 1525331 h 1525331"/>
                  <a:gd name="connsiteX0" fmla="*/ 1989667 w 1989667"/>
                  <a:gd name="connsiteY0" fmla="*/ 1521098 h 1521098"/>
                  <a:gd name="connsiteX1" fmla="*/ 1934633 w 1989667"/>
                  <a:gd name="connsiteY1" fmla="*/ 847997 h 1521098"/>
                  <a:gd name="connsiteX2" fmla="*/ 1549400 w 1989667"/>
                  <a:gd name="connsiteY2" fmla="*/ 26730 h 1521098"/>
                  <a:gd name="connsiteX3" fmla="*/ 0 w 1989667"/>
                  <a:gd name="connsiteY3" fmla="*/ 56364 h 1521098"/>
                  <a:gd name="connsiteX4" fmla="*/ 1384300 w 1989667"/>
                  <a:gd name="connsiteY4" fmla="*/ 395031 h 1521098"/>
                  <a:gd name="connsiteX5" fmla="*/ 1786467 w 1989667"/>
                  <a:gd name="connsiteY5" fmla="*/ 733697 h 1521098"/>
                  <a:gd name="connsiteX6" fmla="*/ 1989667 w 1989667"/>
                  <a:gd name="connsiteY6" fmla="*/ 1521098 h 1521098"/>
                  <a:gd name="connsiteX0" fmla="*/ 1985434 w 1985434"/>
                  <a:gd name="connsiteY0" fmla="*/ 1521098 h 1521098"/>
                  <a:gd name="connsiteX1" fmla="*/ 1934633 w 1985434"/>
                  <a:gd name="connsiteY1" fmla="*/ 847997 h 1521098"/>
                  <a:gd name="connsiteX2" fmla="*/ 1549400 w 1985434"/>
                  <a:gd name="connsiteY2" fmla="*/ 26730 h 1521098"/>
                  <a:gd name="connsiteX3" fmla="*/ 0 w 1985434"/>
                  <a:gd name="connsiteY3" fmla="*/ 56364 h 1521098"/>
                  <a:gd name="connsiteX4" fmla="*/ 1384300 w 1985434"/>
                  <a:gd name="connsiteY4" fmla="*/ 395031 h 1521098"/>
                  <a:gd name="connsiteX5" fmla="*/ 1786467 w 1985434"/>
                  <a:gd name="connsiteY5" fmla="*/ 733697 h 1521098"/>
                  <a:gd name="connsiteX6" fmla="*/ 1985434 w 1985434"/>
                  <a:gd name="connsiteY6" fmla="*/ 1521098 h 1521098"/>
                  <a:gd name="connsiteX0" fmla="*/ 1985434 w 1985434"/>
                  <a:gd name="connsiteY0" fmla="*/ 1521098 h 1521098"/>
                  <a:gd name="connsiteX1" fmla="*/ 1934633 w 1985434"/>
                  <a:gd name="connsiteY1" fmla="*/ 847997 h 1521098"/>
                  <a:gd name="connsiteX2" fmla="*/ 1549400 w 1985434"/>
                  <a:gd name="connsiteY2" fmla="*/ 26730 h 1521098"/>
                  <a:gd name="connsiteX3" fmla="*/ 0 w 1985434"/>
                  <a:gd name="connsiteY3" fmla="*/ 56364 h 1521098"/>
                  <a:gd name="connsiteX4" fmla="*/ 1384300 w 1985434"/>
                  <a:gd name="connsiteY4" fmla="*/ 395031 h 1521098"/>
                  <a:gd name="connsiteX5" fmla="*/ 1786467 w 1985434"/>
                  <a:gd name="connsiteY5" fmla="*/ 733697 h 1521098"/>
                  <a:gd name="connsiteX6" fmla="*/ 1985434 w 1985434"/>
                  <a:gd name="connsiteY6" fmla="*/ 1521098 h 1521098"/>
                  <a:gd name="connsiteX0" fmla="*/ 1960034 w 1960034"/>
                  <a:gd name="connsiteY0" fmla="*/ 1516864 h 1516864"/>
                  <a:gd name="connsiteX1" fmla="*/ 1934633 w 1960034"/>
                  <a:gd name="connsiteY1" fmla="*/ 847997 h 1516864"/>
                  <a:gd name="connsiteX2" fmla="*/ 1549400 w 1960034"/>
                  <a:gd name="connsiteY2" fmla="*/ 26730 h 1516864"/>
                  <a:gd name="connsiteX3" fmla="*/ 0 w 1960034"/>
                  <a:gd name="connsiteY3" fmla="*/ 56364 h 1516864"/>
                  <a:gd name="connsiteX4" fmla="*/ 1384300 w 1960034"/>
                  <a:gd name="connsiteY4" fmla="*/ 395031 h 1516864"/>
                  <a:gd name="connsiteX5" fmla="*/ 1786467 w 1960034"/>
                  <a:gd name="connsiteY5" fmla="*/ 733697 h 1516864"/>
                  <a:gd name="connsiteX6" fmla="*/ 1960034 w 1960034"/>
                  <a:gd name="connsiteY6" fmla="*/ 1516864 h 1516864"/>
                  <a:gd name="connsiteX0" fmla="*/ 1960034 w 1960034"/>
                  <a:gd name="connsiteY0" fmla="*/ 1516864 h 1516864"/>
                  <a:gd name="connsiteX1" fmla="*/ 1934633 w 1960034"/>
                  <a:gd name="connsiteY1" fmla="*/ 847997 h 1516864"/>
                  <a:gd name="connsiteX2" fmla="*/ 1549400 w 1960034"/>
                  <a:gd name="connsiteY2" fmla="*/ 26730 h 1516864"/>
                  <a:gd name="connsiteX3" fmla="*/ 0 w 1960034"/>
                  <a:gd name="connsiteY3" fmla="*/ 56364 h 1516864"/>
                  <a:gd name="connsiteX4" fmla="*/ 1384300 w 1960034"/>
                  <a:gd name="connsiteY4" fmla="*/ 395031 h 1516864"/>
                  <a:gd name="connsiteX5" fmla="*/ 1783292 w 1960034"/>
                  <a:gd name="connsiteY5" fmla="*/ 844822 h 1516864"/>
                  <a:gd name="connsiteX6" fmla="*/ 1960034 w 1960034"/>
                  <a:gd name="connsiteY6" fmla="*/ 1516864 h 1516864"/>
                  <a:gd name="connsiteX0" fmla="*/ 1960034 w 1960034"/>
                  <a:gd name="connsiteY0" fmla="*/ 1516864 h 1516864"/>
                  <a:gd name="connsiteX1" fmla="*/ 1934633 w 1960034"/>
                  <a:gd name="connsiteY1" fmla="*/ 847997 h 1516864"/>
                  <a:gd name="connsiteX2" fmla="*/ 1549400 w 1960034"/>
                  <a:gd name="connsiteY2" fmla="*/ 26730 h 1516864"/>
                  <a:gd name="connsiteX3" fmla="*/ 0 w 1960034"/>
                  <a:gd name="connsiteY3" fmla="*/ 56364 h 1516864"/>
                  <a:gd name="connsiteX4" fmla="*/ 1384300 w 1960034"/>
                  <a:gd name="connsiteY4" fmla="*/ 395031 h 1516864"/>
                  <a:gd name="connsiteX5" fmla="*/ 1783292 w 1960034"/>
                  <a:gd name="connsiteY5" fmla="*/ 844822 h 1516864"/>
                  <a:gd name="connsiteX6" fmla="*/ 1960034 w 1960034"/>
                  <a:gd name="connsiteY6" fmla="*/ 1516864 h 1516864"/>
                  <a:gd name="connsiteX0" fmla="*/ 1960034 w 1960034"/>
                  <a:gd name="connsiteY0" fmla="*/ 1516864 h 1516864"/>
                  <a:gd name="connsiteX1" fmla="*/ 1934633 w 1960034"/>
                  <a:gd name="connsiteY1" fmla="*/ 847997 h 1516864"/>
                  <a:gd name="connsiteX2" fmla="*/ 1549400 w 1960034"/>
                  <a:gd name="connsiteY2" fmla="*/ 26730 h 1516864"/>
                  <a:gd name="connsiteX3" fmla="*/ 0 w 1960034"/>
                  <a:gd name="connsiteY3" fmla="*/ 56364 h 1516864"/>
                  <a:gd name="connsiteX4" fmla="*/ 1384300 w 1960034"/>
                  <a:gd name="connsiteY4" fmla="*/ 395031 h 1516864"/>
                  <a:gd name="connsiteX5" fmla="*/ 1783292 w 1960034"/>
                  <a:gd name="connsiteY5" fmla="*/ 844822 h 1516864"/>
                  <a:gd name="connsiteX6" fmla="*/ 1960034 w 1960034"/>
                  <a:gd name="connsiteY6" fmla="*/ 1516864 h 1516864"/>
                  <a:gd name="connsiteX0" fmla="*/ 1960034 w 1960034"/>
                  <a:gd name="connsiteY0" fmla="*/ 1516864 h 1537882"/>
                  <a:gd name="connsiteX1" fmla="*/ 1934633 w 1960034"/>
                  <a:gd name="connsiteY1" fmla="*/ 847997 h 1537882"/>
                  <a:gd name="connsiteX2" fmla="*/ 1549400 w 1960034"/>
                  <a:gd name="connsiteY2" fmla="*/ 26730 h 1537882"/>
                  <a:gd name="connsiteX3" fmla="*/ 0 w 1960034"/>
                  <a:gd name="connsiteY3" fmla="*/ 56364 h 1537882"/>
                  <a:gd name="connsiteX4" fmla="*/ 1384300 w 1960034"/>
                  <a:gd name="connsiteY4" fmla="*/ 395031 h 1537882"/>
                  <a:gd name="connsiteX5" fmla="*/ 1903942 w 1960034"/>
                  <a:gd name="connsiteY5" fmla="*/ 1524272 h 1537882"/>
                  <a:gd name="connsiteX6" fmla="*/ 1960034 w 1960034"/>
                  <a:gd name="connsiteY6" fmla="*/ 1516864 h 1537882"/>
                  <a:gd name="connsiteX0" fmla="*/ 1960034 w 1960034"/>
                  <a:gd name="connsiteY0" fmla="*/ 1516864 h 1536062"/>
                  <a:gd name="connsiteX1" fmla="*/ 1934633 w 1960034"/>
                  <a:gd name="connsiteY1" fmla="*/ 847997 h 1536062"/>
                  <a:gd name="connsiteX2" fmla="*/ 1549400 w 1960034"/>
                  <a:gd name="connsiteY2" fmla="*/ 26730 h 1536062"/>
                  <a:gd name="connsiteX3" fmla="*/ 0 w 1960034"/>
                  <a:gd name="connsiteY3" fmla="*/ 56364 h 1536062"/>
                  <a:gd name="connsiteX4" fmla="*/ 1384300 w 1960034"/>
                  <a:gd name="connsiteY4" fmla="*/ 395031 h 1536062"/>
                  <a:gd name="connsiteX5" fmla="*/ 1903942 w 1960034"/>
                  <a:gd name="connsiteY5" fmla="*/ 1524272 h 1536062"/>
                  <a:gd name="connsiteX6" fmla="*/ 1960034 w 1960034"/>
                  <a:gd name="connsiteY6" fmla="*/ 1516864 h 1536062"/>
                  <a:gd name="connsiteX0" fmla="*/ 2052109 w 2052109"/>
                  <a:gd name="connsiteY0" fmla="*/ 1513689 h 1536015"/>
                  <a:gd name="connsiteX1" fmla="*/ 1934633 w 2052109"/>
                  <a:gd name="connsiteY1" fmla="*/ 847997 h 1536015"/>
                  <a:gd name="connsiteX2" fmla="*/ 1549400 w 2052109"/>
                  <a:gd name="connsiteY2" fmla="*/ 26730 h 1536015"/>
                  <a:gd name="connsiteX3" fmla="*/ 0 w 2052109"/>
                  <a:gd name="connsiteY3" fmla="*/ 56364 h 1536015"/>
                  <a:gd name="connsiteX4" fmla="*/ 1384300 w 2052109"/>
                  <a:gd name="connsiteY4" fmla="*/ 395031 h 1536015"/>
                  <a:gd name="connsiteX5" fmla="*/ 1903942 w 2052109"/>
                  <a:gd name="connsiteY5" fmla="*/ 1524272 h 1536015"/>
                  <a:gd name="connsiteX6" fmla="*/ 2052109 w 2052109"/>
                  <a:gd name="connsiteY6" fmla="*/ 1513689 h 1536015"/>
                  <a:gd name="connsiteX0" fmla="*/ 2052109 w 2052109"/>
                  <a:gd name="connsiteY0" fmla="*/ 1513689 h 1536015"/>
                  <a:gd name="connsiteX1" fmla="*/ 1934633 w 2052109"/>
                  <a:gd name="connsiteY1" fmla="*/ 847997 h 1536015"/>
                  <a:gd name="connsiteX2" fmla="*/ 1549400 w 2052109"/>
                  <a:gd name="connsiteY2" fmla="*/ 26730 h 1536015"/>
                  <a:gd name="connsiteX3" fmla="*/ 0 w 2052109"/>
                  <a:gd name="connsiteY3" fmla="*/ 56364 h 1536015"/>
                  <a:gd name="connsiteX4" fmla="*/ 1384300 w 2052109"/>
                  <a:gd name="connsiteY4" fmla="*/ 395031 h 1536015"/>
                  <a:gd name="connsiteX5" fmla="*/ 1903942 w 2052109"/>
                  <a:gd name="connsiteY5" fmla="*/ 1524272 h 1536015"/>
                  <a:gd name="connsiteX6" fmla="*/ 2052109 w 2052109"/>
                  <a:gd name="connsiteY6" fmla="*/ 1513689 h 1536015"/>
                  <a:gd name="connsiteX0" fmla="*/ 2125134 w 2125134"/>
                  <a:gd name="connsiteY0" fmla="*/ 1548614 h 1548674"/>
                  <a:gd name="connsiteX1" fmla="*/ 1934633 w 2125134"/>
                  <a:gd name="connsiteY1" fmla="*/ 847997 h 1548674"/>
                  <a:gd name="connsiteX2" fmla="*/ 1549400 w 2125134"/>
                  <a:gd name="connsiteY2" fmla="*/ 26730 h 1548674"/>
                  <a:gd name="connsiteX3" fmla="*/ 0 w 2125134"/>
                  <a:gd name="connsiteY3" fmla="*/ 56364 h 1548674"/>
                  <a:gd name="connsiteX4" fmla="*/ 1384300 w 2125134"/>
                  <a:gd name="connsiteY4" fmla="*/ 395031 h 1548674"/>
                  <a:gd name="connsiteX5" fmla="*/ 1903942 w 2125134"/>
                  <a:gd name="connsiteY5" fmla="*/ 1524272 h 1548674"/>
                  <a:gd name="connsiteX6" fmla="*/ 2125134 w 2125134"/>
                  <a:gd name="connsiteY6" fmla="*/ 1548614 h 1548674"/>
                  <a:gd name="connsiteX0" fmla="*/ 2125134 w 2125134"/>
                  <a:gd name="connsiteY0" fmla="*/ 1548614 h 1642737"/>
                  <a:gd name="connsiteX1" fmla="*/ 1934633 w 2125134"/>
                  <a:gd name="connsiteY1" fmla="*/ 847997 h 1642737"/>
                  <a:gd name="connsiteX2" fmla="*/ 1549400 w 2125134"/>
                  <a:gd name="connsiteY2" fmla="*/ 26730 h 1642737"/>
                  <a:gd name="connsiteX3" fmla="*/ 0 w 2125134"/>
                  <a:gd name="connsiteY3" fmla="*/ 56364 h 1642737"/>
                  <a:gd name="connsiteX4" fmla="*/ 1384300 w 2125134"/>
                  <a:gd name="connsiteY4" fmla="*/ 395031 h 1642737"/>
                  <a:gd name="connsiteX5" fmla="*/ 1903942 w 2125134"/>
                  <a:gd name="connsiteY5" fmla="*/ 1524272 h 1642737"/>
                  <a:gd name="connsiteX6" fmla="*/ 2125134 w 2125134"/>
                  <a:gd name="connsiteY6" fmla="*/ 1548614 h 1642737"/>
                  <a:gd name="connsiteX0" fmla="*/ 2125134 w 2126535"/>
                  <a:gd name="connsiteY0" fmla="*/ 1548614 h 1642737"/>
                  <a:gd name="connsiteX1" fmla="*/ 1934633 w 2126535"/>
                  <a:gd name="connsiteY1" fmla="*/ 847997 h 1642737"/>
                  <a:gd name="connsiteX2" fmla="*/ 1549400 w 2126535"/>
                  <a:gd name="connsiteY2" fmla="*/ 26730 h 1642737"/>
                  <a:gd name="connsiteX3" fmla="*/ 0 w 2126535"/>
                  <a:gd name="connsiteY3" fmla="*/ 56364 h 1642737"/>
                  <a:gd name="connsiteX4" fmla="*/ 1384300 w 2126535"/>
                  <a:gd name="connsiteY4" fmla="*/ 395031 h 1642737"/>
                  <a:gd name="connsiteX5" fmla="*/ 1903942 w 2126535"/>
                  <a:gd name="connsiteY5" fmla="*/ 1524272 h 1642737"/>
                  <a:gd name="connsiteX6" fmla="*/ 2125134 w 2126535"/>
                  <a:gd name="connsiteY6" fmla="*/ 1548614 h 1642737"/>
                  <a:gd name="connsiteX0" fmla="*/ 2125134 w 2126535"/>
                  <a:gd name="connsiteY0" fmla="*/ 1548614 h 1587397"/>
                  <a:gd name="connsiteX1" fmla="*/ 1934633 w 2126535"/>
                  <a:gd name="connsiteY1" fmla="*/ 847997 h 1587397"/>
                  <a:gd name="connsiteX2" fmla="*/ 1549400 w 2126535"/>
                  <a:gd name="connsiteY2" fmla="*/ 26730 h 1587397"/>
                  <a:gd name="connsiteX3" fmla="*/ 0 w 2126535"/>
                  <a:gd name="connsiteY3" fmla="*/ 56364 h 1587397"/>
                  <a:gd name="connsiteX4" fmla="*/ 1384300 w 2126535"/>
                  <a:gd name="connsiteY4" fmla="*/ 395031 h 1587397"/>
                  <a:gd name="connsiteX5" fmla="*/ 1903942 w 2126535"/>
                  <a:gd name="connsiteY5" fmla="*/ 1524272 h 1587397"/>
                  <a:gd name="connsiteX6" fmla="*/ 2125134 w 2126535"/>
                  <a:gd name="connsiteY6" fmla="*/ 1548614 h 1587397"/>
                  <a:gd name="connsiteX0" fmla="*/ 2125134 w 2126535"/>
                  <a:gd name="connsiteY0" fmla="*/ 1548614 h 1553365"/>
                  <a:gd name="connsiteX1" fmla="*/ 1934633 w 2126535"/>
                  <a:gd name="connsiteY1" fmla="*/ 847997 h 1553365"/>
                  <a:gd name="connsiteX2" fmla="*/ 1549400 w 2126535"/>
                  <a:gd name="connsiteY2" fmla="*/ 26730 h 1553365"/>
                  <a:gd name="connsiteX3" fmla="*/ 0 w 2126535"/>
                  <a:gd name="connsiteY3" fmla="*/ 56364 h 1553365"/>
                  <a:gd name="connsiteX4" fmla="*/ 1384300 w 2126535"/>
                  <a:gd name="connsiteY4" fmla="*/ 395031 h 1553365"/>
                  <a:gd name="connsiteX5" fmla="*/ 1903942 w 2126535"/>
                  <a:gd name="connsiteY5" fmla="*/ 1524272 h 1553365"/>
                  <a:gd name="connsiteX6" fmla="*/ 2125134 w 2126535"/>
                  <a:gd name="connsiteY6" fmla="*/ 1548614 h 1553365"/>
                  <a:gd name="connsiteX0" fmla="*/ 2102909 w 2104498"/>
                  <a:gd name="connsiteY0" fmla="*/ 1516864 h 1527446"/>
                  <a:gd name="connsiteX1" fmla="*/ 1934633 w 2104498"/>
                  <a:gd name="connsiteY1" fmla="*/ 847997 h 1527446"/>
                  <a:gd name="connsiteX2" fmla="*/ 1549400 w 2104498"/>
                  <a:gd name="connsiteY2" fmla="*/ 26730 h 1527446"/>
                  <a:gd name="connsiteX3" fmla="*/ 0 w 2104498"/>
                  <a:gd name="connsiteY3" fmla="*/ 56364 h 1527446"/>
                  <a:gd name="connsiteX4" fmla="*/ 1384300 w 2104498"/>
                  <a:gd name="connsiteY4" fmla="*/ 395031 h 1527446"/>
                  <a:gd name="connsiteX5" fmla="*/ 1903942 w 2104498"/>
                  <a:gd name="connsiteY5" fmla="*/ 1524272 h 1527446"/>
                  <a:gd name="connsiteX6" fmla="*/ 2102909 w 2104498"/>
                  <a:gd name="connsiteY6" fmla="*/ 1516864 h 1527446"/>
                  <a:gd name="connsiteX0" fmla="*/ 1966384 w 1974442"/>
                  <a:gd name="connsiteY0" fmla="*/ 1520039 h 1529472"/>
                  <a:gd name="connsiteX1" fmla="*/ 1934633 w 1974442"/>
                  <a:gd name="connsiteY1" fmla="*/ 847997 h 1529472"/>
                  <a:gd name="connsiteX2" fmla="*/ 1549400 w 1974442"/>
                  <a:gd name="connsiteY2" fmla="*/ 26730 h 1529472"/>
                  <a:gd name="connsiteX3" fmla="*/ 0 w 1974442"/>
                  <a:gd name="connsiteY3" fmla="*/ 56364 h 1529472"/>
                  <a:gd name="connsiteX4" fmla="*/ 1384300 w 1974442"/>
                  <a:gd name="connsiteY4" fmla="*/ 395031 h 1529472"/>
                  <a:gd name="connsiteX5" fmla="*/ 1903942 w 1974442"/>
                  <a:gd name="connsiteY5" fmla="*/ 1524272 h 1529472"/>
                  <a:gd name="connsiteX6" fmla="*/ 1966384 w 1974442"/>
                  <a:gd name="connsiteY6" fmla="*/ 1520039 h 1529472"/>
                  <a:gd name="connsiteX0" fmla="*/ 1966384 w 1974442"/>
                  <a:gd name="connsiteY0" fmla="*/ 1520039 h 1529472"/>
                  <a:gd name="connsiteX1" fmla="*/ 1934633 w 1974442"/>
                  <a:gd name="connsiteY1" fmla="*/ 847997 h 1529472"/>
                  <a:gd name="connsiteX2" fmla="*/ 1549400 w 1974442"/>
                  <a:gd name="connsiteY2" fmla="*/ 26730 h 1529472"/>
                  <a:gd name="connsiteX3" fmla="*/ 0 w 1974442"/>
                  <a:gd name="connsiteY3" fmla="*/ 56364 h 1529472"/>
                  <a:gd name="connsiteX4" fmla="*/ 1384300 w 1974442"/>
                  <a:gd name="connsiteY4" fmla="*/ 395031 h 1529472"/>
                  <a:gd name="connsiteX5" fmla="*/ 1907117 w 1974442"/>
                  <a:gd name="connsiteY5" fmla="*/ 1524272 h 1529472"/>
                  <a:gd name="connsiteX6" fmla="*/ 1966384 w 1974442"/>
                  <a:gd name="connsiteY6" fmla="*/ 1520039 h 1529472"/>
                  <a:gd name="connsiteX0" fmla="*/ 1985434 w 1990719"/>
                  <a:gd name="connsiteY0" fmla="*/ 1516864 h 1527446"/>
                  <a:gd name="connsiteX1" fmla="*/ 1934633 w 1990719"/>
                  <a:gd name="connsiteY1" fmla="*/ 847997 h 1527446"/>
                  <a:gd name="connsiteX2" fmla="*/ 1549400 w 1990719"/>
                  <a:gd name="connsiteY2" fmla="*/ 26730 h 1527446"/>
                  <a:gd name="connsiteX3" fmla="*/ 0 w 1990719"/>
                  <a:gd name="connsiteY3" fmla="*/ 56364 h 1527446"/>
                  <a:gd name="connsiteX4" fmla="*/ 1384300 w 1990719"/>
                  <a:gd name="connsiteY4" fmla="*/ 395031 h 1527446"/>
                  <a:gd name="connsiteX5" fmla="*/ 1907117 w 1990719"/>
                  <a:gd name="connsiteY5" fmla="*/ 1524272 h 1527446"/>
                  <a:gd name="connsiteX6" fmla="*/ 1985434 w 1990719"/>
                  <a:gd name="connsiteY6" fmla="*/ 1516864 h 1527446"/>
                  <a:gd name="connsiteX0" fmla="*/ 1985434 w 1990719"/>
                  <a:gd name="connsiteY0" fmla="*/ 1516864 h 1530828"/>
                  <a:gd name="connsiteX1" fmla="*/ 1934633 w 1990719"/>
                  <a:gd name="connsiteY1" fmla="*/ 847997 h 1530828"/>
                  <a:gd name="connsiteX2" fmla="*/ 1549400 w 1990719"/>
                  <a:gd name="connsiteY2" fmla="*/ 26730 h 1530828"/>
                  <a:gd name="connsiteX3" fmla="*/ 0 w 1990719"/>
                  <a:gd name="connsiteY3" fmla="*/ 56364 h 1530828"/>
                  <a:gd name="connsiteX4" fmla="*/ 1384300 w 1990719"/>
                  <a:gd name="connsiteY4" fmla="*/ 395031 h 1530828"/>
                  <a:gd name="connsiteX5" fmla="*/ 1945217 w 1990719"/>
                  <a:gd name="connsiteY5" fmla="*/ 1530622 h 1530828"/>
                  <a:gd name="connsiteX6" fmla="*/ 1985434 w 1990719"/>
                  <a:gd name="connsiteY6" fmla="*/ 1516864 h 1530828"/>
                  <a:gd name="connsiteX0" fmla="*/ 1985434 w 1990719"/>
                  <a:gd name="connsiteY0" fmla="*/ 1516864 h 1530828"/>
                  <a:gd name="connsiteX1" fmla="*/ 1934633 w 1990719"/>
                  <a:gd name="connsiteY1" fmla="*/ 847997 h 1530828"/>
                  <a:gd name="connsiteX2" fmla="*/ 1549400 w 1990719"/>
                  <a:gd name="connsiteY2" fmla="*/ 26730 h 1530828"/>
                  <a:gd name="connsiteX3" fmla="*/ 0 w 1990719"/>
                  <a:gd name="connsiteY3" fmla="*/ 56364 h 1530828"/>
                  <a:gd name="connsiteX4" fmla="*/ 1384300 w 1990719"/>
                  <a:gd name="connsiteY4" fmla="*/ 395031 h 1530828"/>
                  <a:gd name="connsiteX5" fmla="*/ 1945217 w 1990719"/>
                  <a:gd name="connsiteY5" fmla="*/ 1530622 h 1530828"/>
                  <a:gd name="connsiteX6" fmla="*/ 1985434 w 1990719"/>
                  <a:gd name="connsiteY6" fmla="*/ 1516864 h 1530828"/>
                  <a:gd name="connsiteX0" fmla="*/ 1991784 w 1996500"/>
                  <a:gd name="connsiteY0" fmla="*/ 1523214 h 1533796"/>
                  <a:gd name="connsiteX1" fmla="*/ 1934633 w 1996500"/>
                  <a:gd name="connsiteY1" fmla="*/ 847997 h 1533796"/>
                  <a:gd name="connsiteX2" fmla="*/ 1549400 w 1996500"/>
                  <a:gd name="connsiteY2" fmla="*/ 26730 h 1533796"/>
                  <a:gd name="connsiteX3" fmla="*/ 0 w 1996500"/>
                  <a:gd name="connsiteY3" fmla="*/ 56364 h 1533796"/>
                  <a:gd name="connsiteX4" fmla="*/ 1384300 w 1996500"/>
                  <a:gd name="connsiteY4" fmla="*/ 395031 h 1533796"/>
                  <a:gd name="connsiteX5" fmla="*/ 1945217 w 1996500"/>
                  <a:gd name="connsiteY5" fmla="*/ 1530622 h 1533796"/>
                  <a:gd name="connsiteX6" fmla="*/ 1991784 w 1996500"/>
                  <a:gd name="connsiteY6" fmla="*/ 1523214 h 1533796"/>
                  <a:gd name="connsiteX0" fmla="*/ 1991784 w 1991784"/>
                  <a:gd name="connsiteY0" fmla="*/ 1523214 h 1533796"/>
                  <a:gd name="connsiteX1" fmla="*/ 1934633 w 1991784"/>
                  <a:gd name="connsiteY1" fmla="*/ 847997 h 1533796"/>
                  <a:gd name="connsiteX2" fmla="*/ 1549400 w 1991784"/>
                  <a:gd name="connsiteY2" fmla="*/ 26730 h 1533796"/>
                  <a:gd name="connsiteX3" fmla="*/ 0 w 1991784"/>
                  <a:gd name="connsiteY3" fmla="*/ 56364 h 1533796"/>
                  <a:gd name="connsiteX4" fmla="*/ 1384300 w 1991784"/>
                  <a:gd name="connsiteY4" fmla="*/ 395031 h 1533796"/>
                  <a:gd name="connsiteX5" fmla="*/ 1945217 w 1991784"/>
                  <a:gd name="connsiteY5" fmla="*/ 1530622 h 1533796"/>
                  <a:gd name="connsiteX6" fmla="*/ 1991784 w 1991784"/>
                  <a:gd name="connsiteY6" fmla="*/ 1523214 h 1533796"/>
                  <a:gd name="connsiteX0" fmla="*/ 1991784 w 1991784"/>
                  <a:gd name="connsiteY0" fmla="*/ 1523214 h 1533796"/>
                  <a:gd name="connsiteX1" fmla="*/ 1934633 w 1991784"/>
                  <a:gd name="connsiteY1" fmla="*/ 847997 h 1533796"/>
                  <a:gd name="connsiteX2" fmla="*/ 1549400 w 1991784"/>
                  <a:gd name="connsiteY2" fmla="*/ 26730 h 1533796"/>
                  <a:gd name="connsiteX3" fmla="*/ 0 w 1991784"/>
                  <a:gd name="connsiteY3" fmla="*/ 56364 h 1533796"/>
                  <a:gd name="connsiteX4" fmla="*/ 1384300 w 1991784"/>
                  <a:gd name="connsiteY4" fmla="*/ 395031 h 1533796"/>
                  <a:gd name="connsiteX5" fmla="*/ 1945217 w 1991784"/>
                  <a:gd name="connsiteY5" fmla="*/ 1530622 h 1533796"/>
                  <a:gd name="connsiteX6" fmla="*/ 1991784 w 1991784"/>
                  <a:gd name="connsiteY6" fmla="*/ 1523214 h 1533796"/>
                  <a:gd name="connsiteX0" fmla="*/ 1991784 w 1991784"/>
                  <a:gd name="connsiteY0" fmla="*/ 1523214 h 1533796"/>
                  <a:gd name="connsiteX1" fmla="*/ 1934633 w 1991784"/>
                  <a:gd name="connsiteY1" fmla="*/ 847997 h 1533796"/>
                  <a:gd name="connsiteX2" fmla="*/ 1549400 w 1991784"/>
                  <a:gd name="connsiteY2" fmla="*/ 26730 h 1533796"/>
                  <a:gd name="connsiteX3" fmla="*/ 0 w 1991784"/>
                  <a:gd name="connsiteY3" fmla="*/ 56364 h 1533796"/>
                  <a:gd name="connsiteX4" fmla="*/ 1384300 w 1991784"/>
                  <a:gd name="connsiteY4" fmla="*/ 395031 h 1533796"/>
                  <a:gd name="connsiteX5" fmla="*/ 1945217 w 1991784"/>
                  <a:gd name="connsiteY5" fmla="*/ 1530622 h 1533796"/>
                  <a:gd name="connsiteX6" fmla="*/ 1991784 w 1991784"/>
                  <a:gd name="connsiteY6" fmla="*/ 1523214 h 1533796"/>
                  <a:gd name="connsiteX0" fmla="*/ 1991784 w 1991784"/>
                  <a:gd name="connsiteY0" fmla="*/ 1523214 h 1533796"/>
                  <a:gd name="connsiteX1" fmla="*/ 1934633 w 1991784"/>
                  <a:gd name="connsiteY1" fmla="*/ 847997 h 1533796"/>
                  <a:gd name="connsiteX2" fmla="*/ 1549400 w 1991784"/>
                  <a:gd name="connsiteY2" fmla="*/ 26730 h 1533796"/>
                  <a:gd name="connsiteX3" fmla="*/ 0 w 1991784"/>
                  <a:gd name="connsiteY3" fmla="*/ 56364 h 1533796"/>
                  <a:gd name="connsiteX4" fmla="*/ 1384300 w 1991784"/>
                  <a:gd name="connsiteY4" fmla="*/ 395031 h 1533796"/>
                  <a:gd name="connsiteX5" fmla="*/ 1945217 w 1991784"/>
                  <a:gd name="connsiteY5" fmla="*/ 1530622 h 1533796"/>
                  <a:gd name="connsiteX6" fmla="*/ 1991784 w 1991784"/>
                  <a:gd name="connsiteY6" fmla="*/ 1523214 h 1533796"/>
                  <a:gd name="connsiteX0" fmla="*/ 1991784 w 1991784"/>
                  <a:gd name="connsiteY0" fmla="*/ 1523214 h 1533796"/>
                  <a:gd name="connsiteX1" fmla="*/ 1934633 w 1991784"/>
                  <a:gd name="connsiteY1" fmla="*/ 847997 h 1533796"/>
                  <a:gd name="connsiteX2" fmla="*/ 1549400 w 1991784"/>
                  <a:gd name="connsiteY2" fmla="*/ 26730 h 1533796"/>
                  <a:gd name="connsiteX3" fmla="*/ 0 w 1991784"/>
                  <a:gd name="connsiteY3" fmla="*/ 56364 h 1533796"/>
                  <a:gd name="connsiteX4" fmla="*/ 1384300 w 1991784"/>
                  <a:gd name="connsiteY4" fmla="*/ 395031 h 1533796"/>
                  <a:gd name="connsiteX5" fmla="*/ 1945217 w 1991784"/>
                  <a:gd name="connsiteY5" fmla="*/ 1530622 h 1533796"/>
                  <a:gd name="connsiteX6" fmla="*/ 1991784 w 1991784"/>
                  <a:gd name="connsiteY6" fmla="*/ 1523214 h 1533796"/>
                  <a:gd name="connsiteX0" fmla="*/ 1991784 w 1991784"/>
                  <a:gd name="connsiteY0" fmla="*/ 1523214 h 1533796"/>
                  <a:gd name="connsiteX1" fmla="*/ 1934633 w 1991784"/>
                  <a:gd name="connsiteY1" fmla="*/ 847997 h 1533796"/>
                  <a:gd name="connsiteX2" fmla="*/ 1549400 w 1991784"/>
                  <a:gd name="connsiteY2" fmla="*/ 26730 h 1533796"/>
                  <a:gd name="connsiteX3" fmla="*/ 0 w 1991784"/>
                  <a:gd name="connsiteY3" fmla="*/ 56364 h 1533796"/>
                  <a:gd name="connsiteX4" fmla="*/ 1384300 w 1991784"/>
                  <a:gd name="connsiteY4" fmla="*/ 395031 h 1533796"/>
                  <a:gd name="connsiteX5" fmla="*/ 1945217 w 1991784"/>
                  <a:gd name="connsiteY5" fmla="*/ 1530622 h 1533796"/>
                  <a:gd name="connsiteX6" fmla="*/ 1991784 w 1991784"/>
                  <a:gd name="connsiteY6" fmla="*/ 1523214 h 1533796"/>
                  <a:gd name="connsiteX0" fmla="*/ 1991784 w 1991784"/>
                  <a:gd name="connsiteY0" fmla="*/ 1523214 h 1533796"/>
                  <a:gd name="connsiteX1" fmla="*/ 1934633 w 1991784"/>
                  <a:gd name="connsiteY1" fmla="*/ 847997 h 1533796"/>
                  <a:gd name="connsiteX2" fmla="*/ 1549400 w 1991784"/>
                  <a:gd name="connsiteY2" fmla="*/ 26730 h 1533796"/>
                  <a:gd name="connsiteX3" fmla="*/ 0 w 1991784"/>
                  <a:gd name="connsiteY3" fmla="*/ 56364 h 1533796"/>
                  <a:gd name="connsiteX4" fmla="*/ 1384300 w 1991784"/>
                  <a:gd name="connsiteY4" fmla="*/ 395031 h 1533796"/>
                  <a:gd name="connsiteX5" fmla="*/ 1945217 w 1991784"/>
                  <a:gd name="connsiteY5" fmla="*/ 1530622 h 1533796"/>
                  <a:gd name="connsiteX6" fmla="*/ 1991784 w 1991784"/>
                  <a:gd name="connsiteY6" fmla="*/ 1523214 h 1533796"/>
                  <a:gd name="connsiteX0" fmla="*/ 1991784 w 1991784"/>
                  <a:gd name="connsiteY0" fmla="*/ 1523214 h 1533796"/>
                  <a:gd name="connsiteX1" fmla="*/ 1934633 w 1991784"/>
                  <a:gd name="connsiteY1" fmla="*/ 847997 h 1533796"/>
                  <a:gd name="connsiteX2" fmla="*/ 1549400 w 1991784"/>
                  <a:gd name="connsiteY2" fmla="*/ 26730 h 1533796"/>
                  <a:gd name="connsiteX3" fmla="*/ 0 w 1991784"/>
                  <a:gd name="connsiteY3" fmla="*/ 56364 h 1533796"/>
                  <a:gd name="connsiteX4" fmla="*/ 1384300 w 1991784"/>
                  <a:gd name="connsiteY4" fmla="*/ 395031 h 1533796"/>
                  <a:gd name="connsiteX5" fmla="*/ 1945217 w 1991784"/>
                  <a:gd name="connsiteY5" fmla="*/ 1530622 h 1533796"/>
                  <a:gd name="connsiteX6" fmla="*/ 1991784 w 1991784"/>
                  <a:gd name="connsiteY6" fmla="*/ 1523214 h 1533796"/>
                  <a:gd name="connsiteX0" fmla="*/ 1991784 w 1999964"/>
                  <a:gd name="connsiteY0" fmla="*/ 1523214 h 1530622"/>
                  <a:gd name="connsiteX1" fmla="*/ 1934633 w 1999964"/>
                  <a:gd name="connsiteY1" fmla="*/ 847997 h 1530622"/>
                  <a:gd name="connsiteX2" fmla="*/ 1549400 w 1999964"/>
                  <a:gd name="connsiteY2" fmla="*/ 26730 h 1530622"/>
                  <a:gd name="connsiteX3" fmla="*/ 0 w 1999964"/>
                  <a:gd name="connsiteY3" fmla="*/ 56364 h 1530622"/>
                  <a:gd name="connsiteX4" fmla="*/ 1384300 w 1999964"/>
                  <a:gd name="connsiteY4" fmla="*/ 395031 h 1530622"/>
                  <a:gd name="connsiteX5" fmla="*/ 1945217 w 1999964"/>
                  <a:gd name="connsiteY5" fmla="*/ 1530622 h 1530622"/>
                  <a:gd name="connsiteX6" fmla="*/ 1991784 w 1999964"/>
                  <a:gd name="connsiteY6" fmla="*/ 1523214 h 1530622"/>
                  <a:gd name="connsiteX0" fmla="*/ 2210859 w 2219039"/>
                  <a:gd name="connsiteY0" fmla="*/ 1528116 h 1535524"/>
                  <a:gd name="connsiteX1" fmla="*/ 2153708 w 2219039"/>
                  <a:gd name="connsiteY1" fmla="*/ 852899 h 1535524"/>
                  <a:gd name="connsiteX2" fmla="*/ 1768475 w 2219039"/>
                  <a:gd name="connsiteY2" fmla="*/ 31632 h 1535524"/>
                  <a:gd name="connsiteX3" fmla="*/ 0 w 2219039"/>
                  <a:gd name="connsiteY3" fmla="*/ 39041 h 1535524"/>
                  <a:gd name="connsiteX4" fmla="*/ 1603375 w 2219039"/>
                  <a:gd name="connsiteY4" fmla="*/ 399933 h 1535524"/>
                  <a:gd name="connsiteX5" fmla="*/ 2164292 w 2219039"/>
                  <a:gd name="connsiteY5" fmla="*/ 1535524 h 1535524"/>
                  <a:gd name="connsiteX6" fmla="*/ 2210859 w 2219039"/>
                  <a:gd name="connsiteY6" fmla="*/ 1528116 h 1535524"/>
                  <a:gd name="connsiteX0" fmla="*/ 2214081 w 2222261"/>
                  <a:gd name="connsiteY0" fmla="*/ 1528116 h 1535524"/>
                  <a:gd name="connsiteX1" fmla="*/ 2156930 w 2222261"/>
                  <a:gd name="connsiteY1" fmla="*/ 852899 h 1535524"/>
                  <a:gd name="connsiteX2" fmla="*/ 1771697 w 2222261"/>
                  <a:gd name="connsiteY2" fmla="*/ 31632 h 1535524"/>
                  <a:gd name="connsiteX3" fmla="*/ 3222 w 2222261"/>
                  <a:gd name="connsiteY3" fmla="*/ 39041 h 1535524"/>
                  <a:gd name="connsiteX4" fmla="*/ 1342013 w 2222261"/>
                  <a:gd name="connsiteY4" fmla="*/ 273991 h 1535524"/>
                  <a:gd name="connsiteX5" fmla="*/ 1606597 w 2222261"/>
                  <a:gd name="connsiteY5" fmla="*/ 399933 h 1535524"/>
                  <a:gd name="connsiteX6" fmla="*/ 2167514 w 2222261"/>
                  <a:gd name="connsiteY6" fmla="*/ 1535524 h 1535524"/>
                  <a:gd name="connsiteX7" fmla="*/ 2214081 w 2222261"/>
                  <a:gd name="connsiteY7" fmla="*/ 1528116 h 1535524"/>
                  <a:gd name="connsiteX0" fmla="*/ 2229738 w 2237918"/>
                  <a:gd name="connsiteY0" fmla="*/ 1528116 h 1535524"/>
                  <a:gd name="connsiteX1" fmla="*/ 2172587 w 2237918"/>
                  <a:gd name="connsiteY1" fmla="*/ 852899 h 1535524"/>
                  <a:gd name="connsiteX2" fmla="*/ 1787354 w 2237918"/>
                  <a:gd name="connsiteY2" fmla="*/ 31632 h 1535524"/>
                  <a:gd name="connsiteX3" fmla="*/ 18879 w 2237918"/>
                  <a:gd name="connsiteY3" fmla="*/ 39041 h 1535524"/>
                  <a:gd name="connsiteX4" fmla="*/ 351195 w 2237918"/>
                  <a:gd name="connsiteY4" fmla="*/ 197791 h 1535524"/>
                  <a:gd name="connsiteX5" fmla="*/ 1622254 w 2237918"/>
                  <a:gd name="connsiteY5" fmla="*/ 399933 h 1535524"/>
                  <a:gd name="connsiteX6" fmla="*/ 2183171 w 2237918"/>
                  <a:gd name="connsiteY6" fmla="*/ 1535524 h 1535524"/>
                  <a:gd name="connsiteX7" fmla="*/ 2229738 w 2237918"/>
                  <a:gd name="connsiteY7" fmla="*/ 1528116 h 1535524"/>
                  <a:gd name="connsiteX0" fmla="*/ 2259956 w 2268136"/>
                  <a:gd name="connsiteY0" fmla="*/ 1528116 h 1535524"/>
                  <a:gd name="connsiteX1" fmla="*/ 2202805 w 2268136"/>
                  <a:gd name="connsiteY1" fmla="*/ 852899 h 1535524"/>
                  <a:gd name="connsiteX2" fmla="*/ 1817572 w 2268136"/>
                  <a:gd name="connsiteY2" fmla="*/ 31632 h 1535524"/>
                  <a:gd name="connsiteX3" fmla="*/ 49097 w 2268136"/>
                  <a:gd name="connsiteY3" fmla="*/ 39041 h 1535524"/>
                  <a:gd name="connsiteX4" fmla="*/ 216313 w 2268136"/>
                  <a:gd name="connsiteY4" fmla="*/ 169216 h 1535524"/>
                  <a:gd name="connsiteX5" fmla="*/ 1652472 w 2268136"/>
                  <a:gd name="connsiteY5" fmla="*/ 399933 h 1535524"/>
                  <a:gd name="connsiteX6" fmla="*/ 2213389 w 2268136"/>
                  <a:gd name="connsiteY6" fmla="*/ 1535524 h 1535524"/>
                  <a:gd name="connsiteX7" fmla="*/ 2259956 w 2268136"/>
                  <a:gd name="connsiteY7" fmla="*/ 1528116 h 1535524"/>
                  <a:gd name="connsiteX0" fmla="*/ 2259956 w 2268136"/>
                  <a:gd name="connsiteY0" fmla="*/ 1519069 h 1526477"/>
                  <a:gd name="connsiteX1" fmla="*/ 2202805 w 2268136"/>
                  <a:gd name="connsiteY1" fmla="*/ 843852 h 1526477"/>
                  <a:gd name="connsiteX2" fmla="*/ 1833447 w 2268136"/>
                  <a:gd name="connsiteY2" fmla="*/ 35285 h 1526477"/>
                  <a:gd name="connsiteX3" fmla="*/ 49097 w 2268136"/>
                  <a:gd name="connsiteY3" fmla="*/ 29994 h 1526477"/>
                  <a:gd name="connsiteX4" fmla="*/ 216313 w 2268136"/>
                  <a:gd name="connsiteY4" fmla="*/ 160169 h 1526477"/>
                  <a:gd name="connsiteX5" fmla="*/ 1652472 w 2268136"/>
                  <a:gd name="connsiteY5" fmla="*/ 390886 h 1526477"/>
                  <a:gd name="connsiteX6" fmla="*/ 2213389 w 2268136"/>
                  <a:gd name="connsiteY6" fmla="*/ 1526477 h 1526477"/>
                  <a:gd name="connsiteX7" fmla="*/ 2259956 w 2268136"/>
                  <a:gd name="connsiteY7" fmla="*/ 1519069 h 1526477"/>
                  <a:gd name="connsiteX0" fmla="*/ 2242558 w 2250738"/>
                  <a:gd name="connsiteY0" fmla="*/ 1519069 h 1526477"/>
                  <a:gd name="connsiteX1" fmla="*/ 2185407 w 2250738"/>
                  <a:gd name="connsiteY1" fmla="*/ 843852 h 1526477"/>
                  <a:gd name="connsiteX2" fmla="*/ 1816049 w 2250738"/>
                  <a:gd name="connsiteY2" fmla="*/ 35285 h 1526477"/>
                  <a:gd name="connsiteX3" fmla="*/ 31699 w 2250738"/>
                  <a:gd name="connsiteY3" fmla="*/ 29994 h 1526477"/>
                  <a:gd name="connsiteX4" fmla="*/ 265590 w 2250738"/>
                  <a:gd name="connsiteY4" fmla="*/ 128419 h 1526477"/>
                  <a:gd name="connsiteX5" fmla="*/ 1635074 w 2250738"/>
                  <a:gd name="connsiteY5" fmla="*/ 390886 h 1526477"/>
                  <a:gd name="connsiteX6" fmla="*/ 2195991 w 2250738"/>
                  <a:gd name="connsiteY6" fmla="*/ 1526477 h 1526477"/>
                  <a:gd name="connsiteX7" fmla="*/ 2242558 w 2250738"/>
                  <a:gd name="connsiteY7" fmla="*/ 1519069 h 1526477"/>
                  <a:gd name="connsiteX0" fmla="*/ 2242558 w 2250738"/>
                  <a:gd name="connsiteY0" fmla="*/ 1519069 h 1526477"/>
                  <a:gd name="connsiteX1" fmla="*/ 2185407 w 2250738"/>
                  <a:gd name="connsiteY1" fmla="*/ 843852 h 1526477"/>
                  <a:gd name="connsiteX2" fmla="*/ 1816049 w 2250738"/>
                  <a:gd name="connsiteY2" fmla="*/ 35285 h 1526477"/>
                  <a:gd name="connsiteX3" fmla="*/ 31699 w 2250738"/>
                  <a:gd name="connsiteY3" fmla="*/ 29994 h 1526477"/>
                  <a:gd name="connsiteX4" fmla="*/ 265590 w 2250738"/>
                  <a:gd name="connsiteY4" fmla="*/ 128419 h 1526477"/>
                  <a:gd name="connsiteX5" fmla="*/ 1635074 w 2250738"/>
                  <a:gd name="connsiteY5" fmla="*/ 390886 h 1526477"/>
                  <a:gd name="connsiteX6" fmla="*/ 2195991 w 2250738"/>
                  <a:gd name="connsiteY6" fmla="*/ 1526477 h 1526477"/>
                  <a:gd name="connsiteX7" fmla="*/ 2242558 w 2250738"/>
                  <a:gd name="connsiteY7" fmla="*/ 1519069 h 1526477"/>
                  <a:gd name="connsiteX0" fmla="*/ 2306219 w 2314399"/>
                  <a:gd name="connsiteY0" fmla="*/ 1519069 h 1526477"/>
                  <a:gd name="connsiteX1" fmla="*/ 2249068 w 2314399"/>
                  <a:gd name="connsiteY1" fmla="*/ 843852 h 1526477"/>
                  <a:gd name="connsiteX2" fmla="*/ 1879710 w 2314399"/>
                  <a:gd name="connsiteY2" fmla="*/ 35285 h 1526477"/>
                  <a:gd name="connsiteX3" fmla="*/ 95360 w 2314399"/>
                  <a:gd name="connsiteY3" fmla="*/ 29994 h 1526477"/>
                  <a:gd name="connsiteX4" fmla="*/ 160976 w 2314399"/>
                  <a:gd name="connsiteY4" fmla="*/ 115719 h 1526477"/>
                  <a:gd name="connsiteX5" fmla="*/ 1698735 w 2314399"/>
                  <a:gd name="connsiteY5" fmla="*/ 390886 h 1526477"/>
                  <a:gd name="connsiteX6" fmla="*/ 2259652 w 2314399"/>
                  <a:gd name="connsiteY6" fmla="*/ 1526477 h 1526477"/>
                  <a:gd name="connsiteX7" fmla="*/ 2306219 w 2314399"/>
                  <a:gd name="connsiteY7" fmla="*/ 1519069 h 1526477"/>
                  <a:gd name="connsiteX0" fmla="*/ 2244156 w 2252336"/>
                  <a:gd name="connsiteY0" fmla="*/ 1519069 h 1526477"/>
                  <a:gd name="connsiteX1" fmla="*/ 2187005 w 2252336"/>
                  <a:gd name="connsiteY1" fmla="*/ 843852 h 1526477"/>
                  <a:gd name="connsiteX2" fmla="*/ 1817647 w 2252336"/>
                  <a:gd name="connsiteY2" fmla="*/ 35285 h 1526477"/>
                  <a:gd name="connsiteX3" fmla="*/ 33297 w 2252336"/>
                  <a:gd name="connsiteY3" fmla="*/ 29994 h 1526477"/>
                  <a:gd name="connsiteX4" fmla="*/ 98913 w 2252336"/>
                  <a:gd name="connsiteY4" fmla="*/ 115719 h 1526477"/>
                  <a:gd name="connsiteX5" fmla="*/ 1636672 w 2252336"/>
                  <a:gd name="connsiteY5" fmla="*/ 390886 h 1526477"/>
                  <a:gd name="connsiteX6" fmla="*/ 2197589 w 2252336"/>
                  <a:gd name="connsiteY6" fmla="*/ 1526477 h 1526477"/>
                  <a:gd name="connsiteX7" fmla="*/ 2244156 w 2252336"/>
                  <a:gd name="connsiteY7" fmla="*/ 1519069 h 1526477"/>
                  <a:gd name="connsiteX0" fmla="*/ 2215163 w 2223343"/>
                  <a:gd name="connsiteY0" fmla="*/ 1519069 h 1526477"/>
                  <a:gd name="connsiteX1" fmla="*/ 2158012 w 2223343"/>
                  <a:gd name="connsiteY1" fmla="*/ 843852 h 1526477"/>
                  <a:gd name="connsiteX2" fmla="*/ 1788654 w 2223343"/>
                  <a:gd name="connsiteY2" fmla="*/ 35285 h 1526477"/>
                  <a:gd name="connsiteX3" fmla="*/ 4304 w 2223343"/>
                  <a:gd name="connsiteY3" fmla="*/ 29994 h 1526477"/>
                  <a:gd name="connsiteX4" fmla="*/ 860495 w 2223343"/>
                  <a:gd name="connsiteY4" fmla="*/ 185569 h 1526477"/>
                  <a:gd name="connsiteX5" fmla="*/ 1607679 w 2223343"/>
                  <a:gd name="connsiteY5" fmla="*/ 390886 h 1526477"/>
                  <a:gd name="connsiteX6" fmla="*/ 2168596 w 2223343"/>
                  <a:gd name="connsiteY6" fmla="*/ 1526477 h 1526477"/>
                  <a:gd name="connsiteX7" fmla="*/ 2215163 w 2223343"/>
                  <a:gd name="connsiteY7" fmla="*/ 1519069 h 1526477"/>
                  <a:gd name="connsiteX0" fmla="*/ 2241971 w 2250151"/>
                  <a:gd name="connsiteY0" fmla="*/ 1519069 h 1526477"/>
                  <a:gd name="connsiteX1" fmla="*/ 2184820 w 2250151"/>
                  <a:gd name="connsiteY1" fmla="*/ 843852 h 1526477"/>
                  <a:gd name="connsiteX2" fmla="*/ 1815462 w 2250151"/>
                  <a:gd name="connsiteY2" fmla="*/ 35285 h 1526477"/>
                  <a:gd name="connsiteX3" fmla="*/ 31112 w 2250151"/>
                  <a:gd name="connsiteY3" fmla="*/ 29994 h 1526477"/>
                  <a:gd name="connsiteX4" fmla="*/ 887303 w 2250151"/>
                  <a:gd name="connsiteY4" fmla="*/ 185569 h 1526477"/>
                  <a:gd name="connsiteX5" fmla="*/ 1634487 w 2250151"/>
                  <a:gd name="connsiteY5" fmla="*/ 390886 h 1526477"/>
                  <a:gd name="connsiteX6" fmla="*/ 2195404 w 2250151"/>
                  <a:gd name="connsiteY6" fmla="*/ 1526477 h 1526477"/>
                  <a:gd name="connsiteX7" fmla="*/ 2241971 w 2250151"/>
                  <a:gd name="connsiteY7" fmla="*/ 1519069 h 1526477"/>
                  <a:gd name="connsiteX0" fmla="*/ 2241971 w 2250151"/>
                  <a:gd name="connsiteY0" fmla="*/ 1519069 h 1526477"/>
                  <a:gd name="connsiteX1" fmla="*/ 2184820 w 2250151"/>
                  <a:gd name="connsiteY1" fmla="*/ 843852 h 1526477"/>
                  <a:gd name="connsiteX2" fmla="*/ 1815462 w 2250151"/>
                  <a:gd name="connsiteY2" fmla="*/ 35285 h 1526477"/>
                  <a:gd name="connsiteX3" fmla="*/ 31112 w 2250151"/>
                  <a:gd name="connsiteY3" fmla="*/ 29994 h 1526477"/>
                  <a:gd name="connsiteX4" fmla="*/ 887303 w 2250151"/>
                  <a:gd name="connsiteY4" fmla="*/ 185569 h 1526477"/>
                  <a:gd name="connsiteX5" fmla="*/ 1634487 w 2250151"/>
                  <a:gd name="connsiteY5" fmla="*/ 390886 h 1526477"/>
                  <a:gd name="connsiteX6" fmla="*/ 2195404 w 2250151"/>
                  <a:gd name="connsiteY6" fmla="*/ 1526477 h 1526477"/>
                  <a:gd name="connsiteX7" fmla="*/ 2241971 w 2250151"/>
                  <a:gd name="connsiteY7" fmla="*/ 1519069 h 1526477"/>
                  <a:gd name="connsiteX0" fmla="*/ 2241971 w 2250151"/>
                  <a:gd name="connsiteY0" fmla="*/ 1492926 h 1500334"/>
                  <a:gd name="connsiteX1" fmla="*/ 2184820 w 2250151"/>
                  <a:gd name="connsiteY1" fmla="*/ 817709 h 1500334"/>
                  <a:gd name="connsiteX2" fmla="*/ 1818637 w 2250151"/>
                  <a:gd name="connsiteY2" fmla="*/ 69467 h 1500334"/>
                  <a:gd name="connsiteX3" fmla="*/ 31112 w 2250151"/>
                  <a:gd name="connsiteY3" fmla="*/ 3851 h 1500334"/>
                  <a:gd name="connsiteX4" fmla="*/ 887303 w 2250151"/>
                  <a:gd name="connsiteY4" fmla="*/ 159426 h 1500334"/>
                  <a:gd name="connsiteX5" fmla="*/ 1634487 w 2250151"/>
                  <a:gd name="connsiteY5" fmla="*/ 364743 h 1500334"/>
                  <a:gd name="connsiteX6" fmla="*/ 2195404 w 2250151"/>
                  <a:gd name="connsiteY6" fmla="*/ 1500334 h 1500334"/>
                  <a:gd name="connsiteX7" fmla="*/ 2241971 w 2250151"/>
                  <a:gd name="connsiteY7" fmla="*/ 1492926 h 1500334"/>
                  <a:gd name="connsiteX0" fmla="*/ 2241971 w 2250151"/>
                  <a:gd name="connsiteY0" fmla="*/ 1492926 h 1500334"/>
                  <a:gd name="connsiteX1" fmla="*/ 2184820 w 2250151"/>
                  <a:gd name="connsiteY1" fmla="*/ 817709 h 1500334"/>
                  <a:gd name="connsiteX2" fmla="*/ 1818637 w 2250151"/>
                  <a:gd name="connsiteY2" fmla="*/ 69467 h 1500334"/>
                  <a:gd name="connsiteX3" fmla="*/ 31112 w 2250151"/>
                  <a:gd name="connsiteY3" fmla="*/ 3851 h 1500334"/>
                  <a:gd name="connsiteX4" fmla="*/ 887303 w 2250151"/>
                  <a:gd name="connsiteY4" fmla="*/ 159426 h 1500334"/>
                  <a:gd name="connsiteX5" fmla="*/ 1774187 w 2250151"/>
                  <a:gd name="connsiteY5" fmla="*/ 329818 h 1500334"/>
                  <a:gd name="connsiteX6" fmla="*/ 2195404 w 2250151"/>
                  <a:gd name="connsiteY6" fmla="*/ 1500334 h 1500334"/>
                  <a:gd name="connsiteX7" fmla="*/ 2241971 w 2250151"/>
                  <a:gd name="connsiteY7" fmla="*/ 1492926 h 1500334"/>
                  <a:gd name="connsiteX0" fmla="*/ 2233936 w 2242116"/>
                  <a:gd name="connsiteY0" fmla="*/ 1492926 h 1500334"/>
                  <a:gd name="connsiteX1" fmla="*/ 2176785 w 2242116"/>
                  <a:gd name="connsiteY1" fmla="*/ 817709 h 1500334"/>
                  <a:gd name="connsiteX2" fmla="*/ 1810602 w 2242116"/>
                  <a:gd name="connsiteY2" fmla="*/ 69467 h 1500334"/>
                  <a:gd name="connsiteX3" fmla="*/ 23077 w 2242116"/>
                  <a:gd name="connsiteY3" fmla="*/ 3851 h 1500334"/>
                  <a:gd name="connsiteX4" fmla="*/ 949118 w 2242116"/>
                  <a:gd name="connsiteY4" fmla="*/ 130851 h 1500334"/>
                  <a:gd name="connsiteX5" fmla="*/ 1766152 w 2242116"/>
                  <a:gd name="connsiteY5" fmla="*/ 329818 h 1500334"/>
                  <a:gd name="connsiteX6" fmla="*/ 2187369 w 2242116"/>
                  <a:gd name="connsiteY6" fmla="*/ 1500334 h 1500334"/>
                  <a:gd name="connsiteX7" fmla="*/ 2233936 w 2242116"/>
                  <a:gd name="connsiteY7" fmla="*/ 1492926 h 1500334"/>
                  <a:gd name="connsiteX0" fmla="*/ 2233936 w 2242116"/>
                  <a:gd name="connsiteY0" fmla="*/ 1492926 h 1500334"/>
                  <a:gd name="connsiteX1" fmla="*/ 2176785 w 2242116"/>
                  <a:gd name="connsiteY1" fmla="*/ 817709 h 1500334"/>
                  <a:gd name="connsiteX2" fmla="*/ 1810602 w 2242116"/>
                  <a:gd name="connsiteY2" fmla="*/ 69467 h 1500334"/>
                  <a:gd name="connsiteX3" fmla="*/ 23077 w 2242116"/>
                  <a:gd name="connsiteY3" fmla="*/ 3851 h 1500334"/>
                  <a:gd name="connsiteX4" fmla="*/ 949118 w 2242116"/>
                  <a:gd name="connsiteY4" fmla="*/ 130851 h 1500334"/>
                  <a:gd name="connsiteX5" fmla="*/ 1801077 w 2242116"/>
                  <a:gd name="connsiteY5" fmla="*/ 285368 h 1500334"/>
                  <a:gd name="connsiteX6" fmla="*/ 2187369 w 2242116"/>
                  <a:gd name="connsiteY6" fmla="*/ 1500334 h 1500334"/>
                  <a:gd name="connsiteX7" fmla="*/ 2233936 w 2242116"/>
                  <a:gd name="connsiteY7" fmla="*/ 1492926 h 1500334"/>
                  <a:gd name="connsiteX0" fmla="*/ 2210861 w 2219041"/>
                  <a:gd name="connsiteY0" fmla="*/ 1492926 h 1500334"/>
                  <a:gd name="connsiteX1" fmla="*/ 2153710 w 2219041"/>
                  <a:gd name="connsiteY1" fmla="*/ 817709 h 1500334"/>
                  <a:gd name="connsiteX2" fmla="*/ 1787527 w 2219041"/>
                  <a:gd name="connsiteY2" fmla="*/ 69467 h 1500334"/>
                  <a:gd name="connsiteX3" fmla="*/ 2 w 2219041"/>
                  <a:gd name="connsiteY3" fmla="*/ 3851 h 1500334"/>
                  <a:gd name="connsiteX4" fmla="*/ 1778002 w 2219041"/>
                  <a:gd name="connsiteY4" fmla="*/ 285368 h 1500334"/>
                  <a:gd name="connsiteX5" fmla="*/ 2164294 w 2219041"/>
                  <a:gd name="connsiteY5" fmla="*/ 1500334 h 1500334"/>
                  <a:gd name="connsiteX6" fmla="*/ 2210861 w 2219041"/>
                  <a:gd name="connsiteY6" fmla="*/ 1492926 h 1500334"/>
                  <a:gd name="connsiteX0" fmla="*/ 2211534 w 2219714"/>
                  <a:gd name="connsiteY0" fmla="*/ 1492926 h 1500334"/>
                  <a:gd name="connsiteX1" fmla="*/ 2154383 w 2219714"/>
                  <a:gd name="connsiteY1" fmla="*/ 817709 h 1500334"/>
                  <a:gd name="connsiteX2" fmla="*/ 1788200 w 2219714"/>
                  <a:gd name="connsiteY2" fmla="*/ 69467 h 1500334"/>
                  <a:gd name="connsiteX3" fmla="*/ 675 w 2219714"/>
                  <a:gd name="connsiteY3" fmla="*/ 3851 h 1500334"/>
                  <a:gd name="connsiteX4" fmla="*/ 1778675 w 2219714"/>
                  <a:gd name="connsiteY4" fmla="*/ 285368 h 1500334"/>
                  <a:gd name="connsiteX5" fmla="*/ 2164967 w 2219714"/>
                  <a:gd name="connsiteY5" fmla="*/ 1500334 h 1500334"/>
                  <a:gd name="connsiteX6" fmla="*/ 2211534 w 2219714"/>
                  <a:gd name="connsiteY6" fmla="*/ 1492926 h 1500334"/>
                  <a:gd name="connsiteX0" fmla="*/ 2211534 w 2219714"/>
                  <a:gd name="connsiteY0" fmla="*/ 1501068 h 1508476"/>
                  <a:gd name="connsiteX1" fmla="*/ 2154383 w 2219714"/>
                  <a:gd name="connsiteY1" fmla="*/ 825851 h 1508476"/>
                  <a:gd name="connsiteX2" fmla="*/ 1788200 w 2219714"/>
                  <a:gd name="connsiteY2" fmla="*/ 77609 h 1508476"/>
                  <a:gd name="connsiteX3" fmla="*/ 675 w 2219714"/>
                  <a:gd name="connsiteY3" fmla="*/ 11993 h 1508476"/>
                  <a:gd name="connsiteX4" fmla="*/ 1778675 w 2219714"/>
                  <a:gd name="connsiteY4" fmla="*/ 293510 h 1508476"/>
                  <a:gd name="connsiteX5" fmla="*/ 2164967 w 2219714"/>
                  <a:gd name="connsiteY5" fmla="*/ 1508476 h 1508476"/>
                  <a:gd name="connsiteX6" fmla="*/ 2211534 w 2219714"/>
                  <a:gd name="connsiteY6" fmla="*/ 1501068 h 1508476"/>
                  <a:gd name="connsiteX0" fmla="*/ 2211554 w 2219734"/>
                  <a:gd name="connsiteY0" fmla="*/ 1501068 h 1508476"/>
                  <a:gd name="connsiteX1" fmla="*/ 2154403 w 2219734"/>
                  <a:gd name="connsiteY1" fmla="*/ 825851 h 1508476"/>
                  <a:gd name="connsiteX2" fmla="*/ 1788220 w 2219734"/>
                  <a:gd name="connsiteY2" fmla="*/ 77609 h 1508476"/>
                  <a:gd name="connsiteX3" fmla="*/ 695 w 2219734"/>
                  <a:gd name="connsiteY3" fmla="*/ 11993 h 1508476"/>
                  <a:gd name="connsiteX4" fmla="*/ 1737420 w 2219734"/>
                  <a:gd name="connsiteY4" fmla="*/ 236360 h 1508476"/>
                  <a:gd name="connsiteX5" fmla="*/ 2164987 w 2219734"/>
                  <a:gd name="connsiteY5" fmla="*/ 1508476 h 1508476"/>
                  <a:gd name="connsiteX6" fmla="*/ 2211554 w 2219734"/>
                  <a:gd name="connsiteY6" fmla="*/ 1501068 h 1508476"/>
                  <a:gd name="connsiteX0" fmla="*/ 2211575 w 2219755"/>
                  <a:gd name="connsiteY0" fmla="*/ 1501068 h 1508476"/>
                  <a:gd name="connsiteX1" fmla="*/ 2154424 w 2219755"/>
                  <a:gd name="connsiteY1" fmla="*/ 825851 h 1508476"/>
                  <a:gd name="connsiteX2" fmla="*/ 1788241 w 2219755"/>
                  <a:gd name="connsiteY2" fmla="*/ 77609 h 1508476"/>
                  <a:gd name="connsiteX3" fmla="*/ 716 w 2219755"/>
                  <a:gd name="connsiteY3" fmla="*/ 11993 h 1508476"/>
                  <a:gd name="connsiteX4" fmla="*/ 1737441 w 2219755"/>
                  <a:gd name="connsiteY4" fmla="*/ 236360 h 1508476"/>
                  <a:gd name="connsiteX5" fmla="*/ 2165008 w 2219755"/>
                  <a:gd name="connsiteY5" fmla="*/ 1508476 h 1508476"/>
                  <a:gd name="connsiteX6" fmla="*/ 2211575 w 2219755"/>
                  <a:gd name="connsiteY6" fmla="*/ 1501068 h 1508476"/>
                  <a:gd name="connsiteX0" fmla="*/ 2211558 w 2211558"/>
                  <a:gd name="connsiteY0" fmla="*/ 1501068 h 1501068"/>
                  <a:gd name="connsiteX1" fmla="*/ 2154407 w 2211558"/>
                  <a:gd name="connsiteY1" fmla="*/ 825851 h 1501068"/>
                  <a:gd name="connsiteX2" fmla="*/ 1788224 w 2211558"/>
                  <a:gd name="connsiteY2" fmla="*/ 77609 h 1501068"/>
                  <a:gd name="connsiteX3" fmla="*/ 699 w 2211558"/>
                  <a:gd name="connsiteY3" fmla="*/ 11993 h 1501068"/>
                  <a:gd name="connsiteX4" fmla="*/ 1737424 w 2211558"/>
                  <a:gd name="connsiteY4" fmla="*/ 236360 h 1501068"/>
                  <a:gd name="connsiteX5" fmla="*/ 2211558 w 2211558"/>
                  <a:gd name="connsiteY5" fmla="*/ 1501068 h 1501068"/>
                  <a:gd name="connsiteX0" fmla="*/ 2195682 w 2195682"/>
                  <a:gd name="connsiteY0" fmla="*/ 1504243 h 1504243"/>
                  <a:gd name="connsiteX1" fmla="*/ 2154406 w 2195682"/>
                  <a:gd name="connsiteY1" fmla="*/ 825851 h 1504243"/>
                  <a:gd name="connsiteX2" fmla="*/ 1788223 w 2195682"/>
                  <a:gd name="connsiteY2" fmla="*/ 77609 h 1504243"/>
                  <a:gd name="connsiteX3" fmla="*/ 698 w 2195682"/>
                  <a:gd name="connsiteY3" fmla="*/ 11993 h 1504243"/>
                  <a:gd name="connsiteX4" fmla="*/ 1737423 w 2195682"/>
                  <a:gd name="connsiteY4" fmla="*/ 236360 h 1504243"/>
                  <a:gd name="connsiteX5" fmla="*/ 2195682 w 2195682"/>
                  <a:gd name="connsiteY5" fmla="*/ 1504243 h 1504243"/>
                  <a:gd name="connsiteX0" fmla="*/ 2195682 w 2196520"/>
                  <a:gd name="connsiteY0" fmla="*/ 1504243 h 1504243"/>
                  <a:gd name="connsiteX1" fmla="*/ 1788223 w 2196520"/>
                  <a:gd name="connsiteY1" fmla="*/ 77609 h 1504243"/>
                  <a:gd name="connsiteX2" fmla="*/ 698 w 2196520"/>
                  <a:gd name="connsiteY2" fmla="*/ 11993 h 1504243"/>
                  <a:gd name="connsiteX3" fmla="*/ 1737423 w 2196520"/>
                  <a:gd name="connsiteY3" fmla="*/ 236360 h 1504243"/>
                  <a:gd name="connsiteX4" fmla="*/ 2195682 w 2196520"/>
                  <a:gd name="connsiteY4" fmla="*/ 1504243 h 1504243"/>
                  <a:gd name="connsiteX0" fmla="*/ 2195682 w 2199038"/>
                  <a:gd name="connsiteY0" fmla="*/ 1501763 h 1501763"/>
                  <a:gd name="connsiteX1" fmla="*/ 1858073 w 2199038"/>
                  <a:gd name="connsiteY1" fmla="*/ 91004 h 1501763"/>
                  <a:gd name="connsiteX2" fmla="*/ 698 w 2199038"/>
                  <a:gd name="connsiteY2" fmla="*/ 9513 h 1501763"/>
                  <a:gd name="connsiteX3" fmla="*/ 1737423 w 2199038"/>
                  <a:gd name="connsiteY3" fmla="*/ 233880 h 1501763"/>
                  <a:gd name="connsiteX4" fmla="*/ 2195682 w 2199038"/>
                  <a:gd name="connsiteY4" fmla="*/ 1501763 h 1501763"/>
                  <a:gd name="connsiteX0" fmla="*/ 2195682 w 2196354"/>
                  <a:gd name="connsiteY0" fmla="*/ 1501763 h 1501763"/>
                  <a:gd name="connsiteX1" fmla="*/ 1858073 w 2196354"/>
                  <a:gd name="connsiteY1" fmla="*/ 91004 h 1501763"/>
                  <a:gd name="connsiteX2" fmla="*/ 698 w 2196354"/>
                  <a:gd name="connsiteY2" fmla="*/ 9513 h 1501763"/>
                  <a:gd name="connsiteX3" fmla="*/ 1737423 w 2196354"/>
                  <a:gd name="connsiteY3" fmla="*/ 233880 h 1501763"/>
                  <a:gd name="connsiteX4" fmla="*/ 2195682 w 2196354"/>
                  <a:gd name="connsiteY4" fmla="*/ 1501763 h 1501763"/>
                  <a:gd name="connsiteX0" fmla="*/ 2195682 w 2196539"/>
                  <a:gd name="connsiteY0" fmla="*/ 1501763 h 1501763"/>
                  <a:gd name="connsiteX1" fmla="*/ 1858073 w 2196539"/>
                  <a:gd name="connsiteY1" fmla="*/ 91004 h 1501763"/>
                  <a:gd name="connsiteX2" fmla="*/ 698 w 2196539"/>
                  <a:gd name="connsiteY2" fmla="*/ 9513 h 1501763"/>
                  <a:gd name="connsiteX3" fmla="*/ 1737423 w 2196539"/>
                  <a:gd name="connsiteY3" fmla="*/ 233880 h 1501763"/>
                  <a:gd name="connsiteX4" fmla="*/ 2195682 w 2196539"/>
                  <a:gd name="connsiteY4" fmla="*/ 1501763 h 1501763"/>
                  <a:gd name="connsiteX0" fmla="*/ 2195643 w 2196500"/>
                  <a:gd name="connsiteY0" fmla="*/ 1501763 h 1501763"/>
                  <a:gd name="connsiteX1" fmla="*/ 1858034 w 2196500"/>
                  <a:gd name="connsiteY1" fmla="*/ 91004 h 1501763"/>
                  <a:gd name="connsiteX2" fmla="*/ 659 w 2196500"/>
                  <a:gd name="connsiteY2" fmla="*/ 9513 h 1501763"/>
                  <a:gd name="connsiteX3" fmla="*/ 1823109 w 2196500"/>
                  <a:gd name="connsiteY3" fmla="*/ 341830 h 1501763"/>
                  <a:gd name="connsiteX4" fmla="*/ 2195643 w 2196500"/>
                  <a:gd name="connsiteY4" fmla="*/ 1501763 h 1501763"/>
                  <a:gd name="connsiteX0" fmla="*/ 2195643 w 2242332"/>
                  <a:gd name="connsiteY0" fmla="*/ 1501763 h 1501763"/>
                  <a:gd name="connsiteX1" fmla="*/ 1858034 w 2242332"/>
                  <a:gd name="connsiteY1" fmla="*/ 91004 h 1501763"/>
                  <a:gd name="connsiteX2" fmla="*/ 659 w 2242332"/>
                  <a:gd name="connsiteY2" fmla="*/ 9513 h 1501763"/>
                  <a:gd name="connsiteX3" fmla="*/ 1823109 w 2242332"/>
                  <a:gd name="connsiteY3" fmla="*/ 341830 h 1501763"/>
                  <a:gd name="connsiteX4" fmla="*/ 2195643 w 2242332"/>
                  <a:gd name="connsiteY4" fmla="*/ 1501763 h 1501763"/>
                  <a:gd name="connsiteX0" fmla="*/ 2195643 w 2196530"/>
                  <a:gd name="connsiteY0" fmla="*/ 1527096 h 1527096"/>
                  <a:gd name="connsiteX1" fmla="*/ 1858034 w 2196530"/>
                  <a:gd name="connsiteY1" fmla="*/ 116337 h 1527096"/>
                  <a:gd name="connsiteX2" fmla="*/ 659 w 2196530"/>
                  <a:gd name="connsiteY2" fmla="*/ 34846 h 1527096"/>
                  <a:gd name="connsiteX3" fmla="*/ 1823109 w 2196530"/>
                  <a:gd name="connsiteY3" fmla="*/ 367163 h 1527096"/>
                  <a:gd name="connsiteX4" fmla="*/ 2195643 w 2196530"/>
                  <a:gd name="connsiteY4" fmla="*/ 1527096 h 1527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96530" h="1527096">
                    <a:moveTo>
                      <a:pt x="2195643" y="1527096"/>
                    </a:moveTo>
                    <a:cubicBezTo>
                      <a:pt x="2204110" y="1500638"/>
                      <a:pt x="2156484" y="288492"/>
                      <a:pt x="1858034" y="116337"/>
                    </a:cubicBezTo>
                    <a:cubicBezTo>
                      <a:pt x="1559584" y="-55818"/>
                      <a:pt x="40876" y="5918"/>
                      <a:pt x="659" y="34846"/>
                    </a:cubicBezTo>
                    <a:cubicBezTo>
                      <a:pt x="-35853" y="248629"/>
                      <a:pt x="1457279" y="118455"/>
                      <a:pt x="1823109" y="367163"/>
                    </a:cubicBezTo>
                    <a:cubicBezTo>
                      <a:pt x="2188939" y="615871"/>
                      <a:pt x="2126146" y="1428848"/>
                      <a:pt x="2195643" y="1527096"/>
                    </a:cubicBezTo>
                    <a:close/>
                  </a:path>
                </a:pathLst>
              </a:custGeom>
              <a:pattFill prst="pct50">
                <a:fgClr>
                  <a:schemeClr val="accent1"/>
                </a:fgClr>
                <a:bgClr>
                  <a:schemeClr val="bg1"/>
                </a:bgClr>
              </a:patt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3473738" y="5180272"/>
                <a:ext cx="106600" cy="106600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4126767" y="4874739"/>
                <a:ext cx="56778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/>
                  <a:t>H</a:t>
                </a:r>
                <a:r>
                  <a:rPr lang="en-US" sz="1600" baseline="-25000" dirty="0" smtClean="0"/>
                  <a:t>2</a:t>
                </a:r>
                <a:r>
                  <a:rPr lang="en-US" sz="1600" dirty="0" smtClean="0"/>
                  <a:t>O</a:t>
                </a:r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3141421" y="4196490"/>
                <a:ext cx="203453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/>
                  <a:t>BIF (Fe</a:t>
                </a:r>
                <a:r>
                  <a:rPr lang="en-US" sz="1600" baseline="-25000" dirty="0" smtClean="0"/>
                  <a:t>2</a:t>
                </a:r>
                <a:r>
                  <a:rPr lang="en-US" sz="1600" dirty="0" smtClean="0"/>
                  <a:t>O</a:t>
                </a:r>
                <a:r>
                  <a:rPr lang="en-US" sz="1600" baseline="-25000" dirty="0" smtClean="0"/>
                  <a:t>3</a:t>
                </a:r>
                <a:r>
                  <a:rPr lang="en-US" sz="1600" dirty="0" smtClean="0"/>
                  <a:t> + Fe</a:t>
                </a:r>
                <a:r>
                  <a:rPr lang="en-US" sz="1600" baseline="-25000" dirty="0" smtClean="0"/>
                  <a:t>3</a:t>
                </a:r>
                <a:r>
                  <a:rPr lang="en-US" sz="1600" dirty="0" smtClean="0"/>
                  <a:t>O</a:t>
                </a:r>
                <a:r>
                  <a:rPr lang="en-US" sz="1600" baseline="-25000" dirty="0" smtClean="0"/>
                  <a:t>4</a:t>
                </a:r>
                <a:r>
                  <a:rPr lang="en-US" sz="1600" dirty="0" smtClean="0"/>
                  <a:t>)</a:t>
                </a:r>
              </a:p>
            </p:txBody>
          </p:sp>
          <p:cxnSp>
            <p:nvCxnSpPr>
              <p:cNvPr id="17" name="Straight Arrow Connector 16"/>
              <p:cNvCxnSpPr/>
              <p:nvPr/>
            </p:nvCxnSpPr>
            <p:spPr>
              <a:xfrm flipH="1" flipV="1">
                <a:off x="3580338" y="5300267"/>
                <a:ext cx="75410" cy="222607"/>
              </a:xfrm>
              <a:prstGeom prst="straightConnector1">
                <a:avLst/>
              </a:prstGeom>
              <a:ln w="952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TextBox 46"/>
              <p:cNvSpPr txBox="1"/>
              <p:nvPr/>
            </p:nvSpPr>
            <p:spPr>
              <a:xfrm>
                <a:off x="4218713" y="6030484"/>
                <a:ext cx="530915" cy="30777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r>
                  <a:rPr lang="en-US" sz="1400" dirty="0" smtClean="0"/>
                  <a:t>Fe</a:t>
                </a:r>
                <a:r>
                  <a:rPr lang="en-US" sz="1400" baseline="30000" dirty="0" smtClean="0"/>
                  <a:t>2+</a:t>
                </a:r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>
                <a:off x="2713419" y="6030484"/>
                <a:ext cx="460382" cy="30777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r>
                  <a:rPr lang="en-US" sz="1400" dirty="0" smtClean="0"/>
                  <a:t>Fe</a:t>
                </a:r>
                <a:r>
                  <a:rPr lang="en-US" sz="1400" baseline="30000" dirty="0" smtClean="0"/>
                  <a:t>0</a:t>
                </a:r>
              </a:p>
            </p:txBody>
          </p:sp>
          <p:sp>
            <p:nvSpPr>
              <p:cNvPr id="58" name="TextBox 57"/>
              <p:cNvSpPr txBox="1"/>
              <p:nvPr/>
            </p:nvSpPr>
            <p:spPr>
              <a:xfrm rot="3746739">
                <a:off x="-3258" y="4712592"/>
                <a:ext cx="2337348" cy="231168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 rtlCol="0">
                <a:prstTxWarp prst="textArchUp">
                  <a:avLst>
                    <a:gd name="adj" fmla="val 13503862"/>
                  </a:avLst>
                </a:prstTxWarp>
                <a:spAutoFit/>
              </a:bodyPr>
              <a:lstStyle/>
              <a:p>
                <a:r>
                  <a:rPr lang="en-US" sz="1400" dirty="0" err="1" smtClean="0"/>
                  <a:t>Fe,Ni</a:t>
                </a:r>
                <a:r>
                  <a:rPr lang="en-US" sz="1400" dirty="0" smtClean="0"/>
                  <a:t> + (O,S,P,N)</a:t>
                </a:r>
              </a:p>
            </p:txBody>
          </p:sp>
        </p:grpSp>
        <p:sp>
          <p:nvSpPr>
            <p:cNvPr id="57" name="TextBox 56"/>
            <p:cNvSpPr txBox="1"/>
            <p:nvPr/>
          </p:nvSpPr>
          <p:spPr>
            <a:xfrm rot="2670500">
              <a:off x="-979670" y="2708499"/>
              <a:ext cx="4882098" cy="482850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>
              <a:prstTxWarp prst="textArchUp">
                <a:avLst>
                  <a:gd name="adj" fmla="val 13959752"/>
                </a:avLst>
              </a:prstTxWarp>
              <a:spAutoFit/>
            </a:bodyPr>
            <a:lstStyle/>
            <a:p>
              <a:r>
                <a:rPr lang="en-US" sz="1400" dirty="0" smtClean="0"/>
                <a:t>(</a:t>
              </a:r>
              <a:r>
                <a:rPr lang="en-US" sz="1400" dirty="0" err="1" smtClean="0"/>
                <a:t>Fe,Mg</a:t>
              </a:r>
              <a:r>
                <a:rPr lang="en-US" sz="1400" dirty="0" smtClean="0"/>
                <a:t>)O, (</a:t>
              </a:r>
              <a:r>
                <a:rPr lang="en-US" sz="1400" dirty="0" err="1" smtClean="0"/>
                <a:t>Fe,Mg</a:t>
              </a:r>
              <a:r>
                <a:rPr lang="en-US" sz="1400" dirty="0" smtClean="0"/>
                <a:t>)(</a:t>
              </a:r>
              <a:r>
                <a:rPr lang="en-US" sz="1400" dirty="0" err="1" smtClean="0"/>
                <a:t>Si,Al</a:t>
              </a:r>
              <a:r>
                <a:rPr lang="en-US" sz="1400" dirty="0" smtClean="0"/>
                <a:t>)O</a:t>
              </a:r>
              <a:r>
                <a:rPr lang="en-US" sz="1400" baseline="-25000" dirty="0"/>
                <a:t>3</a:t>
              </a:r>
              <a:endParaRPr lang="en-US" sz="1400" baseline="-25000" dirty="0" smtClean="0"/>
            </a:p>
          </p:txBody>
        </p:sp>
      </p:grpSp>
      <p:pic>
        <p:nvPicPr>
          <p:cNvPr id="19" name="Picture 18" descr="http://www.nature.com/nature/journal/v434/n7031/images/nature03430-f2.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6205" y="4591627"/>
            <a:ext cx="2928690" cy="1747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Iron oxides in the Earth’s deep interiors</a:t>
            </a:r>
            <a:endParaRPr lang="en-US" b="1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| Chemistry at extreme conditions: Fe-O system at ultra-high pressure | Elena Bykova, 12.03.2019</a:t>
            </a:r>
            <a:endParaRPr lang="en-US" dirty="0"/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3282" b="59945"/>
          <a:stretch/>
        </p:blipFill>
        <p:spPr bwMode="auto">
          <a:xfrm>
            <a:off x="6180348" y="3098736"/>
            <a:ext cx="2754547" cy="1492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4078389" y="1007099"/>
            <a:ext cx="4842063" cy="2031325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 smtClean="0"/>
              <a:t>Oxides of iron:</a:t>
            </a:r>
          </a:p>
          <a:p>
            <a:pPr marL="285750" indent="-285750">
              <a:buFontTx/>
              <a:buChar char="-"/>
            </a:pPr>
            <a:r>
              <a:rPr lang="en-US" sz="1400" dirty="0" smtClean="0"/>
              <a:t>are present in the Earth’s deep interiors (mainly Fe</a:t>
            </a:r>
            <a:r>
              <a:rPr lang="en-US" sz="1400" baseline="30000" dirty="0" smtClean="0"/>
              <a:t>2+</a:t>
            </a:r>
            <a:r>
              <a:rPr lang="en-US" sz="1400" dirty="0" smtClean="0"/>
              <a:t>),</a:t>
            </a:r>
          </a:p>
          <a:p>
            <a:pPr marL="285750" indent="-285750">
              <a:buFontTx/>
              <a:buChar char="-"/>
            </a:pPr>
            <a:r>
              <a:rPr lang="en-US" sz="1400" dirty="0" smtClean="0"/>
              <a:t>can be delivered by </a:t>
            </a:r>
            <a:r>
              <a:rPr lang="en-US" sz="1400" dirty="0" err="1" smtClean="0"/>
              <a:t>subducting</a:t>
            </a:r>
            <a:r>
              <a:rPr lang="en-US" sz="1400" dirty="0" smtClean="0"/>
              <a:t> slabs (banded iron formations),</a:t>
            </a:r>
          </a:p>
          <a:p>
            <a:pPr marL="285750" indent="-285750">
              <a:buFontTx/>
              <a:buChar char="-"/>
            </a:pPr>
            <a:r>
              <a:rPr lang="en-US" sz="1400" dirty="0" smtClean="0"/>
              <a:t>can form during reaction with water from </a:t>
            </a:r>
            <a:r>
              <a:rPr lang="en-US" sz="1400" dirty="0" err="1" smtClean="0"/>
              <a:t>subducted</a:t>
            </a:r>
            <a:r>
              <a:rPr lang="en-US" sz="1400" dirty="0"/>
              <a:t> </a:t>
            </a:r>
            <a:r>
              <a:rPr lang="en-US" sz="1400" dirty="0" smtClean="0"/>
              <a:t>hydrous minerals on the border with core (D’’ layer).</a:t>
            </a:r>
          </a:p>
          <a:p>
            <a:endParaRPr lang="en-US" sz="1400" dirty="0"/>
          </a:p>
          <a:p>
            <a:r>
              <a:rPr lang="en-US" sz="1400" b="1" dirty="0" smtClean="0"/>
              <a:t>Fe</a:t>
            </a:r>
            <a:r>
              <a:rPr lang="en-US" sz="1400" b="1" baseline="-25000" dirty="0" smtClean="0"/>
              <a:t>2</a:t>
            </a:r>
            <a:r>
              <a:rPr lang="en-US" sz="1400" b="1" dirty="0" smtClean="0"/>
              <a:t>O</a:t>
            </a:r>
            <a:r>
              <a:rPr lang="en-US" sz="1400" b="1" baseline="-25000" dirty="0" smtClean="0"/>
              <a:t>3</a:t>
            </a:r>
            <a:r>
              <a:rPr lang="en-US" sz="1400" b="1" dirty="0" smtClean="0"/>
              <a:t> and Fe</a:t>
            </a:r>
            <a:r>
              <a:rPr lang="en-US" sz="1400" b="1" baseline="-25000" dirty="0" smtClean="0"/>
              <a:t>3</a:t>
            </a:r>
            <a:r>
              <a:rPr lang="en-US" sz="1400" b="1" dirty="0" smtClean="0"/>
              <a:t>O</a:t>
            </a:r>
            <a:r>
              <a:rPr lang="en-US" sz="1400" b="1" baseline="-25000" dirty="0" smtClean="0"/>
              <a:t>4</a:t>
            </a:r>
            <a:r>
              <a:rPr lang="en-US" sz="1400" b="1" dirty="0" smtClean="0"/>
              <a:t> may decompose at the conditions of the Earth’s lower mantle producing oxygen fluids </a:t>
            </a:r>
          </a:p>
        </p:txBody>
      </p:sp>
    </p:spTree>
    <p:extLst>
      <p:ext uri="{BB962C8B-B14F-4D97-AF65-F5344CB8AC3E}">
        <p14:creationId xmlns:p14="http://schemas.microsoft.com/office/powerpoint/2010/main" val="3618790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3"/>
          <a:srcRect t="50952"/>
          <a:stretch/>
        </p:blipFill>
        <p:spPr>
          <a:xfrm>
            <a:off x="4260010" y="1380043"/>
            <a:ext cx="2695750" cy="226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 + O</a:t>
            </a:r>
            <a:r>
              <a:rPr lang="en-US" baseline="-25000" dirty="0" smtClean="0"/>
              <a:t>2</a:t>
            </a:r>
            <a:r>
              <a:rPr lang="en-US" dirty="0" smtClean="0"/>
              <a:t> </a:t>
            </a:r>
            <a:r>
              <a:rPr lang="en-US" dirty="0" smtClean="0">
                <a:sym typeface="Wingdings" panose="05000000000000000000" pitchFamily="2" charset="2"/>
              </a:rPr>
              <a:t> ?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| Chemistry at extreme conditions: Fe-O system at ultra-high pressure | Elena Bykova, 12.03.2019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576" y="4153314"/>
            <a:ext cx="3153926" cy="2252668"/>
          </a:xfrm>
          <a:prstGeom prst="rect">
            <a:avLst/>
          </a:prstGeom>
        </p:spPr>
      </p:pic>
      <p:sp>
        <p:nvSpPr>
          <p:cNvPr id="15" name="Content Placeholder 2"/>
          <p:cNvSpPr txBox="1">
            <a:spLocks/>
          </p:cNvSpPr>
          <p:nvPr/>
        </p:nvSpPr>
        <p:spPr>
          <a:xfrm>
            <a:off x="3495972" y="5887570"/>
            <a:ext cx="627208" cy="28803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266700" indent="-2667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 smtClean="0"/>
              <a:t>FeO7</a:t>
            </a:r>
            <a:endParaRPr lang="en-US" sz="1800" dirty="0"/>
          </a:p>
        </p:txBody>
      </p:sp>
      <p:sp>
        <p:nvSpPr>
          <p:cNvPr id="17" name="Rectangle 16"/>
          <p:cNvSpPr/>
          <p:nvPr/>
        </p:nvSpPr>
        <p:spPr>
          <a:xfrm>
            <a:off x="3512684" y="5287859"/>
            <a:ext cx="7617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FeO8</a:t>
            </a:r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987791" y="5438724"/>
            <a:ext cx="22623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b="1" dirty="0" smtClean="0"/>
              <a:t>Fe</a:t>
            </a:r>
            <a:r>
              <a:rPr lang="en-US" b="1" baseline="30000" dirty="0" smtClean="0"/>
              <a:t>2+</a:t>
            </a:r>
            <a:r>
              <a:rPr lang="en-US" b="1" baseline="-25000" dirty="0" smtClean="0"/>
              <a:t>2</a:t>
            </a:r>
            <a:r>
              <a:rPr lang="en-US" b="1" dirty="0" smtClean="0"/>
              <a:t>Fe</a:t>
            </a:r>
            <a:r>
              <a:rPr lang="en-US" b="1" baseline="30000" dirty="0"/>
              <a:t>3</a:t>
            </a:r>
            <a:r>
              <a:rPr lang="en-US" b="1" baseline="30000" dirty="0" smtClean="0"/>
              <a:t>+</a:t>
            </a:r>
            <a:r>
              <a:rPr lang="en-US" b="1" baseline="-25000" dirty="0" smtClean="0"/>
              <a:t>2</a:t>
            </a:r>
            <a:r>
              <a:rPr lang="en-US" b="1" dirty="0" smtClean="0"/>
              <a:t>C</a:t>
            </a:r>
            <a:r>
              <a:rPr lang="en-US" b="1" baseline="-25000" dirty="0" smtClean="0"/>
              <a:t>4</a:t>
            </a:r>
            <a:r>
              <a:rPr lang="en-US" b="1" dirty="0" smtClean="0"/>
              <a:t>O</a:t>
            </a:r>
            <a:r>
              <a:rPr lang="en-US" b="1" baseline="-25000" dirty="0" smtClean="0"/>
              <a:t>13</a:t>
            </a:r>
            <a:r>
              <a:rPr lang="en-US" b="1" dirty="0" smtClean="0"/>
              <a:t> </a:t>
            </a:r>
          </a:p>
          <a:p>
            <a:pPr algn="just"/>
            <a:r>
              <a:rPr lang="en-US" b="1" dirty="0" smtClean="0"/>
              <a:t>Ba</a:t>
            </a:r>
            <a:r>
              <a:rPr lang="en-US" b="1" baseline="-25000" dirty="0"/>
              <a:t>2</a:t>
            </a:r>
            <a:r>
              <a:rPr lang="en-US" b="1" dirty="0" smtClean="0"/>
              <a:t>Gd</a:t>
            </a:r>
            <a:r>
              <a:rPr lang="en-US" b="1" baseline="-25000" dirty="0" smtClean="0"/>
              <a:t>2</a:t>
            </a:r>
            <a:r>
              <a:rPr lang="en-US" b="1" dirty="0" smtClean="0"/>
              <a:t>C</a:t>
            </a:r>
            <a:r>
              <a:rPr lang="en-US" b="1" baseline="-25000" dirty="0" smtClean="0"/>
              <a:t>4</a:t>
            </a:r>
            <a:r>
              <a:rPr lang="en-US" b="1" dirty="0" smtClean="0"/>
              <a:t>O</a:t>
            </a:r>
            <a:r>
              <a:rPr lang="en-US" b="1" baseline="-25000" dirty="0" smtClean="0"/>
              <a:t>13 </a:t>
            </a:r>
            <a:r>
              <a:rPr lang="en-US" b="1" dirty="0" smtClean="0"/>
              <a:t>-type</a:t>
            </a:r>
          </a:p>
        </p:txBody>
      </p:sp>
      <p:sp>
        <p:nvSpPr>
          <p:cNvPr id="19" name="Rectangle 18"/>
          <p:cNvSpPr/>
          <p:nvPr/>
        </p:nvSpPr>
        <p:spPr>
          <a:xfrm>
            <a:off x="318466" y="3695955"/>
            <a:ext cx="43091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4Fe + 4</a:t>
            </a:r>
            <a:r>
              <a:rPr lang="en-US" sz="2400" dirty="0">
                <a:solidFill>
                  <a:srgbClr val="FF0000"/>
                </a:solidFill>
              </a:rPr>
              <a:t>C</a:t>
            </a:r>
            <a:r>
              <a:rPr lang="en-US" sz="2400" dirty="0"/>
              <a:t> + 6.5O</a:t>
            </a:r>
            <a:r>
              <a:rPr lang="en-US" sz="2400" baseline="-25000" dirty="0"/>
              <a:t>2 </a:t>
            </a:r>
            <a:r>
              <a:rPr lang="en-US" sz="2400" dirty="0">
                <a:sym typeface="Wingdings" panose="05000000000000000000" pitchFamily="2" charset="2"/>
              </a:rPr>
              <a:t> Fe</a:t>
            </a:r>
            <a:r>
              <a:rPr lang="en-US" sz="2400" baseline="-25000" dirty="0">
                <a:sym typeface="Wingdings" panose="05000000000000000000" pitchFamily="2" charset="2"/>
              </a:rPr>
              <a:t>4</a:t>
            </a:r>
            <a:r>
              <a:rPr lang="en-US" sz="2400" dirty="0">
                <a:sym typeface="Wingdings" panose="05000000000000000000" pitchFamily="2" charset="2"/>
              </a:rPr>
              <a:t>C</a:t>
            </a:r>
            <a:r>
              <a:rPr lang="en-US" sz="2400" baseline="-25000" dirty="0">
                <a:sym typeface="Wingdings" panose="05000000000000000000" pitchFamily="2" charset="2"/>
              </a:rPr>
              <a:t>4</a:t>
            </a:r>
            <a:r>
              <a:rPr lang="en-US" sz="2400" dirty="0">
                <a:sym typeface="Wingdings" panose="05000000000000000000" pitchFamily="2" charset="2"/>
              </a:rPr>
              <a:t>O</a:t>
            </a:r>
            <a:r>
              <a:rPr lang="en-US" sz="2400" baseline="-25000" dirty="0">
                <a:sym typeface="Wingdings" panose="05000000000000000000" pitchFamily="2" charset="2"/>
              </a:rPr>
              <a:t>13</a:t>
            </a:r>
            <a:endParaRPr lang="en-US" sz="2400" dirty="0"/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6955760" y="4586120"/>
            <a:ext cx="2448272" cy="51285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266700" indent="-2667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 smtClean="0"/>
              <a:t>C</a:t>
            </a:r>
            <a:r>
              <a:rPr lang="en-US" sz="1800" baseline="-25000" dirty="0" smtClean="0"/>
              <a:t>4</a:t>
            </a:r>
            <a:r>
              <a:rPr lang="en-US" sz="1800" dirty="0" smtClean="0"/>
              <a:t>O</a:t>
            </a:r>
            <a:r>
              <a:rPr lang="en-US" sz="1800" baseline="-25000" dirty="0" smtClean="0"/>
              <a:t>13</a:t>
            </a:r>
            <a:r>
              <a:rPr lang="en-US" sz="1800" baseline="30000" dirty="0" smtClean="0"/>
              <a:t>10-</a:t>
            </a:r>
            <a:r>
              <a:rPr lang="en-US" sz="1800" dirty="0" smtClean="0"/>
              <a:t> </a:t>
            </a:r>
          </a:p>
          <a:p>
            <a:pPr marL="0" indent="0">
              <a:buNone/>
            </a:pPr>
            <a:r>
              <a:rPr lang="en-US" sz="1800" dirty="0" smtClean="0"/>
              <a:t>with CO4 tetrahedra</a:t>
            </a:r>
            <a:endParaRPr lang="en-US" sz="1800" baseline="-25000" dirty="0"/>
          </a:p>
        </p:txBody>
      </p:sp>
      <p:sp>
        <p:nvSpPr>
          <p:cNvPr id="20" name="Rectangle 19"/>
          <p:cNvSpPr/>
          <p:nvPr/>
        </p:nvSpPr>
        <p:spPr>
          <a:xfrm>
            <a:off x="318466" y="1380043"/>
            <a:ext cx="41376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4Fe + </a:t>
            </a:r>
            <a:r>
              <a:rPr lang="en-US" sz="2400" dirty="0" smtClean="0"/>
              <a:t>3</a:t>
            </a:r>
            <a:r>
              <a:rPr lang="en-US" sz="2400" dirty="0" smtClean="0">
                <a:solidFill>
                  <a:srgbClr val="FF0000"/>
                </a:solidFill>
              </a:rPr>
              <a:t>C</a:t>
            </a:r>
            <a:r>
              <a:rPr lang="en-US" sz="2400" dirty="0" smtClean="0"/>
              <a:t> </a:t>
            </a:r>
            <a:r>
              <a:rPr lang="en-US" sz="2400" dirty="0"/>
              <a:t>+ </a:t>
            </a:r>
            <a:r>
              <a:rPr lang="en-US" sz="2400" dirty="0" smtClean="0"/>
              <a:t>6O</a:t>
            </a:r>
            <a:r>
              <a:rPr lang="en-US" sz="2400" baseline="-25000" dirty="0" smtClean="0"/>
              <a:t>2 </a:t>
            </a:r>
            <a:r>
              <a:rPr lang="en-US" sz="2400" dirty="0">
                <a:sym typeface="Wingdings" panose="05000000000000000000" pitchFamily="2" charset="2"/>
              </a:rPr>
              <a:t> </a:t>
            </a:r>
            <a:r>
              <a:rPr lang="en-US" sz="2400" dirty="0" smtClean="0">
                <a:sym typeface="Wingdings" panose="05000000000000000000" pitchFamily="2" charset="2"/>
              </a:rPr>
              <a:t>Fe</a:t>
            </a:r>
            <a:r>
              <a:rPr lang="en-US" sz="2400" baseline="-25000" dirty="0" smtClean="0">
                <a:sym typeface="Wingdings" panose="05000000000000000000" pitchFamily="2" charset="2"/>
              </a:rPr>
              <a:t>4</a:t>
            </a:r>
            <a:r>
              <a:rPr lang="en-US" sz="2400" dirty="0" smtClean="0">
                <a:sym typeface="Wingdings" panose="05000000000000000000" pitchFamily="2" charset="2"/>
              </a:rPr>
              <a:t>C</a:t>
            </a:r>
            <a:r>
              <a:rPr lang="en-US" sz="2400" baseline="-25000" dirty="0" smtClean="0">
                <a:sym typeface="Wingdings" panose="05000000000000000000" pitchFamily="2" charset="2"/>
              </a:rPr>
              <a:t>3</a:t>
            </a:r>
            <a:r>
              <a:rPr lang="en-US" sz="2400" dirty="0" smtClean="0">
                <a:sym typeface="Wingdings" panose="05000000000000000000" pitchFamily="2" charset="2"/>
              </a:rPr>
              <a:t>O</a:t>
            </a:r>
            <a:r>
              <a:rPr lang="en-US" sz="2400" baseline="-25000" dirty="0" smtClean="0">
                <a:sym typeface="Wingdings" panose="05000000000000000000" pitchFamily="2" charset="2"/>
              </a:rPr>
              <a:t>12</a:t>
            </a:r>
            <a:endParaRPr lang="en-US" sz="2400" dirty="0"/>
          </a:p>
        </p:txBody>
      </p:sp>
      <p:sp>
        <p:nvSpPr>
          <p:cNvPr id="22" name="Rectangle 21"/>
          <p:cNvSpPr/>
          <p:nvPr/>
        </p:nvSpPr>
        <p:spPr>
          <a:xfrm>
            <a:off x="4966770" y="975623"/>
            <a:ext cx="19787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b="1" dirty="0" smtClean="0"/>
              <a:t>Fe</a:t>
            </a:r>
            <a:r>
              <a:rPr lang="en-US" b="1" baseline="30000" dirty="0" smtClean="0"/>
              <a:t>3+</a:t>
            </a:r>
            <a:r>
              <a:rPr lang="en-US" b="1" baseline="-25000" dirty="0" smtClean="0"/>
              <a:t>4</a:t>
            </a:r>
            <a:r>
              <a:rPr lang="en-US" b="1" dirty="0" smtClean="0"/>
              <a:t>C</a:t>
            </a:r>
            <a:r>
              <a:rPr lang="en-US" b="1" baseline="-25000" dirty="0" smtClean="0"/>
              <a:t>3</a:t>
            </a:r>
            <a:r>
              <a:rPr lang="en-US" b="1" dirty="0" smtClean="0"/>
              <a:t>O</a:t>
            </a:r>
            <a:r>
              <a:rPr lang="en-US" b="1" baseline="-25000" dirty="0" smtClean="0"/>
              <a:t>12</a:t>
            </a:r>
            <a:r>
              <a:rPr lang="en-US" b="1" dirty="0" smtClean="0"/>
              <a:t> </a:t>
            </a:r>
          </a:p>
        </p:txBody>
      </p:sp>
      <p:sp>
        <p:nvSpPr>
          <p:cNvPr id="26" name="Rectangle 25"/>
          <p:cNvSpPr/>
          <p:nvPr/>
        </p:nvSpPr>
        <p:spPr>
          <a:xfrm>
            <a:off x="318466" y="1011165"/>
            <a:ext cx="28803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dirty="0" smtClean="0"/>
              <a:t>60 GPa, 3000 K</a:t>
            </a:r>
            <a:endParaRPr lang="en-US" sz="2400" b="1" dirty="0"/>
          </a:p>
        </p:txBody>
      </p:sp>
      <p:sp>
        <p:nvSpPr>
          <p:cNvPr id="27" name="Rectangle 26"/>
          <p:cNvSpPr/>
          <p:nvPr/>
        </p:nvSpPr>
        <p:spPr>
          <a:xfrm>
            <a:off x="310316" y="3308776"/>
            <a:ext cx="28884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dirty="0" smtClean="0"/>
              <a:t>105 GPa, 3000 K</a:t>
            </a:r>
            <a:endParaRPr lang="en-US" sz="2400" b="1" dirty="0"/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3"/>
          <a:srcRect l="9581" r="26505" b="48277"/>
          <a:stretch/>
        </p:blipFill>
        <p:spPr>
          <a:xfrm>
            <a:off x="6945488" y="1100681"/>
            <a:ext cx="1722970" cy="239169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8" t="16923" r="5113" b="18026"/>
          <a:stretch/>
        </p:blipFill>
        <p:spPr>
          <a:xfrm>
            <a:off x="6644009" y="5287859"/>
            <a:ext cx="1727591" cy="910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731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8" grpId="0"/>
      <p:bldP spid="19" grpId="0"/>
      <p:bldP spid="12" grpId="0"/>
      <p:bldP spid="20" grpId="0"/>
      <p:bldP spid="22" grpId="0"/>
      <p:bldP spid="26" grpId="0"/>
      <p:bldP spid="2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Synthesis of HP-iron carbonates from FeCO</a:t>
            </a:r>
            <a:r>
              <a:rPr lang="en-US" baseline="-25000" dirty="0" smtClean="0"/>
              <a:t>3</a:t>
            </a:r>
            <a:endParaRPr lang="en-US" baseline="-25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| Chemistry at extreme conditions: Fe-O system at ultra-high pressure | Elena Bykova, 12.03.2019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21492" y="1542306"/>
            <a:ext cx="56166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Fe</a:t>
            </a:r>
            <a:r>
              <a:rPr lang="en-US" baseline="-25000" dirty="0"/>
              <a:t>4</a:t>
            </a:r>
            <a:r>
              <a:rPr lang="en-US" dirty="0"/>
              <a:t>C</a:t>
            </a:r>
            <a:r>
              <a:rPr lang="en-US" baseline="-25000" dirty="0"/>
              <a:t>3</a:t>
            </a:r>
            <a:r>
              <a:rPr lang="en-US" dirty="0"/>
              <a:t>O</a:t>
            </a:r>
            <a:r>
              <a:rPr lang="en-US" baseline="-25000" dirty="0"/>
              <a:t>12</a:t>
            </a:r>
            <a:r>
              <a:rPr lang="en-US" dirty="0"/>
              <a:t> + Fe</a:t>
            </a:r>
            <a:r>
              <a:rPr lang="en-US" baseline="-25000" dirty="0"/>
              <a:t>13</a:t>
            </a:r>
            <a:r>
              <a:rPr lang="en-US" dirty="0"/>
              <a:t>O</a:t>
            </a:r>
            <a:r>
              <a:rPr lang="en-US" baseline="-25000" dirty="0"/>
              <a:t>19</a:t>
            </a:r>
            <a:r>
              <a:rPr lang="en-US" dirty="0"/>
              <a:t> + unreacted </a:t>
            </a:r>
            <a:r>
              <a:rPr lang="en-US" dirty="0" smtClean="0"/>
              <a:t>FeCO</a:t>
            </a:r>
            <a:r>
              <a:rPr lang="en-US" baseline="-25000" dirty="0" smtClean="0"/>
              <a:t>3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6026" y="1122056"/>
            <a:ext cx="3138382" cy="263576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0590" y="3877647"/>
            <a:ext cx="3133818" cy="266836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/>
          <a:srcRect t="50952"/>
          <a:stretch/>
        </p:blipFill>
        <p:spPr>
          <a:xfrm>
            <a:off x="0" y="2055158"/>
            <a:ext cx="1533334" cy="129003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939" y="4590928"/>
            <a:ext cx="1293395" cy="923798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318466" y="1011165"/>
            <a:ext cx="28803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dirty="0" smtClean="0"/>
              <a:t>104 GPa, 1900 </a:t>
            </a:r>
            <a:r>
              <a:rPr lang="en-US" sz="2400" b="1" dirty="0"/>
              <a:t>K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91826" y="3694689"/>
            <a:ext cx="39921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dirty="0" smtClean="0"/>
              <a:t>97 GPa, 3100 </a:t>
            </a:r>
            <a:r>
              <a:rPr lang="en-US" sz="2400" b="1" dirty="0"/>
              <a:t>K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2130569"/>
            <a:ext cx="1519754" cy="1139207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278084" y="4161983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Fe</a:t>
            </a:r>
            <a:r>
              <a:rPr lang="en-US" baseline="-25000" dirty="0"/>
              <a:t>4</a:t>
            </a:r>
            <a:r>
              <a:rPr lang="en-US" dirty="0"/>
              <a:t>C</a:t>
            </a:r>
            <a:r>
              <a:rPr lang="en-US" baseline="-25000" dirty="0"/>
              <a:t>4</a:t>
            </a:r>
            <a:r>
              <a:rPr lang="en-US" dirty="0"/>
              <a:t>O</a:t>
            </a:r>
            <a:r>
              <a:rPr lang="en-US" baseline="-25000" dirty="0"/>
              <a:t>13</a:t>
            </a:r>
            <a:r>
              <a:rPr lang="en-US" dirty="0"/>
              <a:t> + unreacted FeCO</a:t>
            </a:r>
            <a:r>
              <a:rPr lang="en-US" baseline="-25000" dirty="0"/>
              <a:t>3</a:t>
            </a:r>
            <a:r>
              <a:rPr lang="en-US" dirty="0"/>
              <a:t>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31439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Iron carbonates in deep Earth’s interiors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| Chemistry at extreme conditions: Fe-O system at ultra-high pressure | Elena Bykova, 12.03.2019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43332" y="4360392"/>
            <a:ext cx="8505380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1600" b="1" dirty="0">
                <a:solidFill>
                  <a:srgbClr val="333333"/>
                </a:solidFill>
                <a:latin typeface="Helvetica Neue"/>
              </a:rPr>
              <a:t>Fe</a:t>
            </a:r>
            <a:r>
              <a:rPr lang="en-US" sz="1600" b="1" baseline="-25000" dirty="0">
                <a:solidFill>
                  <a:srgbClr val="333333"/>
                </a:solidFill>
                <a:latin typeface="Helvetica Neue"/>
              </a:rPr>
              <a:t>4</a:t>
            </a:r>
            <a:r>
              <a:rPr lang="en-US" sz="1600" b="1" dirty="0">
                <a:solidFill>
                  <a:srgbClr val="333333"/>
                </a:solidFill>
                <a:latin typeface="Helvetica Neue"/>
              </a:rPr>
              <a:t>C</a:t>
            </a:r>
            <a:r>
              <a:rPr lang="en-US" sz="1600" b="1" baseline="-25000" dirty="0">
                <a:solidFill>
                  <a:srgbClr val="333333"/>
                </a:solidFill>
                <a:latin typeface="Helvetica Neue"/>
              </a:rPr>
              <a:t>3</a:t>
            </a:r>
            <a:r>
              <a:rPr lang="en-US" sz="1600" b="1" dirty="0">
                <a:solidFill>
                  <a:srgbClr val="333333"/>
                </a:solidFill>
                <a:latin typeface="Helvetica Neue"/>
              </a:rPr>
              <a:t>O</a:t>
            </a:r>
            <a:r>
              <a:rPr lang="en-US" sz="1600" b="1" baseline="-25000" dirty="0">
                <a:solidFill>
                  <a:srgbClr val="333333"/>
                </a:solidFill>
                <a:latin typeface="Helvetica Neue"/>
              </a:rPr>
              <a:t>12</a:t>
            </a:r>
            <a:r>
              <a:rPr lang="en-US" sz="1600" b="1" dirty="0">
                <a:solidFill>
                  <a:srgbClr val="333333"/>
                </a:solidFill>
                <a:latin typeface="Helvetica Neue"/>
              </a:rPr>
              <a:t> and </a:t>
            </a:r>
            <a:r>
              <a:rPr lang="en-US" sz="1600" b="1" dirty="0" smtClean="0">
                <a:solidFill>
                  <a:srgbClr val="333333"/>
                </a:solidFill>
                <a:latin typeface="Helvetica Neue"/>
              </a:rPr>
              <a:t>Fe</a:t>
            </a:r>
            <a:r>
              <a:rPr lang="en-US" sz="1600" b="1" baseline="-25000" dirty="0" smtClean="0">
                <a:solidFill>
                  <a:srgbClr val="333333"/>
                </a:solidFill>
                <a:latin typeface="Helvetica Neue"/>
              </a:rPr>
              <a:t>4</a:t>
            </a:r>
            <a:r>
              <a:rPr lang="en-US" sz="1600" b="1" dirty="0" smtClean="0">
                <a:solidFill>
                  <a:srgbClr val="333333"/>
                </a:solidFill>
                <a:latin typeface="Helvetica Neue"/>
              </a:rPr>
              <a:t>C</a:t>
            </a:r>
            <a:r>
              <a:rPr lang="en-US" sz="1600" b="1" baseline="-25000" dirty="0" smtClean="0">
                <a:solidFill>
                  <a:srgbClr val="333333"/>
                </a:solidFill>
                <a:latin typeface="Helvetica Neue"/>
              </a:rPr>
              <a:t>4</a:t>
            </a:r>
            <a:r>
              <a:rPr lang="en-US" sz="1600" b="1" dirty="0" smtClean="0">
                <a:solidFill>
                  <a:srgbClr val="333333"/>
                </a:solidFill>
                <a:latin typeface="Helvetica Neue"/>
              </a:rPr>
              <a:t>O</a:t>
            </a:r>
            <a:r>
              <a:rPr lang="en-US" sz="1600" b="1" baseline="-25000" dirty="0" smtClean="0">
                <a:solidFill>
                  <a:srgbClr val="333333"/>
                </a:solidFill>
                <a:latin typeface="Helvetica Neue"/>
              </a:rPr>
              <a:t>13</a:t>
            </a:r>
            <a:r>
              <a:rPr lang="en-US" sz="1600" dirty="0" smtClean="0">
                <a:solidFill>
                  <a:srgbClr val="333333"/>
                </a:solidFill>
                <a:latin typeface="Helvetica Neue"/>
              </a:rPr>
              <a:t>: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333333"/>
                </a:solidFill>
                <a:latin typeface="Helvetica Neue"/>
              </a:rPr>
              <a:t>Fe</a:t>
            </a:r>
            <a:r>
              <a:rPr lang="en-US" sz="1600" baseline="-25000" dirty="0" smtClean="0">
                <a:solidFill>
                  <a:srgbClr val="333333"/>
                </a:solidFill>
                <a:latin typeface="Helvetica Neue"/>
              </a:rPr>
              <a:t>4</a:t>
            </a:r>
            <a:r>
              <a:rPr lang="en-US" sz="1600" dirty="0" smtClean="0">
                <a:solidFill>
                  <a:srgbClr val="333333"/>
                </a:solidFill>
                <a:latin typeface="Helvetica Neue"/>
              </a:rPr>
              <a:t>C</a:t>
            </a:r>
            <a:r>
              <a:rPr lang="en-US" sz="1600" baseline="-25000" dirty="0" smtClean="0">
                <a:solidFill>
                  <a:srgbClr val="333333"/>
                </a:solidFill>
                <a:latin typeface="Helvetica Neue"/>
              </a:rPr>
              <a:t>3</a:t>
            </a:r>
            <a:r>
              <a:rPr lang="en-US" sz="1600" dirty="0" smtClean="0">
                <a:solidFill>
                  <a:srgbClr val="333333"/>
                </a:solidFill>
                <a:latin typeface="Helvetica Neue"/>
              </a:rPr>
              <a:t>O</a:t>
            </a:r>
            <a:r>
              <a:rPr lang="en-US" sz="1600" baseline="-25000" dirty="0" smtClean="0">
                <a:solidFill>
                  <a:srgbClr val="333333"/>
                </a:solidFill>
                <a:latin typeface="Helvetica Neue"/>
              </a:rPr>
              <a:t>12</a:t>
            </a:r>
            <a:r>
              <a:rPr lang="en-US" sz="1600" dirty="0" smtClean="0">
                <a:solidFill>
                  <a:srgbClr val="333333"/>
                </a:solidFill>
                <a:latin typeface="Helvetica Neue"/>
              </a:rPr>
              <a:t> and </a:t>
            </a:r>
            <a:r>
              <a:rPr lang="en-US" sz="1600" dirty="0">
                <a:solidFill>
                  <a:srgbClr val="333333"/>
                </a:solidFill>
                <a:latin typeface="Helvetica Neue"/>
              </a:rPr>
              <a:t>Fe</a:t>
            </a:r>
            <a:r>
              <a:rPr lang="en-US" sz="1600" baseline="-25000" dirty="0">
                <a:solidFill>
                  <a:srgbClr val="333333"/>
                </a:solidFill>
                <a:latin typeface="Helvetica Neue"/>
              </a:rPr>
              <a:t>4</a:t>
            </a:r>
            <a:r>
              <a:rPr lang="en-US" sz="1600" dirty="0">
                <a:solidFill>
                  <a:srgbClr val="333333"/>
                </a:solidFill>
                <a:latin typeface="Helvetica Neue"/>
              </a:rPr>
              <a:t>C</a:t>
            </a:r>
            <a:r>
              <a:rPr lang="en-US" sz="1600" baseline="-25000" dirty="0">
                <a:solidFill>
                  <a:srgbClr val="333333"/>
                </a:solidFill>
                <a:latin typeface="Helvetica Neue"/>
              </a:rPr>
              <a:t>4</a:t>
            </a:r>
            <a:r>
              <a:rPr lang="en-US" sz="1600" dirty="0">
                <a:solidFill>
                  <a:srgbClr val="333333"/>
                </a:solidFill>
                <a:latin typeface="Helvetica Neue"/>
              </a:rPr>
              <a:t>O</a:t>
            </a:r>
            <a:r>
              <a:rPr lang="en-US" sz="1600" baseline="-25000" dirty="0">
                <a:solidFill>
                  <a:srgbClr val="333333"/>
                </a:solidFill>
                <a:latin typeface="Helvetica Neue"/>
              </a:rPr>
              <a:t>13</a:t>
            </a:r>
            <a:r>
              <a:rPr lang="en-US" sz="1600" dirty="0">
                <a:solidFill>
                  <a:srgbClr val="333333"/>
                </a:solidFill>
                <a:latin typeface="Helvetica Neue"/>
              </a:rPr>
              <a:t> </a:t>
            </a:r>
            <a:r>
              <a:rPr lang="en-US" sz="1600" dirty="0" smtClean="0">
                <a:solidFill>
                  <a:srgbClr val="333333"/>
                </a:solidFill>
                <a:latin typeface="Helvetica Neue"/>
              </a:rPr>
              <a:t>are also obtained after laser heating of FeCO</a:t>
            </a:r>
            <a:r>
              <a:rPr lang="en-US" sz="1600" baseline="-25000" dirty="0" smtClean="0">
                <a:solidFill>
                  <a:srgbClr val="333333"/>
                </a:solidFill>
                <a:latin typeface="Helvetica Neue"/>
              </a:rPr>
              <a:t>3</a:t>
            </a:r>
            <a:r>
              <a:rPr lang="en-US" sz="1600" dirty="0" smtClean="0">
                <a:solidFill>
                  <a:srgbClr val="333333"/>
                </a:solidFill>
                <a:latin typeface="Helvetica Neue"/>
              </a:rPr>
              <a:t> at high-pressure.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333333"/>
                </a:solidFill>
                <a:latin typeface="Helvetica Neue"/>
              </a:rPr>
              <a:t>Fe</a:t>
            </a:r>
            <a:r>
              <a:rPr lang="en-US" sz="1600" baseline="-25000" dirty="0">
                <a:solidFill>
                  <a:srgbClr val="333333"/>
                </a:solidFill>
                <a:latin typeface="Helvetica Neue"/>
              </a:rPr>
              <a:t>4</a:t>
            </a:r>
            <a:r>
              <a:rPr lang="en-US" sz="1600" dirty="0">
                <a:solidFill>
                  <a:srgbClr val="333333"/>
                </a:solidFill>
                <a:latin typeface="Helvetica Neue"/>
              </a:rPr>
              <a:t>C</a:t>
            </a:r>
            <a:r>
              <a:rPr lang="en-US" sz="1600" baseline="-25000" dirty="0">
                <a:solidFill>
                  <a:srgbClr val="333333"/>
                </a:solidFill>
                <a:latin typeface="Helvetica Neue"/>
              </a:rPr>
              <a:t>4</a:t>
            </a:r>
            <a:r>
              <a:rPr lang="en-US" sz="1600" dirty="0">
                <a:solidFill>
                  <a:srgbClr val="333333"/>
                </a:solidFill>
                <a:latin typeface="Helvetica Neue"/>
              </a:rPr>
              <a:t>O</a:t>
            </a:r>
            <a:r>
              <a:rPr lang="en-US" sz="1600" baseline="-25000" dirty="0">
                <a:solidFill>
                  <a:srgbClr val="333333"/>
                </a:solidFill>
                <a:latin typeface="Helvetica Neue"/>
              </a:rPr>
              <a:t>13</a:t>
            </a:r>
            <a:r>
              <a:rPr lang="en-US" sz="1600" dirty="0" smtClean="0">
                <a:solidFill>
                  <a:srgbClr val="333333"/>
                </a:solidFill>
                <a:latin typeface="Helvetica Neue"/>
              </a:rPr>
              <a:t> keeps its structure at pressures along the entire </a:t>
            </a:r>
            <a:r>
              <a:rPr lang="en-US" sz="1600" dirty="0" err="1" smtClean="0">
                <a:solidFill>
                  <a:srgbClr val="333333"/>
                </a:solidFill>
                <a:latin typeface="Helvetica Neue"/>
              </a:rPr>
              <a:t>geotherm</a:t>
            </a:r>
            <a:r>
              <a:rPr lang="en-US" sz="1600" dirty="0" smtClean="0">
                <a:solidFill>
                  <a:srgbClr val="333333"/>
                </a:solidFill>
                <a:latin typeface="Helvetica Neue"/>
              </a:rPr>
              <a:t> to depths of at least 2500 km, which is close to the boundary between the mantle and the core.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333333"/>
                </a:solidFill>
                <a:latin typeface="Helvetica Neue"/>
              </a:rPr>
              <a:t>Self-oxidation-reduction </a:t>
            </a:r>
            <a:r>
              <a:rPr lang="en-US" sz="1600" dirty="0">
                <a:solidFill>
                  <a:srgbClr val="333333"/>
                </a:solidFill>
                <a:latin typeface="Helvetica Neue"/>
              </a:rPr>
              <a:t>reactions can preserve carbonates in the Earth's lower mantle</a:t>
            </a:r>
            <a:r>
              <a:rPr lang="en-US" sz="1600" dirty="0" smtClean="0">
                <a:solidFill>
                  <a:srgbClr val="333333"/>
                </a:solidFill>
                <a:latin typeface="Helvetica Neue"/>
              </a:rPr>
              <a:t>.</a:t>
            </a:r>
            <a:endParaRPr lang="en-US" sz="1600" dirty="0"/>
          </a:p>
        </p:txBody>
      </p:sp>
      <p:sp>
        <p:nvSpPr>
          <p:cNvPr id="12" name="Rectangle 11"/>
          <p:cNvSpPr/>
          <p:nvPr/>
        </p:nvSpPr>
        <p:spPr>
          <a:xfrm>
            <a:off x="323896" y="6199977"/>
            <a:ext cx="94144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rgbClr val="333333"/>
                </a:solidFill>
                <a:latin typeface="Helvetica Neue"/>
              </a:rPr>
              <a:t>Cerantola </a:t>
            </a:r>
            <a:r>
              <a:rPr lang="en-US" sz="1200" i="1" dirty="0" smtClean="0">
                <a:solidFill>
                  <a:srgbClr val="333333"/>
                </a:solidFill>
                <a:latin typeface="Helvetica Neue"/>
              </a:rPr>
              <a:t>et al.</a:t>
            </a:r>
            <a:r>
              <a:rPr lang="en-US" sz="1200" dirty="0">
                <a:solidFill>
                  <a:srgbClr val="333333"/>
                </a:solidFill>
                <a:latin typeface="Helvetica Neue"/>
              </a:rPr>
              <a:t> </a:t>
            </a:r>
            <a:r>
              <a:rPr lang="en-US" sz="1200" b="1" dirty="0">
                <a:solidFill>
                  <a:srgbClr val="333333"/>
                </a:solidFill>
                <a:latin typeface="Helvetica Neue"/>
              </a:rPr>
              <a:t>Stability of iron-bearing carbonates in the deep Earth’s interior</a:t>
            </a:r>
            <a:r>
              <a:rPr lang="en-US" sz="1200" dirty="0">
                <a:solidFill>
                  <a:srgbClr val="333333"/>
                </a:solidFill>
                <a:latin typeface="Helvetica Neue"/>
              </a:rPr>
              <a:t>. </a:t>
            </a:r>
            <a:r>
              <a:rPr lang="en-US" sz="1200" i="1" dirty="0">
                <a:solidFill>
                  <a:srgbClr val="333333"/>
                </a:solidFill>
                <a:latin typeface="Helvetica Neue"/>
              </a:rPr>
              <a:t>Nature Communications</a:t>
            </a:r>
            <a:r>
              <a:rPr lang="en-US" sz="1200" dirty="0">
                <a:solidFill>
                  <a:srgbClr val="333333"/>
                </a:solidFill>
                <a:latin typeface="Helvetica Neue"/>
              </a:rPr>
              <a:t>, 2017; 8: 15960 </a:t>
            </a:r>
            <a:endParaRPr lang="en-US" sz="1200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96" y="1006834"/>
            <a:ext cx="6578693" cy="3147433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5652120" y="1006834"/>
            <a:ext cx="3240360" cy="246221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1600" b="1" dirty="0" smtClean="0">
                <a:solidFill>
                  <a:srgbClr val="333333"/>
                </a:solidFill>
                <a:latin typeface="Helvetica Neue"/>
              </a:rPr>
              <a:t>Carbon in the Earth:</a:t>
            </a:r>
            <a:endParaRPr lang="ru-RU" sz="1600" b="1" dirty="0" smtClean="0">
              <a:solidFill>
                <a:srgbClr val="333333"/>
              </a:solidFill>
              <a:latin typeface="Helvetica Neue"/>
            </a:endParaRP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333333"/>
                </a:solidFill>
                <a:latin typeface="Helvetica Neue"/>
              </a:rPr>
              <a:t>Up </a:t>
            </a:r>
            <a:r>
              <a:rPr lang="en-US" sz="1600" dirty="0">
                <a:solidFill>
                  <a:srgbClr val="333333"/>
                </a:solidFill>
                <a:latin typeface="Helvetica Neue"/>
              </a:rPr>
              <a:t>to 90% of the Earth's carbon budget </a:t>
            </a:r>
            <a:r>
              <a:rPr lang="en-US" sz="1600" dirty="0" smtClean="0">
                <a:solidFill>
                  <a:srgbClr val="333333"/>
                </a:solidFill>
                <a:latin typeface="Helvetica Neue"/>
              </a:rPr>
              <a:t>is in </a:t>
            </a:r>
            <a:r>
              <a:rPr lang="en-US" sz="1600" dirty="0">
                <a:solidFill>
                  <a:srgbClr val="333333"/>
                </a:solidFill>
                <a:latin typeface="Helvetica Neue"/>
              </a:rPr>
              <a:t>the Earth's mantle and core.</a:t>
            </a:r>
            <a:endParaRPr lang="en-US" sz="1600" dirty="0"/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333333"/>
                </a:solidFill>
                <a:latin typeface="Helvetica Neue"/>
              </a:rPr>
              <a:t>The presence of carbonates in the Earth's mantle is known from diamond inclusions, but how carbon is transported there remains a </a:t>
            </a:r>
            <a:r>
              <a:rPr lang="en-US" sz="1600" dirty="0" smtClean="0">
                <a:solidFill>
                  <a:srgbClr val="333333"/>
                </a:solidFill>
                <a:latin typeface="Helvetica Neue"/>
              </a:rPr>
              <a:t>mystery.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122914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Generation of high pressures</a:t>
            </a:r>
            <a:r>
              <a:rPr lang="en-US" dirty="0"/>
              <a:t> </a:t>
            </a:r>
            <a:r>
              <a:rPr lang="en-US" dirty="0" smtClean="0"/>
              <a:t>and high temperatures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| Chemistry at extreme conditions: Fe-O system at ultra-high pressure | Elena Bykova, 12.03.2019</a:t>
            </a:r>
            <a:endParaRPr lang="en-US" dirty="0"/>
          </a:p>
        </p:txBody>
      </p:sp>
      <p:pic>
        <p:nvPicPr>
          <p:cNvPr id="174" name="Picture 17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286453"/>
            <a:ext cx="6553200" cy="464210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71600" y="6072265"/>
            <a:ext cx="6138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The smaller the primary beam the smaller grains could be studied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0272" y="2564904"/>
            <a:ext cx="1938207" cy="1983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227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Conclusions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287" y="990600"/>
            <a:ext cx="8353425" cy="5010249"/>
          </a:xfrm>
        </p:spPr>
        <p:txBody>
          <a:bodyPr>
            <a:normAutofit fontScale="92500" lnSpcReduction="10000"/>
          </a:bodyPr>
          <a:lstStyle/>
          <a:p>
            <a:r>
              <a:rPr lang="en-US" sz="2800" dirty="0" smtClean="0"/>
              <a:t>Phase diagram of Fe-O system is very complex and has to be reconsidered based on </a:t>
            </a:r>
            <a:r>
              <a:rPr lang="en-US" sz="2800" i="1" dirty="0" smtClean="0"/>
              <a:t>in situ </a:t>
            </a:r>
            <a:r>
              <a:rPr lang="en-US" sz="2800" dirty="0" smtClean="0"/>
              <a:t>high-</a:t>
            </a:r>
            <a:r>
              <a:rPr lang="en-US" sz="2800" i="1" dirty="0" smtClean="0"/>
              <a:t>PT</a:t>
            </a:r>
            <a:r>
              <a:rPr lang="en-US" sz="2800" dirty="0" smtClean="0"/>
              <a:t> synchrotron </a:t>
            </a:r>
            <a:r>
              <a:rPr lang="en-US" sz="2800" dirty="0" err="1" smtClean="0"/>
              <a:t>Moessbauer</a:t>
            </a:r>
            <a:r>
              <a:rPr lang="en-US" sz="2800" dirty="0" smtClean="0"/>
              <a:t> </a:t>
            </a:r>
            <a:r>
              <a:rPr lang="en-US" sz="2800" dirty="0" err="1" smtClean="0"/>
              <a:t>soursce</a:t>
            </a:r>
            <a:r>
              <a:rPr lang="en-US" sz="2800" dirty="0" smtClean="0"/>
              <a:t> spectroscopy and single-crystal XRD. Application of </a:t>
            </a:r>
            <a:r>
              <a:rPr lang="en-US" sz="2800" dirty="0" err="1" smtClean="0"/>
              <a:t>nano</a:t>
            </a:r>
            <a:r>
              <a:rPr lang="en-US" sz="2800" dirty="0" smtClean="0"/>
              <a:t>-focused beams is necessary for studies above </a:t>
            </a:r>
            <a:r>
              <a:rPr lang="en-US" sz="2800" dirty="0" err="1" smtClean="0"/>
              <a:t>megabar</a:t>
            </a:r>
            <a:r>
              <a:rPr lang="en-US" sz="2800" dirty="0" smtClean="0"/>
              <a:t>.</a:t>
            </a:r>
          </a:p>
          <a:p>
            <a:r>
              <a:rPr lang="en-US" sz="2800" dirty="0"/>
              <a:t>At certain</a:t>
            </a:r>
            <a:r>
              <a:rPr lang="ru-RU" sz="2800" dirty="0"/>
              <a:t> </a:t>
            </a:r>
            <a:r>
              <a:rPr lang="en-US" sz="2800" i="1" dirty="0"/>
              <a:t>PT</a:t>
            </a:r>
            <a:r>
              <a:rPr lang="en-US" sz="2800" dirty="0"/>
              <a:t>-conditions none of conventional iron oxides (</a:t>
            </a:r>
            <a:r>
              <a:rPr lang="en-US" sz="2800" dirty="0" err="1"/>
              <a:t>FeO</a:t>
            </a:r>
            <a:r>
              <a:rPr lang="en-US" sz="2800" dirty="0"/>
              <a:t>, Fe</a:t>
            </a:r>
            <a:r>
              <a:rPr lang="en-US" sz="2800" baseline="-25000" dirty="0"/>
              <a:t>3</a:t>
            </a:r>
            <a:r>
              <a:rPr lang="en-US" sz="2800" dirty="0"/>
              <a:t>O</a:t>
            </a:r>
            <a:r>
              <a:rPr lang="en-US" sz="2800" baseline="-25000" dirty="0"/>
              <a:t>4</a:t>
            </a:r>
            <a:r>
              <a:rPr lang="en-US" sz="2800" dirty="0"/>
              <a:t> and Fe</a:t>
            </a:r>
            <a:r>
              <a:rPr lang="en-US" sz="2800" baseline="-25000" dirty="0"/>
              <a:t>2</a:t>
            </a:r>
            <a:r>
              <a:rPr lang="en-US" sz="2800" dirty="0"/>
              <a:t>O</a:t>
            </a:r>
            <a:r>
              <a:rPr lang="en-US" sz="2800" baseline="-25000" dirty="0"/>
              <a:t>3</a:t>
            </a:r>
            <a:r>
              <a:rPr lang="en-US" sz="2800" dirty="0"/>
              <a:t>) is chemically </a:t>
            </a:r>
            <a:r>
              <a:rPr lang="en-US" sz="2800" dirty="0" smtClean="0"/>
              <a:t>stable</a:t>
            </a:r>
          </a:p>
          <a:p>
            <a:r>
              <a:rPr lang="en-US" sz="2800" dirty="0"/>
              <a:t>Many crystal structures are possible, but they are built of only a few types of </a:t>
            </a:r>
            <a:r>
              <a:rPr lang="en-US" sz="2800" dirty="0" err="1"/>
              <a:t>FeOx</a:t>
            </a:r>
            <a:r>
              <a:rPr lang="en-US" sz="2800" dirty="0"/>
              <a:t> </a:t>
            </a:r>
            <a:r>
              <a:rPr lang="en-US" sz="2800" dirty="0" smtClean="0"/>
              <a:t>polyhedra.</a:t>
            </a:r>
            <a:endParaRPr lang="en-US" sz="2800" dirty="0"/>
          </a:p>
          <a:p>
            <a:r>
              <a:rPr lang="en-US" sz="2800" dirty="0"/>
              <a:t>Changes in the chemistry and properties of Fe-O compounds along the </a:t>
            </a:r>
            <a:r>
              <a:rPr lang="en-US" sz="2800" dirty="0" err="1"/>
              <a:t>geotherm</a:t>
            </a:r>
            <a:r>
              <a:rPr lang="en-US" sz="2800" dirty="0"/>
              <a:t> may affect the oxygen fugacity in the Earth’s lower mantle and at the CMB</a:t>
            </a:r>
            <a:r>
              <a:rPr lang="en-US" sz="2800" dirty="0" smtClean="0"/>
              <a:t>.</a:t>
            </a:r>
            <a:endParaRPr lang="en-US" sz="2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| Chemistry at extreme conditions: Fe-O system at ultra-high pressure | Elena Bykova, 12.03.2019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1492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Acknowledgments</a:t>
            </a:r>
            <a:endParaRPr lang="en-US" b="1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95287" y="1197028"/>
            <a:ext cx="8534400" cy="3200400"/>
          </a:xfrm>
        </p:spPr>
        <p:txBody>
          <a:bodyPr>
            <a:normAutofit fontScale="77500" lnSpcReduction="20000"/>
          </a:bodyPr>
          <a:lstStyle/>
          <a:p>
            <a:r>
              <a:rPr lang="en-GB" sz="2800" dirty="0"/>
              <a:t>N</a:t>
            </a:r>
            <a:r>
              <a:rPr lang="en-GB" sz="2800" dirty="0" smtClean="0"/>
              <a:t>. Dubrovinskaia, </a:t>
            </a:r>
            <a:r>
              <a:rPr lang="en-GB" sz="2800" dirty="0"/>
              <a:t>L</a:t>
            </a:r>
            <a:r>
              <a:rPr lang="en-GB" sz="2800" dirty="0" smtClean="0"/>
              <a:t>. Dubrovinsky – BGI </a:t>
            </a:r>
          </a:p>
          <a:p>
            <a:r>
              <a:rPr lang="en-GB" sz="2800" dirty="0"/>
              <a:t>M</a:t>
            </a:r>
            <a:r>
              <a:rPr lang="en-GB" sz="2800" dirty="0" smtClean="0"/>
              <a:t>. Bykov, </a:t>
            </a:r>
            <a:r>
              <a:rPr lang="es-ES" sz="2800" dirty="0"/>
              <a:t>C</a:t>
            </a:r>
            <a:r>
              <a:rPr lang="es-ES" sz="2800" dirty="0" smtClean="0"/>
              <a:t>. McCammon, </a:t>
            </a:r>
            <a:r>
              <a:rPr lang="es-ES" sz="2800" dirty="0"/>
              <a:t>S.V</a:t>
            </a:r>
            <a:r>
              <a:rPr lang="es-ES" sz="2800" dirty="0" smtClean="0"/>
              <a:t>. Ovsyannikov, L. Ismailova,           G. </a:t>
            </a:r>
            <a:r>
              <a:rPr lang="es-ES" sz="2800" dirty="0" err="1" smtClean="0"/>
              <a:t>Aprilis</a:t>
            </a:r>
            <a:r>
              <a:rPr lang="es-ES" sz="2800" dirty="0" smtClean="0"/>
              <a:t>, E. Koemets, S. Chariton </a:t>
            </a:r>
            <a:r>
              <a:rPr lang="en-GB" sz="2800" dirty="0"/>
              <a:t>– BGI </a:t>
            </a:r>
            <a:endParaRPr lang="en-GB" sz="2800" dirty="0" smtClean="0"/>
          </a:p>
          <a:p>
            <a:r>
              <a:rPr lang="en-US" sz="2800" dirty="0" smtClean="0"/>
              <a:t>K. Glazyrin, Z</a:t>
            </a:r>
            <a:r>
              <a:rPr lang="en-US" sz="2800" dirty="0"/>
              <a:t>. </a:t>
            </a:r>
            <a:r>
              <a:rPr lang="en-US" sz="2800" dirty="0" err="1" smtClean="0"/>
              <a:t>Konôpková</a:t>
            </a:r>
            <a:r>
              <a:rPr lang="en-US" sz="2800" dirty="0" smtClean="0"/>
              <a:t>, H</a:t>
            </a:r>
            <a:r>
              <a:rPr lang="en-US" sz="2800" dirty="0"/>
              <a:t>.-P. </a:t>
            </a:r>
            <a:r>
              <a:rPr lang="en-US" sz="2800" dirty="0" err="1"/>
              <a:t>Liermann</a:t>
            </a:r>
            <a:r>
              <a:rPr lang="en-US" sz="2800" dirty="0"/>
              <a:t> </a:t>
            </a:r>
            <a:r>
              <a:rPr lang="en-GB" sz="2800" dirty="0"/>
              <a:t>– </a:t>
            </a:r>
            <a:r>
              <a:rPr lang="en-GB" sz="2800" dirty="0" smtClean="0"/>
              <a:t>P02.2, DESY</a:t>
            </a:r>
            <a:endParaRPr lang="en-US" sz="2800" dirty="0" smtClean="0"/>
          </a:p>
          <a:p>
            <a:r>
              <a:rPr lang="en-US" sz="2800" dirty="0"/>
              <a:t>C. Prescher, E. Greenberg, V. Prakapenka </a:t>
            </a:r>
            <a:r>
              <a:rPr lang="en-GB" sz="2800" dirty="0"/>
              <a:t>– </a:t>
            </a:r>
            <a:r>
              <a:rPr lang="en-GB" sz="2800" dirty="0" smtClean="0"/>
              <a:t>13-IDD, APS</a:t>
            </a:r>
            <a:endParaRPr lang="en-US" sz="2800" dirty="0"/>
          </a:p>
          <a:p>
            <a:r>
              <a:rPr lang="en-US" sz="2800" dirty="0" smtClean="0"/>
              <a:t>M. Merlini, M. </a:t>
            </a:r>
            <a:r>
              <a:rPr lang="en-US" sz="2800" dirty="0" err="1" smtClean="0"/>
              <a:t>Hanfland</a:t>
            </a:r>
            <a:r>
              <a:rPr lang="en-US" sz="2800" dirty="0" smtClean="0"/>
              <a:t> </a:t>
            </a:r>
            <a:r>
              <a:rPr lang="en-GB" sz="2800" dirty="0"/>
              <a:t>– </a:t>
            </a:r>
            <a:r>
              <a:rPr lang="en-GB" sz="2800" dirty="0" smtClean="0"/>
              <a:t>ID15B, </a:t>
            </a:r>
            <a:r>
              <a:rPr lang="en-GB" sz="2800" dirty="0"/>
              <a:t>ESRF</a:t>
            </a:r>
            <a:endParaRPr lang="en-US" sz="2800" dirty="0" smtClean="0"/>
          </a:p>
          <a:p>
            <a:r>
              <a:rPr lang="en-US" sz="2800" dirty="0"/>
              <a:t>M. </a:t>
            </a:r>
            <a:r>
              <a:rPr lang="en-US" sz="2800" dirty="0" err="1"/>
              <a:t>Mezouar</a:t>
            </a:r>
            <a:r>
              <a:rPr lang="en-US" sz="2800" dirty="0"/>
              <a:t>, V. </a:t>
            </a:r>
            <a:r>
              <a:rPr lang="en-US" sz="2800" dirty="0" err="1" smtClean="0"/>
              <a:t>Svitlyk</a:t>
            </a:r>
            <a:r>
              <a:rPr lang="en-GB" sz="2800" dirty="0"/>
              <a:t> – </a:t>
            </a:r>
            <a:r>
              <a:rPr lang="en-GB" sz="2800" dirty="0" smtClean="0"/>
              <a:t>ID27, </a:t>
            </a:r>
            <a:r>
              <a:rPr lang="en-GB" sz="2800" dirty="0"/>
              <a:t>ESRF</a:t>
            </a:r>
            <a:endParaRPr lang="en-US" sz="2800" dirty="0" smtClean="0"/>
          </a:p>
          <a:p>
            <a:r>
              <a:rPr lang="es-ES" sz="2800" dirty="0" smtClean="0"/>
              <a:t>I</a:t>
            </a:r>
            <a:r>
              <a:rPr lang="es-ES" sz="2800" dirty="0"/>
              <a:t>. Kupenko, V. Cerantola, A.I. Chumakov, R. </a:t>
            </a:r>
            <a:r>
              <a:rPr lang="es-ES" sz="2800" dirty="0" err="1"/>
              <a:t>Rüffer</a:t>
            </a:r>
            <a:r>
              <a:rPr lang="es-ES" sz="2800" dirty="0"/>
              <a:t> </a:t>
            </a:r>
            <a:r>
              <a:rPr lang="en-GB" sz="2800" dirty="0"/>
              <a:t>– ID18 ESRF </a:t>
            </a:r>
            <a:endParaRPr lang="en-US" sz="2800" dirty="0"/>
          </a:p>
          <a:p>
            <a:endParaRPr lang="en-US" sz="28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| Chemistry at extreme conditions: Fe-O system at ultra-high pressure | Elena Bykova, 12.03.2019</a:t>
            </a:r>
            <a:endParaRPr lang="en-US" dirty="0"/>
          </a:p>
        </p:txBody>
      </p:sp>
      <p:pic>
        <p:nvPicPr>
          <p:cNvPr id="12290" name="Picture 2" descr="C:\Users\Dub\Desktop\default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5985" y="4653957"/>
            <a:ext cx="1828307" cy="1266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Dub\Desktop\bmbf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60" y="4905316"/>
            <a:ext cx="2105025" cy="1055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7246" y="4849531"/>
            <a:ext cx="1792426" cy="875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C:\_Work\Paper_Fe2O3\poster\480px-Logo_desy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7775" y="4882247"/>
            <a:ext cx="1078906" cy="107890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027" name="Picture 3" descr="C:\_Work\Abstracts\Abstract_AIRAPT2015_Madrid\ESRF-LogoBaseline-RGB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5004" y="4724576"/>
            <a:ext cx="927153" cy="1180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1866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143000"/>
          </a:xfrm>
        </p:spPr>
        <p:txBody>
          <a:bodyPr/>
          <a:lstStyle/>
          <a:p>
            <a:pPr algn="ctr"/>
            <a:r>
              <a:rPr lang="en-US" sz="4800" b="1" dirty="0">
                <a:solidFill>
                  <a:schemeClr val="bg1"/>
                </a:solidFill>
              </a:rPr>
              <a:t>Thank you for attention!</a:t>
            </a:r>
            <a:endParaRPr lang="en-US" sz="4800" dirty="0">
              <a:solidFill>
                <a:schemeClr val="bg1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| Chemistry at extreme conditions: Fe-O system at ultra-high pressure | Elena Bykova, 12.03.2019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7640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5" y="349611"/>
            <a:ext cx="9036496" cy="451098"/>
          </a:xfrm>
        </p:spPr>
        <p:txBody>
          <a:bodyPr/>
          <a:lstStyle/>
          <a:p>
            <a:r>
              <a:rPr lang="en-US" dirty="0"/>
              <a:t>Fe-O </a:t>
            </a:r>
            <a:r>
              <a:rPr lang="en-US" dirty="0" smtClean="0"/>
              <a:t>system at high pressures and temperatures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-1372702" y="1069154"/>
            <a:ext cx="7246920" cy="6839188"/>
            <a:chOff x="-1350540" y="1412776"/>
            <a:chExt cx="7246920" cy="6839188"/>
          </a:xfrm>
        </p:grpSpPr>
        <p:grpSp>
          <p:nvGrpSpPr>
            <p:cNvPr id="7" name="Group 6"/>
            <p:cNvGrpSpPr/>
            <p:nvPr/>
          </p:nvGrpSpPr>
          <p:grpSpPr>
            <a:xfrm>
              <a:off x="-401813" y="1412776"/>
              <a:ext cx="6298193" cy="5566813"/>
              <a:chOff x="3968" y="1470297"/>
              <a:chExt cx="6298193" cy="5566813"/>
            </a:xfrm>
          </p:grpSpPr>
          <p:pic>
            <p:nvPicPr>
              <p:cNvPr id="9" name="Picture 2" descr="C:\_Work\Thesis\Presentation\Earth_profile.tif">
                <a:hlinkClick r:id="" action="ppaction://noaction"/>
              </p:cNvPr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8668" y="1470297"/>
                <a:ext cx="5833493" cy="459422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5423491" y="6203032"/>
                <a:ext cx="678391" cy="40011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r>
                  <a:rPr lang="en-US" sz="2000" dirty="0" smtClean="0"/>
                  <a:t>Fe</a:t>
                </a:r>
                <a:r>
                  <a:rPr lang="en-US" sz="2000" baseline="30000" dirty="0" smtClean="0"/>
                  <a:t>3+</a:t>
                </a: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 rot="3598821">
                <a:off x="-22829" y="1970284"/>
                <a:ext cx="4882098" cy="482850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 rtlCol="0">
                <a:prstTxWarp prst="textArchUp">
                  <a:avLst>
                    <a:gd name="adj" fmla="val 13503862"/>
                  </a:avLst>
                </a:prstTxWarp>
                <a:spAutoFit/>
              </a:bodyPr>
              <a:lstStyle/>
              <a:p>
                <a:r>
                  <a:rPr lang="en-US" sz="1400" dirty="0" smtClean="0"/>
                  <a:t>Fe</a:t>
                </a:r>
                <a:r>
                  <a:rPr lang="en-US" sz="1400" baseline="-25000" dirty="0" smtClean="0"/>
                  <a:t>2</a:t>
                </a:r>
                <a:r>
                  <a:rPr lang="en-US" sz="1400" dirty="0" smtClean="0"/>
                  <a:t>O</a:t>
                </a:r>
                <a:r>
                  <a:rPr lang="en-US" sz="1400" baseline="-25000" dirty="0" smtClean="0"/>
                  <a:t>3, </a:t>
                </a:r>
                <a:r>
                  <a:rPr lang="en-US" sz="1400" dirty="0" smtClean="0"/>
                  <a:t>Fe</a:t>
                </a:r>
                <a:r>
                  <a:rPr lang="en-US" sz="1400" baseline="-25000" dirty="0" smtClean="0"/>
                  <a:t>3</a:t>
                </a:r>
                <a:r>
                  <a:rPr lang="en-US" sz="1400" dirty="0" smtClean="0"/>
                  <a:t>O</a:t>
                </a:r>
                <a:r>
                  <a:rPr lang="en-US" sz="1400" baseline="-25000" dirty="0" smtClean="0"/>
                  <a:t>4</a:t>
                </a: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231966" y="6203032"/>
                <a:ext cx="678391" cy="40011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r>
                  <a:rPr lang="en-US" sz="2000" dirty="0" smtClean="0"/>
                  <a:t>Fe</a:t>
                </a:r>
                <a:r>
                  <a:rPr lang="en-US" sz="2000" baseline="30000" dirty="0" smtClean="0"/>
                  <a:t>2+</a:t>
                </a: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2726672" y="6203032"/>
                <a:ext cx="579005" cy="40011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r>
                  <a:rPr lang="en-US" sz="2000" dirty="0" smtClean="0"/>
                  <a:t>Fe</a:t>
                </a:r>
                <a:r>
                  <a:rPr lang="en-US" sz="2000" baseline="30000" dirty="0" smtClean="0"/>
                  <a:t>0</a:t>
                </a: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 rot="3746739">
                <a:off x="-3258" y="4712592"/>
                <a:ext cx="2337348" cy="231168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 rtlCol="0">
                <a:prstTxWarp prst="textArchUp">
                  <a:avLst>
                    <a:gd name="adj" fmla="val 13503862"/>
                  </a:avLst>
                </a:prstTxWarp>
                <a:spAutoFit/>
              </a:bodyPr>
              <a:lstStyle/>
              <a:p>
                <a:r>
                  <a:rPr lang="en-US" sz="1400" dirty="0" err="1" smtClean="0"/>
                  <a:t>Fe,Ni</a:t>
                </a:r>
                <a:r>
                  <a:rPr lang="en-US" sz="1400" dirty="0" smtClean="0"/>
                  <a:t> + (O,S,P,N)</a:t>
                </a: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5429718" y="6515859"/>
                <a:ext cx="535724" cy="40011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r>
                  <a:rPr lang="en-US" sz="2000" dirty="0" smtClean="0"/>
                  <a:t>O</a:t>
                </a:r>
                <a:r>
                  <a:rPr lang="en-US" sz="2000" baseline="30000" dirty="0" smtClean="0"/>
                  <a:t>2</a:t>
                </a:r>
                <a:r>
                  <a:rPr lang="en-US" sz="2000" baseline="30000" dirty="0"/>
                  <a:t>-</a:t>
                </a:r>
                <a:endParaRPr lang="en-US" sz="2000" baseline="30000" dirty="0" smtClean="0"/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4238193" y="6515859"/>
                <a:ext cx="441146" cy="40011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r>
                  <a:rPr lang="en-US" sz="2000" dirty="0" smtClean="0"/>
                  <a:t>O</a:t>
                </a:r>
                <a:r>
                  <a:rPr lang="en-US" sz="2000" baseline="30000" dirty="0" smtClean="0"/>
                  <a:t>-</a:t>
                </a:r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 rot="3929595">
              <a:off x="-1377337" y="3396663"/>
              <a:ext cx="4882098" cy="482850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>
              <a:prstTxWarp prst="textArchUp">
                <a:avLst>
                  <a:gd name="adj" fmla="val 13959752"/>
                </a:avLst>
              </a:prstTxWarp>
              <a:spAutoFit/>
            </a:bodyPr>
            <a:lstStyle/>
            <a:p>
              <a:r>
                <a:rPr lang="en-US" sz="1400" dirty="0" smtClean="0"/>
                <a:t>(</a:t>
              </a:r>
              <a:r>
                <a:rPr lang="en-US" sz="1400" dirty="0" err="1" smtClean="0"/>
                <a:t>Fe,Mg</a:t>
              </a:r>
              <a:r>
                <a:rPr lang="en-US" sz="1400" dirty="0" smtClean="0"/>
                <a:t>)O, (</a:t>
              </a:r>
              <a:r>
                <a:rPr lang="en-US" sz="1400" dirty="0" err="1" smtClean="0"/>
                <a:t>Fe,Mg</a:t>
              </a:r>
              <a:r>
                <a:rPr lang="en-US" sz="1400" dirty="0" smtClean="0"/>
                <a:t>)(</a:t>
              </a:r>
              <a:r>
                <a:rPr lang="en-US" sz="1400" dirty="0" err="1" smtClean="0"/>
                <a:t>Si,Al</a:t>
              </a:r>
              <a:r>
                <a:rPr lang="en-US" sz="1400" dirty="0" smtClean="0"/>
                <a:t>)O</a:t>
              </a:r>
              <a:r>
                <a:rPr lang="en-US" sz="1400" baseline="-25000" dirty="0"/>
                <a:t>3</a:t>
              </a:r>
              <a:endParaRPr lang="en-US" sz="1400" baseline="-25000" dirty="0" smtClean="0"/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8024" y="1069154"/>
            <a:ext cx="4197950" cy="4254822"/>
          </a:xfrm>
        </p:spPr>
        <p:txBody>
          <a:bodyPr/>
          <a:lstStyle/>
          <a:p>
            <a:r>
              <a:rPr lang="en-US" sz="1800" b="1" dirty="0" smtClean="0"/>
              <a:t>In modelling of the Earth interiors:</a:t>
            </a:r>
            <a:endParaRPr lang="en-US" sz="1800" dirty="0" smtClean="0"/>
          </a:p>
          <a:p>
            <a:pPr lvl="1"/>
            <a:r>
              <a:rPr lang="en-US" sz="1800" dirty="0" smtClean="0"/>
              <a:t>end-member in MgO-FeO-Al</a:t>
            </a:r>
            <a:r>
              <a:rPr lang="en-US" sz="1800" baseline="-25000" dirty="0" smtClean="0"/>
              <a:t>2</a:t>
            </a:r>
            <a:r>
              <a:rPr lang="en-US" sz="1800" dirty="0" smtClean="0"/>
              <a:t>O</a:t>
            </a:r>
            <a:r>
              <a:rPr lang="en-US" sz="1800" baseline="-25000" dirty="0" smtClean="0"/>
              <a:t>3</a:t>
            </a:r>
            <a:r>
              <a:rPr lang="en-US" sz="1800" dirty="0" smtClean="0"/>
              <a:t>-Fe</a:t>
            </a:r>
            <a:r>
              <a:rPr lang="en-US" sz="1800" baseline="-25000" dirty="0" smtClean="0"/>
              <a:t>2</a:t>
            </a:r>
            <a:r>
              <a:rPr lang="en-US" sz="1800" dirty="0" smtClean="0"/>
              <a:t>O</a:t>
            </a:r>
            <a:r>
              <a:rPr lang="en-US" sz="1800" baseline="-25000" dirty="0" smtClean="0"/>
              <a:t>3</a:t>
            </a:r>
            <a:r>
              <a:rPr lang="en-US" sz="1800" dirty="0" smtClean="0"/>
              <a:t>-SiO</a:t>
            </a:r>
            <a:r>
              <a:rPr lang="en-US" sz="1800" baseline="-25000" dirty="0" smtClean="0"/>
              <a:t>2</a:t>
            </a:r>
            <a:r>
              <a:rPr lang="en-US" sz="1800" dirty="0" smtClean="0"/>
              <a:t> system;</a:t>
            </a:r>
          </a:p>
          <a:p>
            <a:pPr lvl="1"/>
            <a:r>
              <a:rPr lang="en-US" sz="1800" dirty="0" smtClean="0"/>
              <a:t>iron</a:t>
            </a:r>
            <a:r>
              <a:rPr lang="en-US" sz="1800" baseline="-25000" dirty="0" smtClean="0"/>
              <a:t> </a:t>
            </a:r>
            <a:r>
              <a:rPr lang="en-US" sz="1800" dirty="0" smtClean="0"/>
              <a:t>controls redox processes in all stages of the Earth and other planets formation and dynamics.</a:t>
            </a:r>
          </a:p>
          <a:p>
            <a:r>
              <a:rPr lang="en-US" sz="1800" b="1" dirty="0" smtClean="0"/>
              <a:t>In solid-state physics and solid-state chemistry:</a:t>
            </a:r>
          </a:p>
          <a:p>
            <a:pPr lvl="1"/>
            <a:r>
              <a:rPr lang="en-US" sz="1800" dirty="0" smtClean="0"/>
              <a:t>Archetypical example in studies of physical properties of transition metal oxides;</a:t>
            </a:r>
          </a:p>
          <a:p>
            <a:pPr lvl="1"/>
            <a:r>
              <a:rPr lang="en-US" sz="1800" dirty="0" smtClean="0"/>
              <a:t>end-member </a:t>
            </a:r>
            <a:r>
              <a:rPr lang="en-US" sz="1800" dirty="0"/>
              <a:t>in </a:t>
            </a:r>
            <a:r>
              <a:rPr lang="en-US" sz="1800" dirty="0" smtClean="0"/>
              <a:t>numerous ferrites systems.</a:t>
            </a:r>
            <a:endParaRPr lang="en-US" sz="1800" dirty="0"/>
          </a:p>
          <a:p>
            <a:pPr lvl="1"/>
            <a:endParaRPr lang="en-US" sz="1800" dirty="0"/>
          </a:p>
          <a:p>
            <a:pPr marL="0" indent="0">
              <a:buNone/>
            </a:pPr>
            <a:endParaRPr lang="en-US" sz="1800" baseline="30000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| Chemistry at extreme conditions: Fe-O system at ultra-high pressure | Elena Bykova, 12.03.2019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0721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5" y="349611"/>
            <a:ext cx="9036496" cy="451098"/>
          </a:xfrm>
        </p:spPr>
        <p:txBody>
          <a:bodyPr/>
          <a:lstStyle/>
          <a:p>
            <a:r>
              <a:rPr lang="en-US" dirty="0"/>
              <a:t>Fe-O </a:t>
            </a:r>
            <a:r>
              <a:rPr lang="en-US" dirty="0" smtClean="0"/>
              <a:t>system at high pressures and temperatures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-1372702" y="1069154"/>
            <a:ext cx="7246920" cy="6839188"/>
            <a:chOff x="-1350540" y="1412776"/>
            <a:chExt cx="7246920" cy="6839188"/>
          </a:xfrm>
        </p:grpSpPr>
        <p:grpSp>
          <p:nvGrpSpPr>
            <p:cNvPr id="7" name="Group 6"/>
            <p:cNvGrpSpPr/>
            <p:nvPr/>
          </p:nvGrpSpPr>
          <p:grpSpPr>
            <a:xfrm>
              <a:off x="-401813" y="1412776"/>
              <a:ext cx="6298193" cy="5566813"/>
              <a:chOff x="3968" y="1470297"/>
              <a:chExt cx="6298193" cy="5566813"/>
            </a:xfrm>
          </p:grpSpPr>
          <p:pic>
            <p:nvPicPr>
              <p:cNvPr id="9" name="Picture 2" descr="C:\_Work\Thesis\Presentation\Earth_profile.tif">
                <a:hlinkClick r:id="" action="ppaction://noaction"/>
              </p:cNvPr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8668" y="1470297"/>
                <a:ext cx="5833493" cy="459422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5423491" y="6203032"/>
                <a:ext cx="678391" cy="40011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r>
                  <a:rPr lang="en-US" sz="2000" dirty="0" smtClean="0"/>
                  <a:t>Fe</a:t>
                </a:r>
                <a:r>
                  <a:rPr lang="en-US" sz="2000" baseline="30000" dirty="0" smtClean="0"/>
                  <a:t>3+</a:t>
                </a: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 rot="3598821">
                <a:off x="-22829" y="1970284"/>
                <a:ext cx="4882098" cy="482850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 rtlCol="0">
                <a:prstTxWarp prst="textArchUp">
                  <a:avLst>
                    <a:gd name="adj" fmla="val 13503862"/>
                  </a:avLst>
                </a:prstTxWarp>
                <a:spAutoFit/>
              </a:bodyPr>
              <a:lstStyle/>
              <a:p>
                <a:r>
                  <a:rPr lang="en-US" sz="1400" dirty="0" smtClean="0"/>
                  <a:t>Fe</a:t>
                </a:r>
                <a:r>
                  <a:rPr lang="en-US" sz="1400" baseline="-25000" dirty="0" smtClean="0"/>
                  <a:t>2</a:t>
                </a:r>
                <a:r>
                  <a:rPr lang="en-US" sz="1400" dirty="0" smtClean="0"/>
                  <a:t>O</a:t>
                </a:r>
                <a:r>
                  <a:rPr lang="en-US" sz="1400" baseline="-25000" dirty="0" smtClean="0"/>
                  <a:t>3, </a:t>
                </a:r>
                <a:r>
                  <a:rPr lang="en-US" sz="1400" dirty="0" smtClean="0"/>
                  <a:t>Fe</a:t>
                </a:r>
                <a:r>
                  <a:rPr lang="en-US" sz="1400" baseline="-25000" dirty="0" smtClean="0"/>
                  <a:t>3</a:t>
                </a:r>
                <a:r>
                  <a:rPr lang="en-US" sz="1400" dirty="0" smtClean="0"/>
                  <a:t>O</a:t>
                </a:r>
                <a:r>
                  <a:rPr lang="en-US" sz="1400" baseline="-25000" dirty="0" smtClean="0"/>
                  <a:t>4</a:t>
                </a: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231966" y="6203032"/>
                <a:ext cx="678391" cy="40011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r>
                  <a:rPr lang="en-US" sz="2000" dirty="0" smtClean="0"/>
                  <a:t>Fe</a:t>
                </a:r>
                <a:r>
                  <a:rPr lang="en-US" sz="2000" baseline="30000" dirty="0" smtClean="0"/>
                  <a:t>2+</a:t>
                </a: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2726672" y="6203032"/>
                <a:ext cx="579005" cy="40011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r>
                  <a:rPr lang="en-US" sz="2000" dirty="0" smtClean="0"/>
                  <a:t>Fe</a:t>
                </a:r>
                <a:r>
                  <a:rPr lang="en-US" sz="2000" baseline="30000" dirty="0" smtClean="0"/>
                  <a:t>0</a:t>
                </a: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 rot="3746739">
                <a:off x="-3258" y="4712592"/>
                <a:ext cx="2337348" cy="231168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 rtlCol="0">
                <a:prstTxWarp prst="textArchUp">
                  <a:avLst>
                    <a:gd name="adj" fmla="val 13503862"/>
                  </a:avLst>
                </a:prstTxWarp>
                <a:spAutoFit/>
              </a:bodyPr>
              <a:lstStyle/>
              <a:p>
                <a:r>
                  <a:rPr lang="en-US" sz="1400" dirty="0" err="1" smtClean="0"/>
                  <a:t>Fe,Ni</a:t>
                </a:r>
                <a:r>
                  <a:rPr lang="en-US" sz="1400" dirty="0" smtClean="0"/>
                  <a:t> + (O,S,P,N)</a:t>
                </a: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5429718" y="6515859"/>
                <a:ext cx="535724" cy="40011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r>
                  <a:rPr lang="en-US" sz="2000" dirty="0" smtClean="0"/>
                  <a:t>O</a:t>
                </a:r>
                <a:r>
                  <a:rPr lang="en-US" sz="2000" baseline="30000" dirty="0" smtClean="0"/>
                  <a:t>2</a:t>
                </a:r>
                <a:r>
                  <a:rPr lang="en-US" sz="2000" baseline="30000" dirty="0"/>
                  <a:t>-</a:t>
                </a:r>
                <a:endParaRPr lang="en-US" sz="2000" baseline="30000" dirty="0" smtClean="0"/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4238193" y="6515859"/>
                <a:ext cx="441146" cy="40011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r>
                  <a:rPr lang="en-US" sz="2000" dirty="0" smtClean="0"/>
                  <a:t>O</a:t>
                </a:r>
                <a:r>
                  <a:rPr lang="en-US" sz="2000" baseline="30000" dirty="0" smtClean="0"/>
                  <a:t>-</a:t>
                </a:r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 rot="3929595">
              <a:off x="-1377337" y="3396663"/>
              <a:ext cx="4882098" cy="482850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>
              <a:prstTxWarp prst="textArchUp">
                <a:avLst>
                  <a:gd name="adj" fmla="val 13959752"/>
                </a:avLst>
              </a:prstTxWarp>
              <a:spAutoFit/>
            </a:bodyPr>
            <a:lstStyle/>
            <a:p>
              <a:r>
                <a:rPr lang="en-US" sz="1400" dirty="0" smtClean="0"/>
                <a:t>(</a:t>
              </a:r>
              <a:r>
                <a:rPr lang="en-US" sz="1400" dirty="0" err="1" smtClean="0"/>
                <a:t>Fe,Mg</a:t>
              </a:r>
              <a:r>
                <a:rPr lang="en-US" sz="1400" dirty="0" smtClean="0"/>
                <a:t>)O, (</a:t>
              </a:r>
              <a:r>
                <a:rPr lang="en-US" sz="1400" dirty="0" err="1" smtClean="0"/>
                <a:t>Fe,Mg</a:t>
              </a:r>
              <a:r>
                <a:rPr lang="en-US" sz="1400" dirty="0" smtClean="0"/>
                <a:t>)(</a:t>
              </a:r>
              <a:r>
                <a:rPr lang="en-US" sz="1400" dirty="0" err="1" smtClean="0"/>
                <a:t>Si,Al</a:t>
              </a:r>
              <a:r>
                <a:rPr lang="en-US" sz="1400" dirty="0" smtClean="0"/>
                <a:t>)O</a:t>
              </a:r>
              <a:r>
                <a:rPr lang="en-US" sz="1400" baseline="-25000" dirty="0"/>
                <a:t>3</a:t>
              </a:r>
              <a:endParaRPr lang="en-US" sz="1400" baseline="-25000" dirty="0" smtClean="0"/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42462" y="1153237"/>
            <a:ext cx="3694033" cy="2419779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 smtClean="0"/>
              <a:t>Fe-O system:</a:t>
            </a:r>
          </a:p>
          <a:p>
            <a:r>
              <a:rPr lang="en-US" sz="1800" dirty="0" smtClean="0"/>
              <a:t>Iron has various oxidation states (Fe</a:t>
            </a:r>
            <a:r>
              <a:rPr lang="en-US" sz="1800" baseline="30000" dirty="0" smtClean="0"/>
              <a:t>0</a:t>
            </a:r>
            <a:r>
              <a:rPr lang="en-US" sz="1800" dirty="0" smtClean="0"/>
              <a:t>, Fe</a:t>
            </a:r>
            <a:r>
              <a:rPr lang="en-US" sz="1800" baseline="30000" dirty="0" smtClean="0"/>
              <a:t>2+</a:t>
            </a:r>
            <a:r>
              <a:rPr lang="en-US" sz="1800" dirty="0" smtClean="0"/>
              <a:t>, Fe</a:t>
            </a:r>
            <a:r>
              <a:rPr lang="en-US" sz="1800" baseline="30000" dirty="0" smtClean="0"/>
              <a:t>3+</a:t>
            </a:r>
            <a:r>
              <a:rPr lang="en-US" sz="1800" dirty="0" smtClean="0"/>
              <a:t>)</a:t>
            </a:r>
          </a:p>
          <a:p>
            <a:r>
              <a:rPr lang="en-US" sz="1800" dirty="0" smtClean="0"/>
              <a:t>Oxygen has various oxidation </a:t>
            </a:r>
            <a:r>
              <a:rPr lang="en-US" sz="1800" dirty="0"/>
              <a:t>states </a:t>
            </a:r>
            <a:r>
              <a:rPr lang="en-US" sz="1800" dirty="0" smtClean="0"/>
              <a:t>(O</a:t>
            </a:r>
            <a:r>
              <a:rPr lang="en-US" sz="1800" baseline="30000" dirty="0" smtClean="0"/>
              <a:t>2-</a:t>
            </a:r>
            <a:r>
              <a:rPr lang="en-US" sz="1800" dirty="0" smtClean="0"/>
              <a:t>, O</a:t>
            </a:r>
            <a:r>
              <a:rPr lang="en-US" sz="1800" baseline="30000" dirty="0" smtClean="0"/>
              <a:t>-</a:t>
            </a:r>
            <a:r>
              <a:rPr lang="en-US" sz="1800" dirty="0" smtClean="0"/>
              <a:t>)</a:t>
            </a:r>
          </a:p>
          <a:p>
            <a:r>
              <a:rPr lang="en-US" sz="1800" dirty="0" smtClean="0"/>
              <a:t>Spin transitions</a:t>
            </a:r>
          </a:p>
          <a:p>
            <a:r>
              <a:rPr lang="en-US" sz="1800" dirty="0" smtClean="0"/>
              <a:t>Magnetic ordering</a:t>
            </a:r>
          </a:p>
          <a:p>
            <a:pPr lvl="1"/>
            <a:endParaRPr lang="en-US" sz="1800" dirty="0"/>
          </a:p>
          <a:p>
            <a:pPr marL="0" indent="0">
              <a:buNone/>
            </a:pPr>
            <a:endParaRPr lang="en-US" sz="1800" baseline="30000" dirty="0" smtClean="0"/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5342463" y="4277225"/>
            <a:ext cx="3168352" cy="6819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266700" indent="-2667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 smtClean="0"/>
              <a:t>Complex phase diagrams and complex relations between iron oxides</a:t>
            </a:r>
          </a:p>
          <a:p>
            <a:pPr lvl="1"/>
            <a:endParaRPr lang="en-US" sz="1800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1800" baseline="30000" dirty="0" smtClean="0"/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6664003" y="3573016"/>
            <a:ext cx="0" cy="704209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| Chemistry at extreme conditions: Fe-O system at ultra-high pressure | Elena Bykova, 12.03.2019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295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5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7" r="11039"/>
          <a:stretch/>
        </p:blipFill>
        <p:spPr>
          <a:xfrm>
            <a:off x="6777888" y="928685"/>
            <a:ext cx="1224136" cy="11821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Known compositions in Fe-O system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| Chemistry at extreme conditions: Fe-O system at ultra-high pressure | Elena Bykova, 12.03.2019</a:t>
            </a:r>
            <a:endParaRPr lang="en-US" dirty="0"/>
          </a:p>
        </p:txBody>
      </p:sp>
      <p:pic>
        <p:nvPicPr>
          <p:cNvPr id="5" name="Picture 4" descr="C:\_Work\Papers\Paper_diversFe2O3\Seminar\Fe3O4_magnetite.tif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19" t="14556" r="17385" b="9711"/>
          <a:stretch/>
        </p:blipFill>
        <p:spPr bwMode="auto">
          <a:xfrm>
            <a:off x="1559706" y="942954"/>
            <a:ext cx="1235894" cy="108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_Work\Proposals\SPP\FeO_wuestite_024695.tif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97" t="2600" r="19467" b="14399"/>
          <a:stretch/>
        </p:blipFill>
        <p:spPr bwMode="auto">
          <a:xfrm>
            <a:off x="300479" y="912081"/>
            <a:ext cx="1029052" cy="1143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_Work\Papers\Paper_diversFe2O3\Pict\Fe5O6_Lavina.tif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7" t="3823" r="18361" b="5134"/>
          <a:stretch/>
        </p:blipFill>
        <p:spPr bwMode="auto">
          <a:xfrm>
            <a:off x="5692944" y="851663"/>
            <a:ext cx="936975" cy="1264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_Work\Papers\Paper_diversFe2O3\Pict\Fe4O5_RT_Picture 5.tif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1" r="7618" b="3836"/>
          <a:stretch/>
        </p:blipFill>
        <p:spPr bwMode="auto">
          <a:xfrm>
            <a:off x="4477186" y="1008825"/>
            <a:ext cx="961265" cy="950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_Work\Papers\Paper_diversFe2O3\Pict\Fe7O9_dep_Picture 2.t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3798" y="5113484"/>
            <a:ext cx="1177013" cy="1177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07833" y="2187502"/>
            <a:ext cx="11095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err="1" smtClean="0"/>
              <a:t>FeO</a:t>
            </a:r>
            <a:endParaRPr lang="en-US" sz="1600" b="1" dirty="0" smtClean="0"/>
          </a:p>
          <a:p>
            <a:pPr algn="ctr"/>
            <a:r>
              <a:rPr lang="en-US" sz="1200" dirty="0" smtClean="0"/>
              <a:t>+ polymorphs</a:t>
            </a:r>
            <a:endParaRPr lang="en-US" sz="1200" dirty="0"/>
          </a:p>
        </p:txBody>
      </p:sp>
      <p:sp>
        <p:nvSpPr>
          <p:cNvPr id="12" name="TextBox 11"/>
          <p:cNvSpPr txBox="1"/>
          <p:nvPr/>
        </p:nvSpPr>
        <p:spPr>
          <a:xfrm>
            <a:off x="1693893" y="2187502"/>
            <a:ext cx="11095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/>
              <a:t>Fe</a:t>
            </a:r>
            <a:r>
              <a:rPr lang="en-US" sz="1600" b="1" baseline="-25000" dirty="0" smtClean="0"/>
              <a:t>3</a:t>
            </a:r>
            <a:r>
              <a:rPr lang="en-US" sz="1600" b="1" dirty="0" smtClean="0"/>
              <a:t>O</a:t>
            </a:r>
            <a:r>
              <a:rPr lang="en-US" sz="1600" b="1" baseline="-25000" dirty="0" smtClean="0"/>
              <a:t>4</a:t>
            </a:r>
          </a:p>
          <a:p>
            <a:pPr algn="ctr"/>
            <a:r>
              <a:rPr lang="en-US" sz="1200" dirty="0"/>
              <a:t>+ </a:t>
            </a:r>
            <a:r>
              <a:rPr lang="en-US" sz="1200" dirty="0" smtClean="0"/>
              <a:t>polymorphs</a:t>
            </a:r>
            <a:endParaRPr lang="en-US" sz="1200" dirty="0"/>
          </a:p>
        </p:txBody>
      </p:sp>
      <p:sp>
        <p:nvSpPr>
          <p:cNvPr id="14" name="TextBox 13"/>
          <p:cNvSpPr txBox="1"/>
          <p:nvPr/>
        </p:nvSpPr>
        <p:spPr>
          <a:xfrm>
            <a:off x="4553530" y="2279835"/>
            <a:ext cx="7344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Fe</a:t>
            </a:r>
            <a:r>
              <a:rPr lang="en-US" sz="1600" b="1" baseline="-25000" dirty="0" smtClean="0"/>
              <a:t>4</a:t>
            </a:r>
            <a:r>
              <a:rPr lang="en-US" sz="1600" b="1" dirty="0" smtClean="0"/>
              <a:t>O</a:t>
            </a:r>
            <a:r>
              <a:rPr lang="en-US" sz="1600" b="1" baseline="-25000" dirty="0" smtClean="0"/>
              <a:t>5</a:t>
            </a:r>
            <a:endParaRPr lang="en-US" sz="1600" b="1" baseline="-25000" dirty="0"/>
          </a:p>
        </p:txBody>
      </p:sp>
      <p:sp>
        <p:nvSpPr>
          <p:cNvPr id="15" name="TextBox 14"/>
          <p:cNvSpPr txBox="1"/>
          <p:nvPr/>
        </p:nvSpPr>
        <p:spPr>
          <a:xfrm>
            <a:off x="5834263" y="2279835"/>
            <a:ext cx="7344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Fe</a:t>
            </a:r>
            <a:r>
              <a:rPr lang="en-US" sz="1600" b="1" baseline="-25000" dirty="0" smtClean="0"/>
              <a:t>5</a:t>
            </a:r>
            <a:r>
              <a:rPr lang="en-US" sz="1600" b="1" dirty="0" smtClean="0"/>
              <a:t>O</a:t>
            </a:r>
            <a:r>
              <a:rPr lang="en-US" sz="1600" b="1" baseline="-25000" dirty="0" smtClean="0"/>
              <a:t>6</a:t>
            </a:r>
            <a:endParaRPr lang="en-US" sz="1600" b="1" baseline="-25000" dirty="0"/>
          </a:p>
        </p:txBody>
      </p:sp>
      <p:sp>
        <p:nvSpPr>
          <p:cNvPr id="16" name="TextBox 15"/>
          <p:cNvSpPr txBox="1"/>
          <p:nvPr/>
        </p:nvSpPr>
        <p:spPr>
          <a:xfrm>
            <a:off x="4613516" y="5856849"/>
            <a:ext cx="7344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Fe</a:t>
            </a:r>
            <a:r>
              <a:rPr lang="en-US" sz="1600" b="1" baseline="-25000" dirty="0" smtClean="0"/>
              <a:t>7</a:t>
            </a:r>
            <a:r>
              <a:rPr lang="en-US" sz="1600" b="1" dirty="0" smtClean="0"/>
              <a:t>O</a:t>
            </a:r>
            <a:r>
              <a:rPr lang="en-US" sz="1600" b="1" baseline="-25000" dirty="0" smtClean="0"/>
              <a:t>9</a:t>
            </a:r>
            <a:endParaRPr lang="en-US" sz="1600" b="1" baseline="-25000" dirty="0"/>
          </a:p>
        </p:txBody>
      </p:sp>
      <p:sp>
        <p:nvSpPr>
          <p:cNvPr id="17" name="TextBox 16"/>
          <p:cNvSpPr txBox="1"/>
          <p:nvPr/>
        </p:nvSpPr>
        <p:spPr>
          <a:xfrm>
            <a:off x="8263887" y="2279835"/>
            <a:ext cx="6591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FeO</a:t>
            </a:r>
            <a:r>
              <a:rPr lang="en-US" sz="1600" b="1" baseline="-25000" dirty="0" smtClean="0"/>
              <a:t>2</a:t>
            </a:r>
            <a:endParaRPr lang="en-US" sz="1600" b="1" baseline="-25000" dirty="0"/>
          </a:p>
        </p:txBody>
      </p:sp>
      <p:sp>
        <p:nvSpPr>
          <p:cNvPr id="18" name="TextBox 17"/>
          <p:cNvSpPr txBox="1"/>
          <p:nvPr/>
        </p:nvSpPr>
        <p:spPr>
          <a:xfrm>
            <a:off x="6963691" y="2279835"/>
            <a:ext cx="8851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Fe</a:t>
            </a:r>
            <a:r>
              <a:rPr lang="en-US" sz="1600" b="1" baseline="-25000" dirty="0" smtClean="0"/>
              <a:t>13</a:t>
            </a:r>
            <a:r>
              <a:rPr lang="en-US" sz="1600" b="1" dirty="0" smtClean="0"/>
              <a:t>O</a:t>
            </a:r>
            <a:r>
              <a:rPr lang="en-US" sz="1600" b="1" baseline="-25000" dirty="0" smtClean="0"/>
              <a:t>19</a:t>
            </a:r>
            <a:endParaRPr lang="en-US" sz="1600" b="1" baseline="-25000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2" t="2243" r="15954" b="5818"/>
          <a:stretch/>
        </p:blipFill>
        <p:spPr>
          <a:xfrm>
            <a:off x="2971986" y="949872"/>
            <a:ext cx="1250389" cy="106804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4590570" y="4644514"/>
            <a:ext cx="7344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Fe</a:t>
            </a:r>
            <a:r>
              <a:rPr lang="en-US" sz="1600" b="1" baseline="-25000" dirty="0" smtClean="0"/>
              <a:t>5</a:t>
            </a:r>
            <a:r>
              <a:rPr lang="en-US" sz="1600" b="1" dirty="0" smtClean="0"/>
              <a:t>O</a:t>
            </a:r>
            <a:r>
              <a:rPr lang="en-US" sz="1600" b="1" baseline="-25000" dirty="0" smtClean="0"/>
              <a:t>7</a:t>
            </a:r>
            <a:endParaRPr lang="en-US" sz="1600" b="1" baseline="-25000" dirty="0"/>
          </a:p>
        </p:txBody>
      </p:sp>
      <p:sp>
        <p:nvSpPr>
          <p:cNvPr id="25" name="TextBox 24"/>
          <p:cNvSpPr txBox="1"/>
          <p:nvPr/>
        </p:nvSpPr>
        <p:spPr>
          <a:xfrm>
            <a:off x="3178434" y="2187502"/>
            <a:ext cx="11095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/>
              <a:t>Fe</a:t>
            </a:r>
            <a:r>
              <a:rPr lang="en-US" sz="1600" b="1" baseline="-25000" dirty="0" smtClean="0"/>
              <a:t>2</a:t>
            </a:r>
            <a:r>
              <a:rPr lang="en-US" sz="1600" b="1" dirty="0" smtClean="0"/>
              <a:t>O</a:t>
            </a:r>
            <a:r>
              <a:rPr lang="en-US" sz="1600" b="1" baseline="-25000" dirty="0" smtClean="0"/>
              <a:t>3</a:t>
            </a:r>
          </a:p>
          <a:p>
            <a:pPr algn="ctr"/>
            <a:r>
              <a:rPr lang="en-US" sz="1200" dirty="0"/>
              <a:t>+ </a:t>
            </a:r>
            <a:r>
              <a:rPr lang="en-US" sz="1200" dirty="0" smtClean="0"/>
              <a:t>polymorphs</a:t>
            </a:r>
            <a:endParaRPr lang="en-US" sz="1200" dirty="0"/>
          </a:p>
        </p:txBody>
      </p:sp>
      <p:pic>
        <p:nvPicPr>
          <p:cNvPr id="33" name="Picture 6" descr="C:\_Work\Papers\Paper_diversFe2O3\Pict\Fe3O4_dep_Picture 4.tif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4" t="6484" r="4709" b="4914"/>
          <a:stretch/>
        </p:blipFill>
        <p:spPr bwMode="auto">
          <a:xfrm>
            <a:off x="1751301" y="2745906"/>
            <a:ext cx="995140" cy="951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8" descr="C:\_Work\Papers\Paper_diversFe2O3\Pict\Fe5O7_P5_3_Picture 8-1.tif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04" t="13734" r="12000" b="12667"/>
          <a:stretch/>
        </p:blipFill>
        <p:spPr bwMode="auto">
          <a:xfrm>
            <a:off x="5314440" y="4102132"/>
            <a:ext cx="1146371" cy="890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9" descr="C:\_Work\Papers\Paper_diversFe2O3\Pict\Fe2O3_ppv_Picture 9.tif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01" r="3786" b="14023"/>
          <a:stretch/>
        </p:blipFill>
        <p:spPr bwMode="auto">
          <a:xfrm>
            <a:off x="3353265" y="2705379"/>
            <a:ext cx="956582" cy="690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0" t="2197" r="8333" b="4419"/>
          <a:stretch/>
        </p:blipFill>
        <p:spPr>
          <a:xfrm>
            <a:off x="1721871" y="3841783"/>
            <a:ext cx="1147293" cy="954184"/>
          </a:xfrm>
          <a:prstGeom prst="rect">
            <a:avLst/>
          </a:prstGeom>
        </p:spPr>
      </p:pic>
      <p:pic>
        <p:nvPicPr>
          <p:cNvPr id="38" name="Picture 5" descr="C:\_Work\Papers\Paper_diversFe2O3\Pict\Rh2O3_II_p5_packing2.tif">
            <a:hlinkClick r:id="" action="ppaction://noaction"/>
          </p:cNvPr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3" t="12311" r="11407" b="13689"/>
          <a:stretch/>
        </p:blipFill>
        <p:spPr bwMode="auto">
          <a:xfrm>
            <a:off x="3224238" y="4567534"/>
            <a:ext cx="1115914" cy="824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4" descr="C:\_Work\Papers\Paper_diversFe2O3\Pict\P21n_packing.tif">
            <a:hlinkClick r:id="" action="ppaction://noaction"/>
          </p:cNvPr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89" t="13827" r="24334" b="11172"/>
          <a:stretch/>
        </p:blipFill>
        <p:spPr bwMode="auto">
          <a:xfrm>
            <a:off x="3364065" y="3592089"/>
            <a:ext cx="761691" cy="853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7" descr="C:\_Work\Papers\Paper_diversFe2O3\Pict\Aba2_packing2.tif">
            <a:hlinkClick r:id="" action="ppaction://noaction"/>
          </p:cNvPr>
          <p:cNvPicPr>
            <a:picLocks noChangeAspect="1" noChangeArrowheads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4" t="9555" r="11185" b="13912"/>
          <a:stretch/>
        </p:blipFill>
        <p:spPr bwMode="auto">
          <a:xfrm>
            <a:off x="3261872" y="5489964"/>
            <a:ext cx="1180791" cy="884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33" t="6831" r="11667" b="9164"/>
          <a:stretch/>
        </p:blipFill>
        <p:spPr>
          <a:xfrm>
            <a:off x="1693893" y="5011125"/>
            <a:ext cx="1215361" cy="940925"/>
          </a:xfrm>
          <a:prstGeom prst="rect">
            <a:avLst/>
          </a:prstGeom>
        </p:spPr>
      </p:pic>
      <p:sp>
        <p:nvSpPr>
          <p:cNvPr id="45" name="TextBox 44"/>
          <p:cNvSpPr txBox="1"/>
          <p:nvPr/>
        </p:nvSpPr>
        <p:spPr>
          <a:xfrm>
            <a:off x="119773" y="5944199"/>
            <a:ext cx="1473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WC-type </a:t>
            </a:r>
            <a:r>
              <a:rPr lang="en-US" sz="1600" b="1" dirty="0" err="1" smtClean="0"/>
              <a:t>FeO</a:t>
            </a:r>
            <a:endParaRPr lang="en-US" sz="1600" b="1" baseline="-25000" dirty="0"/>
          </a:p>
        </p:txBody>
      </p:sp>
      <p:sp>
        <p:nvSpPr>
          <p:cNvPr id="46" name="TextBox 45"/>
          <p:cNvSpPr txBox="1"/>
          <p:nvPr/>
        </p:nvSpPr>
        <p:spPr>
          <a:xfrm>
            <a:off x="4598077" y="2699243"/>
            <a:ext cx="10759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distorted </a:t>
            </a:r>
          </a:p>
          <a:p>
            <a:r>
              <a:rPr lang="en-US" sz="1200" dirty="0" smtClean="0"/>
              <a:t>polymorph</a:t>
            </a:r>
            <a:endParaRPr lang="en-US" sz="1200" baseline="-25000" dirty="0"/>
          </a:p>
          <a:p>
            <a:r>
              <a:rPr lang="en-US" sz="1200" i="1" dirty="0" smtClean="0"/>
              <a:t>P</a:t>
            </a:r>
            <a:r>
              <a:rPr lang="en-US" sz="1200" dirty="0" smtClean="0"/>
              <a:t>2</a:t>
            </a:r>
            <a:r>
              <a:rPr lang="en-US" sz="1200" baseline="-25000" dirty="0" smtClean="0"/>
              <a:t>1</a:t>
            </a:r>
            <a:r>
              <a:rPr lang="en-US" sz="1200" dirty="0" smtClean="0"/>
              <a:t>/</a:t>
            </a:r>
            <a:r>
              <a:rPr lang="en-US" sz="1200" i="1" dirty="0" smtClean="0"/>
              <a:t>m</a:t>
            </a:r>
            <a:r>
              <a:rPr lang="en-US" sz="1200" dirty="0" smtClean="0"/>
              <a:t>-Fe</a:t>
            </a:r>
            <a:r>
              <a:rPr lang="en-US" sz="1200" baseline="-25000" dirty="0" smtClean="0"/>
              <a:t>4</a:t>
            </a:r>
            <a:r>
              <a:rPr lang="en-US" sz="1200" dirty="0" smtClean="0"/>
              <a:t>O</a:t>
            </a:r>
            <a:r>
              <a:rPr lang="en-US" sz="1200" baseline="-25000" dirty="0" smtClean="0"/>
              <a:t>5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5743500" y="2713822"/>
            <a:ext cx="10711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distorted </a:t>
            </a:r>
          </a:p>
          <a:p>
            <a:r>
              <a:rPr lang="en-US" sz="1200" dirty="0" smtClean="0"/>
              <a:t>polymorph</a:t>
            </a:r>
            <a:endParaRPr lang="en-US" sz="1200" baseline="-25000" dirty="0"/>
          </a:p>
          <a:p>
            <a:r>
              <a:rPr lang="en-US" sz="1200" i="1" dirty="0" smtClean="0"/>
              <a:t>C</a:t>
            </a:r>
            <a:r>
              <a:rPr lang="en-US" sz="1200" dirty="0" smtClean="0"/>
              <a:t>2/</a:t>
            </a:r>
            <a:r>
              <a:rPr lang="en-US" sz="1200" i="1" dirty="0" smtClean="0"/>
              <a:t>m-</a:t>
            </a:r>
            <a:r>
              <a:rPr lang="en-US" sz="1200" dirty="0" smtClean="0"/>
              <a:t>Fe</a:t>
            </a:r>
            <a:r>
              <a:rPr lang="en-US" sz="1200" baseline="-25000" dirty="0" smtClean="0"/>
              <a:t>5</a:t>
            </a:r>
            <a:r>
              <a:rPr lang="en-US" sz="1200" dirty="0" smtClean="0"/>
              <a:t>O</a:t>
            </a:r>
            <a:r>
              <a:rPr lang="en-US" sz="1200" baseline="-25000" dirty="0" smtClean="0"/>
              <a:t>6</a:t>
            </a:r>
          </a:p>
          <a:p>
            <a:endParaRPr lang="en-US" sz="1200" dirty="0" smtClean="0"/>
          </a:p>
          <a:p>
            <a:r>
              <a:rPr lang="en-US" sz="1200" dirty="0" smtClean="0"/>
              <a:t>2-fold-Fe</a:t>
            </a:r>
            <a:r>
              <a:rPr lang="en-US" sz="1200" baseline="-25000" dirty="0" smtClean="0"/>
              <a:t>5</a:t>
            </a:r>
            <a:r>
              <a:rPr lang="en-US" sz="1200" dirty="0" smtClean="0"/>
              <a:t>O</a:t>
            </a:r>
            <a:r>
              <a:rPr lang="en-US" sz="1200" baseline="-25000" dirty="0" smtClean="0"/>
              <a:t>6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07870" y="2918045"/>
            <a:ext cx="119135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series </a:t>
            </a:r>
          </a:p>
          <a:p>
            <a:r>
              <a:rPr lang="en-US" sz="1200" dirty="0" smtClean="0"/>
              <a:t>of polymorphs </a:t>
            </a:r>
          </a:p>
          <a:p>
            <a:r>
              <a:rPr lang="en-US" sz="1200" dirty="0" smtClean="0"/>
              <a:t>with distorted </a:t>
            </a:r>
          </a:p>
          <a:p>
            <a:r>
              <a:rPr lang="en-US" sz="1200" dirty="0" err="1" smtClean="0"/>
              <a:t>wuestite</a:t>
            </a:r>
            <a:r>
              <a:rPr lang="en-US" sz="1200" dirty="0" smtClean="0"/>
              <a:t> </a:t>
            </a:r>
          </a:p>
          <a:p>
            <a:r>
              <a:rPr lang="en-US" sz="1200" dirty="0" smtClean="0"/>
              <a:t>structures:</a:t>
            </a:r>
          </a:p>
          <a:p>
            <a:r>
              <a:rPr lang="en-US" sz="1200" i="1" dirty="0" smtClean="0"/>
              <a:t>R-</a:t>
            </a:r>
            <a:r>
              <a:rPr lang="en-US" sz="1200" dirty="0" smtClean="0"/>
              <a:t>3</a:t>
            </a:r>
            <a:r>
              <a:rPr lang="en-US" sz="1200" i="1" dirty="0" smtClean="0"/>
              <a:t>m</a:t>
            </a:r>
          </a:p>
          <a:p>
            <a:r>
              <a:rPr lang="en-US" sz="1200" i="1" dirty="0" smtClean="0"/>
              <a:t>I</a:t>
            </a:r>
            <a:r>
              <a:rPr lang="en-US" sz="1200" dirty="0" smtClean="0"/>
              <a:t>2/</a:t>
            </a:r>
            <a:r>
              <a:rPr lang="en-US" sz="1200" i="1" dirty="0" smtClean="0"/>
              <a:t>m</a:t>
            </a:r>
          </a:p>
          <a:p>
            <a:r>
              <a:rPr lang="en-US" sz="1200" i="1" dirty="0" smtClean="0"/>
              <a:t>P</a:t>
            </a:r>
            <a:r>
              <a:rPr lang="en-US" sz="1200" dirty="0" smtClean="0"/>
              <a:t>2</a:t>
            </a:r>
            <a:r>
              <a:rPr lang="en-US" sz="1200" baseline="-25000" dirty="0" smtClean="0"/>
              <a:t>1</a:t>
            </a:r>
            <a:r>
              <a:rPr lang="en-US" sz="1200" dirty="0" smtClean="0"/>
              <a:t>/</a:t>
            </a:r>
            <a:r>
              <a:rPr lang="en-US" sz="1200" i="1" dirty="0" smtClean="0"/>
              <a:t>m</a:t>
            </a:r>
          </a:p>
          <a:p>
            <a:r>
              <a:rPr lang="en-US" sz="1200" i="1" dirty="0" err="1" smtClean="0"/>
              <a:t>Pmcn</a:t>
            </a:r>
            <a:endParaRPr lang="en-US" sz="1200" i="1" dirty="0" smtClean="0"/>
          </a:p>
          <a:p>
            <a:r>
              <a:rPr lang="en-US" sz="1200" i="1" dirty="0" err="1" smtClean="0"/>
              <a:t>Pmmn</a:t>
            </a:r>
            <a:endParaRPr lang="en-US" sz="1200" i="1" dirty="0" smtClean="0"/>
          </a:p>
        </p:txBody>
      </p:sp>
      <p:sp>
        <p:nvSpPr>
          <p:cNvPr id="49" name="TextBox 48"/>
          <p:cNvSpPr txBox="1"/>
          <p:nvPr/>
        </p:nvSpPr>
        <p:spPr>
          <a:xfrm>
            <a:off x="1751506" y="5847126"/>
            <a:ext cx="14677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distorted Th</a:t>
            </a:r>
            <a:r>
              <a:rPr lang="en-US" sz="1200" baseline="-25000" dirty="0" smtClean="0"/>
              <a:t>3</a:t>
            </a:r>
            <a:r>
              <a:rPr lang="en-US" sz="1200" dirty="0" smtClean="0"/>
              <a:t>P</a:t>
            </a:r>
            <a:r>
              <a:rPr lang="en-US" sz="1200" baseline="-25000" dirty="0" smtClean="0"/>
              <a:t>4</a:t>
            </a:r>
          </a:p>
          <a:p>
            <a:r>
              <a:rPr lang="en-US" sz="1200" dirty="0" smtClean="0"/>
              <a:t>structures:</a:t>
            </a:r>
            <a:endParaRPr lang="en-US" sz="1200" baseline="-25000" dirty="0"/>
          </a:p>
          <a:p>
            <a:r>
              <a:rPr lang="en-US" sz="1200" i="1" dirty="0" smtClean="0"/>
              <a:t>I</a:t>
            </a:r>
            <a:r>
              <a:rPr lang="en-US" sz="1200" dirty="0" smtClean="0"/>
              <a:t>2, </a:t>
            </a:r>
            <a:r>
              <a:rPr lang="en-US" sz="1200" i="1" dirty="0" smtClean="0"/>
              <a:t>I</a:t>
            </a:r>
            <a:r>
              <a:rPr lang="en-US" sz="1200" dirty="0" smtClean="0"/>
              <a:t>4</a:t>
            </a:r>
            <a:r>
              <a:rPr lang="en-US" sz="1200" baseline="-25000" dirty="0" smtClean="0"/>
              <a:t>1</a:t>
            </a:r>
            <a:r>
              <a:rPr lang="en-US" sz="1200" i="1" dirty="0" smtClean="0"/>
              <a:t>/amd-</a:t>
            </a:r>
            <a:r>
              <a:rPr lang="en-US" sz="1200" dirty="0" smtClean="0"/>
              <a:t>Fe</a:t>
            </a:r>
            <a:r>
              <a:rPr lang="en-US" sz="1200" baseline="-25000" dirty="0" smtClean="0"/>
              <a:t>3</a:t>
            </a:r>
            <a:r>
              <a:rPr lang="en-US" sz="1200" dirty="0" smtClean="0"/>
              <a:t>O</a:t>
            </a:r>
            <a:r>
              <a:rPr lang="en-US" sz="1200" baseline="-25000" dirty="0" smtClean="0"/>
              <a:t>4</a:t>
            </a:r>
          </a:p>
        </p:txBody>
      </p:sp>
      <p:pic>
        <p:nvPicPr>
          <p:cNvPr id="52" name="Picture 51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872" y="5005134"/>
            <a:ext cx="1190248" cy="892210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8695" y="3944742"/>
            <a:ext cx="1899866" cy="1424139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0" r="12416"/>
          <a:stretch/>
        </p:blipFill>
        <p:spPr>
          <a:xfrm>
            <a:off x="8015916" y="1055902"/>
            <a:ext cx="1008112" cy="874695"/>
          </a:xfrm>
          <a:prstGeom prst="rect">
            <a:avLst/>
          </a:prstGeom>
        </p:spPr>
      </p:pic>
      <p:pic>
        <p:nvPicPr>
          <p:cNvPr id="51" name="Picture 2" descr="C:\_Work\Abstracts\Abstract_AIRAPT2015_Madrid\Fe25O32_only_4_picts_old_cif_Picture 2.tif"/>
          <p:cNvPicPr>
            <a:picLocks noChangeAspect="1" noChangeArrowheads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5" t="18223" r="3290" b="18102"/>
          <a:stretch/>
        </p:blipFill>
        <p:spPr bwMode="auto">
          <a:xfrm>
            <a:off x="7434103" y="5291173"/>
            <a:ext cx="1624924" cy="1126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TextBox 56"/>
          <p:cNvSpPr txBox="1"/>
          <p:nvPr/>
        </p:nvSpPr>
        <p:spPr>
          <a:xfrm>
            <a:off x="6279063" y="3698507"/>
            <a:ext cx="18277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New iron oxides:</a:t>
            </a:r>
            <a:endParaRPr lang="en-US" sz="1600" b="1" baseline="-25000" dirty="0"/>
          </a:p>
        </p:txBody>
      </p:sp>
      <p:sp>
        <p:nvSpPr>
          <p:cNvPr id="26" name="TextBox 25"/>
          <p:cNvSpPr txBox="1"/>
          <p:nvPr/>
        </p:nvSpPr>
        <p:spPr>
          <a:xfrm>
            <a:off x="6590809" y="4640326"/>
            <a:ext cx="8851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Fe</a:t>
            </a:r>
            <a:r>
              <a:rPr lang="en-US" sz="1600" b="1" baseline="-25000" dirty="0" smtClean="0"/>
              <a:t>13</a:t>
            </a:r>
            <a:r>
              <a:rPr lang="en-US" sz="1600" b="1" dirty="0" smtClean="0"/>
              <a:t>O</a:t>
            </a:r>
            <a:r>
              <a:rPr lang="en-US" sz="1600" b="1" baseline="-25000" dirty="0" smtClean="0"/>
              <a:t>18</a:t>
            </a:r>
            <a:endParaRPr lang="en-US" sz="1600" b="1" baseline="-25000" dirty="0"/>
          </a:p>
        </p:txBody>
      </p:sp>
      <p:sp>
        <p:nvSpPr>
          <p:cNvPr id="21" name="TextBox 20"/>
          <p:cNvSpPr txBox="1"/>
          <p:nvPr/>
        </p:nvSpPr>
        <p:spPr>
          <a:xfrm>
            <a:off x="6590809" y="6046924"/>
            <a:ext cx="8851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Fe</a:t>
            </a:r>
            <a:r>
              <a:rPr lang="en-US" sz="1600" b="1" baseline="-25000" dirty="0" smtClean="0"/>
              <a:t>25</a:t>
            </a:r>
            <a:r>
              <a:rPr lang="en-US" sz="1600" b="1" dirty="0" smtClean="0"/>
              <a:t>O</a:t>
            </a:r>
            <a:r>
              <a:rPr lang="en-US" sz="1600" b="1" baseline="-25000" dirty="0" smtClean="0"/>
              <a:t>32</a:t>
            </a:r>
            <a:endParaRPr lang="en-US" sz="1600" b="1" baseline="-25000" dirty="0"/>
          </a:p>
        </p:txBody>
      </p:sp>
      <p:sp>
        <p:nvSpPr>
          <p:cNvPr id="7" name="Rectangle 6"/>
          <p:cNvSpPr/>
          <p:nvPr/>
        </p:nvSpPr>
        <p:spPr>
          <a:xfrm>
            <a:off x="1664515" y="3662220"/>
            <a:ext cx="107984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/>
              <a:t>CaTi</a:t>
            </a:r>
            <a:r>
              <a:rPr lang="en-US" sz="1200" baseline="-25000" dirty="0" smtClean="0"/>
              <a:t>2</a:t>
            </a:r>
            <a:r>
              <a:rPr lang="en-US" sz="1200" dirty="0" smtClean="0"/>
              <a:t>O</a:t>
            </a:r>
            <a:r>
              <a:rPr lang="en-US" sz="1200" baseline="-25000" dirty="0" smtClean="0"/>
              <a:t>4</a:t>
            </a:r>
            <a:r>
              <a:rPr lang="en-US" sz="1200" dirty="0" smtClean="0"/>
              <a:t>-type</a:t>
            </a:r>
            <a:endParaRPr lang="en-US" sz="1200" baseline="-25000" dirty="0"/>
          </a:p>
        </p:txBody>
      </p:sp>
      <p:sp>
        <p:nvSpPr>
          <p:cNvPr id="58" name="Rectangle 57"/>
          <p:cNvSpPr/>
          <p:nvPr/>
        </p:nvSpPr>
        <p:spPr>
          <a:xfrm>
            <a:off x="1646222" y="4728135"/>
            <a:ext cx="113685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/>
              <a:t>CaFe</a:t>
            </a:r>
            <a:r>
              <a:rPr lang="en-US" sz="1200" baseline="-25000" dirty="0" smtClean="0"/>
              <a:t>2</a:t>
            </a:r>
            <a:r>
              <a:rPr lang="en-US" sz="1200" dirty="0" smtClean="0"/>
              <a:t>O</a:t>
            </a:r>
            <a:r>
              <a:rPr lang="en-US" sz="1200" baseline="-25000" dirty="0" smtClean="0"/>
              <a:t>4</a:t>
            </a:r>
            <a:r>
              <a:rPr lang="en-US" sz="1200" dirty="0" smtClean="0"/>
              <a:t>-type</a:t>
            </a:r>
            <a:endParaRPr lang="en-US" sz="1200" baseline="-25000" dirty="0"/>
          </a:p>
        </p:txBody>
      </p:sp>
      <p:sp>
        <p:nvSpPr>
          <p:cNvPr id="59" name="Rectangle 58"/>
          <p:cNvSpPr/>
          <p:nvPr/>
        </p:nvSpPr>
        <p:spPr>
          <a:xfrm>
            <a:off x="3329369" y="3296017"/>
            <a:ext cx="99418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/>
              <a:t>CaIrO</a:t>
            </a:r>
            <a:r>
              <a:rPr lang="en-US" sz="1200" baseline="-25000" dirty="0"/>
              <a:t>3</a:t>
            </a:r>
            <a:r>
              <a:rPr lang="en-US" sz="1200" dirty="0" smtClean="0"/>
              <a:t>-type</a:t>
            </a:r>
            <a:endParaRPr lang="en-US" sz="1200" baseline="-25000" dirty="0"/>
          </a:p>
        </p:txBody>
      </p:sp>
      <p:sp>
        <p:nvSpPr>
          <p:cNvPr id="61" name="Rectangle 60"/>
          <p:cNvSpPr/>
          <p:nvPr/>
        </p:nvSpPr>
        <p:spPr>
          <a:xfrm>
            <a:off x="3026041" y="4348146"/>
            <a:ext cx="184858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/>
              <a:t>distorted perovskite type</a:t>
            </a:r>
            <a:endParaRPr lang="en-US" sz="1200" baseline="-25000" dirty="0"/>
          </a:p>
        </p:txBody>
      </p:sp>
      <p:sp>
        <p:nvSpPr>
          <p:cNvPr id="62" name="Rectangle 61"/>
          <p:cNvSpPr/>
          <p:nvPr/>
        </p:nvSpPr>
        <p:spPr>
          <a:xfrm>
            <a:off x="3380085" y="5282999"/>
            <a:ext cx="10951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/>
              <a:t>Rh</a:t>
            </a:r>
            <a:r>
              <a:rPr lang="en-US" sz="1200" baseline="-25000" dirty="0" smtClean="0"/>
              <a:t>2</a:t>
            </a:r>
            <a:r>
              <a:rPr lang="en-US" sz="1200" dirty="0" smtClean="0"/>
              <a:t>O</a:t>
            </a:r>
            <a:r>
              <a:rPr lang="en-US" sz="1200" baseline="-25000" dirty="0" smtClean="0"/>
              <a:t>3</a:t>
            </a:r>
            <a:r>
              <a:rPr lang="en-US" sz="1200" dirty="0" smtClean="0"/>
              <a:t>-II-type</a:t>
            </a:r>
            <a:endParaRPr lang="en-US" sz="1200" baseline="-25000" dirty="0"/>
          </a:p>
        </p:txBody>
      </p:sp>
      <p:sp>
        <p:nvSpPr>
          <p:cNvPr id="63" name="Rectangle 62"/>
          <p:cNvSpPr/>
          <p:nvPr/>
        </p:nvSpPr>
        <p:spPr>
          <a:xfrm>
            <a:off x="3396480" y="6260632"/>
            <a:ext cx="100860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i="1" dirty="0" smtClean="0"/>
              <a:t>Aba</a:t>
            </a:r>
            <a:r>
              <a:rPr lang="en-US" sz="1200" dirty="0" smtClean="0"/>
              <a:t>2-Fe</a:t>
            </a:r>
            <a:r>
              <a:rPr lang="en-US" sz="1200" baseline="-25000" dirty="0" smtClean="0"/>
              <a:t>2</a:t>
            </a:r>
            <a:r>
              <a:rPr lang="en-US" sz="1200" dirty="0" smtClean="0"/>
              <a:t>O</a:t>
            </a:r>
            <a:r>
              <a:rPr lang="en-US" sz="1200" baseline="-25000" dirty="0" smtClean="0"/>
              <a:t>3</a:t>
            </a:r>
            <a:endParaRPr lang="en-US" sz="1200" baseline="-25000" dirty="0"/>
          </a:p>
        </p:txBody>
      </p:sp>
    </p:spTree>
    <p:extLst>
      <p:ext uri="{BB962C8B-B14F-4D97-AF65-F5344CB8AC3E}">
        <p14:creationId xmlns:p14="http://schemas.microsoft.com/office/powerpoint/2010/main" val="87331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22" grpId="0"/>
      <p:bldP spid="45" grpId="0"/>
      <p:bldP spid="46" grpId="0"/>
      <p:bldP spid="47" grpId="0"/>
      <p:bldP spid="48" grpId="0"/>
      <p:bldP spid="49" grpId="0"/>
      <p:bldP spid="57" grpId="0"/>
      <p:bldP spid="26" grpId="0"/>
      <p:bldP spid="21" grpId="0"/>
      <p:bldP spid="7" grpId="0"/>
      <p:bldP spid="58" grpId="0"/>
      <p:bldP spid="59" grpId="0"/>
      <p:bldP spid="61" grpId="0"/>
      <p:bldP spid="62" grpId="0"/>
      <p:bldP spid="6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98433" y="1312787"/>
            <a:ext cx="10631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Building </a:t>
            </a:r>
          </a:p>
          <a:p>
            <a:r>
              <a:rPr lang="en-US" sz="1600" b="1" dirty="0" smtClean="0"/>
              <a:t>blocks:</a:t>
            </a:r>
            <a:endParaRPr lang="en-US" sz="1600" b="1" dirty="0"/>
          </a:p>
        </p:txBody>
      </p:sp>
      <p:pic>
        <p:nvPicPr>
          <p:cNvPr id="21" name="Picture 2" descr="C:\_Work\Paper_diversFe2O3\Pict\octahedra.tif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35" t="7391" r="15465" b="6209"/>
          <a:stretch/>
        </p:blipFill>
        <p:spPr bwMode="auto">
          <a:xfrm>
            <a:off x="160563" y="1942781"/>
            <a:ext cx="1000982" cy="1098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C:\_Work\Paper_diversFe2O3\Pict\prism.tif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33" t="10959" r="23333" b="8104"/>
          <a:stretch/>
        </p:blipFill>
        <p:spPr bwMode="auto">
          <a:xfrm>
            <a:off x="241199" y="3062361"/>
            <a:ext cx="871060" cy="1101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Structural evolution of iron oxides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| Chemistry at extreme conditions: Fe-O system at ultra-high pressure | Elena Bykova, 12.03.2019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112200" y="4214362"/>
            <a:ext cx="20467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Homologous series</a:t>
            </a:r>
          </a:p>
          <a:p>
            <a:r>
              <a:rPr lang="en-US" sz="1600" b="1" i="1" dirty="0" smtClean="0"/>
              <a:t>m</a:t>
            </a:r>
            <a:r>
              <a:rPr lang="en-US" sz="1600" b="1" dirty="0" smtClean="0"/>
              <a:t>FeO</a:t>
            </a:r>
            <a:r>
              <a:rPr lang="en-US" sz="1600" b="1" dirty="0"/>
              <a:t>·</a:t>
            </a:r>
            <a:r>
              <a:rPr lang="en-US" sz="1600" b="1" i="1" dirty="0" smtClean="0"/>
              <a:t>n</a:t>
            </a:r>
            <a:r>
              <a:rPr lang="en-US" sz="1600" b="1" dirty="0" smtClean="0"/>
              <a:t>Fe</a:t>
            </a:r>
            <a:r>
              <a:rPr lang="en-US" sz="1600" b="1" baseline="-25000" dirty="0" smtClean="0"/>
              <a:t>2</a:t>
            </a:r>
            <a:r>
              <a:rPr lang="en-US" sz="1600" b="1" dirty="0" smtClean="0"/>
              <a:t>O</a:t>
            </a:r>
            <a:r>
              <a:rPr lang="en-US" sz="1600" b="1" baseline="-25000" dirty="0" smtClean="0"/>
              <a:t>3</a:t>
            </a:r>
            <a:endParaRPr lang="en-US" sz="1600" b="1" baseline="-25000" dirty="0"/>
          </a:p>
        </p:txBody>
      </p:sp>
      <p:pic>
        <p:nvPicPr>
          <p:cNvPr id="55" name="Picture 3" descr="C:\_Work\Papers\Paper_diversFe2O3\Pict\Fe5O6_Lavina.tif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7" t="3823" r="18361" b="5134"/>
          <a:stretch/>
        </p:blipFill>
        <p:spPr bwMode="auto">
          <a:xfrm>
            <a:off x="3298833" y="1859567"/>
            <a:ext cx="1626138" cy="2194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TextBox 55"/>
          <p:cNvSpPr txBox="1"/>
          <p:nvPr/>
        </p:nvSpPr>
        <p:spPr>
          <a:xfrm>
            <a:off x="1766013" y="5595172"/>
            <a:ext cx="9941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WC-</a:t>
            </a:r>
            <a:r>
              <a:rPr lang="en-US" sz="1600" b="1" dirty="0" err="1" smtClean="0"/>
              <a:t>FeO</a:t>
            </a:r>
            <a:endParaRPr lang="en-US" sz="1600" b="1" dirty="0"/>
          </a:p>
        </p:txBody>
      </p:sp>
      <p:sp>
        <p:nvSpPr>
          <p:cNvPr id="57" name="TextBox 56"/>
          <p:cNvSpPr txBox="1"/>
          <p:nvPr/>
        </p:nvSpPr>
        <p:spPr>
          <a:xfrm>
            <a:off x="5298309" y="1043697"/>
            <a:ext cx="14542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/>
              <a:t>Fe</a:t>
            </a:r>
            <a:r>
              <a:rPr lang="en-US" sz="1600" b="1" baseline="-25000" dirty="0" smtClean="0"/>
              <a:t>4</a:t>
            </a:r>
            <a:r>
              <a:rPr lang="en-US" sz="1600" b="1" dirty="0" smtClean="0"/>
              <a:t>O</a:t>
            </a:r>
            <a:r>
              <a:rPr lang="en-US" sz="1600" b="1" baseline="-25000" dirty="0" smtClean="0"/>
              <a:t>5</a:t>
            </a:r>
            <a:r>
              <a:rPr lang="en-US" sz="1600" b="1" dirty="0" smtClean="0"/>
              <a:t> </a:t>
            </a:r>
          </a:p>
          <a:p>
            <a:pPr algn="ctr"/>
            <a:r>
              <a:rPr lang="en-US" sz="1600" b="1" dirty="0" smtClean="0"/>
              <a:t>(2FeO·Fe</a:t>
            </a:r>
            <a:r>
              <a:rPr lang="en-US" sz="1600" b="1" baseline="-25000" dirty="0" smtClean="0"/>
              <a:t>2</a:t>
            </a:r>
            <a:r>
              <a:rPr lang="en-US" sz="1600" b="1" dirty="0" smtClean="0"/>
              <a:t>O</a:t>
            </a:r>
            <a:r>
              <a:rPr lang="en-US" sz="1600" b="1" baseline="-25000" dirty="0" smtClean="0"/>
              <a:t>3</a:t>
            </a:r>
            <a:r>
              <a:rPr lang="en-US" sz="1600" b="1" dirty="0" smtClean="0"/>
              <a:t>)</a:t>
            </a:r>
            <a:endParaRPr lang="en-US" sz="1600" b="1" dirty="0"/>
          </a:p>
        </p:txBody>
      </p:sp>
      <p:sp>
        <p:nvSpPr>
          <p:cNvPr id="58" name="TextBox 57"/>
          <p:cNvSpPr txBox="1"/>
          <p:nvPr/>
        </p:nvSpPr>
        <p:spPr>
          <a:xfrm>
            <a:off x="6043809" y="5659410"/>
            <a:ext cx="13404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i="1" dirty="0" smtClean="0"/>
              <a:t>HP</a:t>
            </a:r>
            <a:r>
              <a:rPr lang="en-US" sz="1600" b="1" dirty="0" smtClean="0"/>
              <a:t>-Fe</a:t>
            </a:r>
            <a:r>
              <a:rPr lang="en-US" sz="1600" b="1" baseline="-25000" dirty="0" smtClean="0"/>
              <a:t>3</a:t>
            </a:r>
            <a:r>
              <a:rPr lang="en-US" sz="1600" b="1" dirty="0" smtClean="0"/>
              <a:t>O</a:t>
            </a:r>
            <a:r>
              <a:rPr lang="en-US" sz="1600" b="1" baseline="-25000" dirty="0" smtClean="0"/>
              <a:t>4</a:t>
            </a:r>
            <a:r>
              <a:rPr lang="en-US" sz="1600" b="1" dirty="0" smtClean="0"/>
              <a:t> </a:t>
            </a:r>
          </a:p>
          <a:p>
            <a:pPr algn="ctr"/>
            <a:r>
              <a:rPr lang="en-US" sz="1600" b="1" dirty="0" smtClean="0"/>
              <a:t>(FeO·Fe</a:t>
            </a:r>
            <a:r>
              <a:rPr lang="en-US" sz="1600" b="1" baseline="-25000" dirty="0" smtClean="0"/>
              <a:t>2</a:t>
            </a:r>
            <a:r>
              <a:rPr lang="en-US" sz="1600" b="1" dirty="0" smtClean="0"/>
              <a:t>O</a:t>
            </a:r>
            <a:r>
              <a:rPr lang="en-US" sz="1600" b="1" baseline="-25000" dirty="0" smtClean="0"/>
              <a:t>3</a:t>
            </a:r>
            <a:r>
              <a:rPr lang="en-US" sz="1600" b="1" dirty="0" smtClean="0"/>
              <a:t>)</a:t>
            </a:r>
            <a:endParaRPr lang="en-US" sz="1600" b="1" dirty="0"/>
          </a:p>
        </p:txBody>
      </p:sp>
      <p:sp>
        <p:nvSpPr>
          <p:cNvPr id="59" name="TextBox 58"/>
          <p:cNvSpPr txBox="1"/>
          <p:nvPr/>
        </p:nvSpPr>
        <p:spPr>
          <a:xfrm>
            <a:off x="4509509" y="5618177"/>
            <a:ext cx="14542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/>
              <a:t>Fe</a:t>
            </a:r>
            <a:r>
              <a:rPr lang="en-US" sz="1600" b="1" baseline="-25000" dirty="0" smtClean="0"/>
              <a:t>5</a:t>
            </a:r>
            <a:r>
              <a:rPr lang="en-US" sz="1600" b="1" dirty="0" smtClean="0"/>
              <a:t>O</a:t>
            </a:r>
            <a:r>
              <a:rPr lang="en-US" sz="1600" b="1" baseline="-25000" dirty="0" smtClean="0"/>
              <a:t>7</a:t>
            </a:r>
            <a:r>
              <a:rPr lang="en-US" sz="1600" b="1" dirty="0" smtClean="0"/>
              <a:t> </a:t>
            </a:r>
          </a:p>
          <a:p>
            <a:pPr algn="ctr"/>
            <a:r>
              <a:rPr lang="en-US" sz="1600" b="1" dirty="0" smtClean="0"/>
              <a:t>(FeO·2Fe</a:t>
            </a:r>
            <a:r>
              <a:rPr lang="en-US" sz="1600" b="1" baseline="-25000" dirty="0" smtClean="0"/>
              <a:t>2</a:t>
            </a:r>
            <a:r>
              <a:rPr lang="en-US" sz="1600" b="1" dirty="0" smtClean="0"/>
              <a:t>O</a:t>
            </a:r>
            <a:r>
              <a:rPr lang="en-US" sz="1600" b="1" baseline="-25000" dirty="0" smtClean="0"/>
              <a:t>3</a:t>
            </a:r>
            <a:r>
              <a:rPr lang="en-US" sz="1600" b="1" dirty="0" smtClean="0"/>
              <a:t>)</a:t>
            </a:r>
            <a:endParaRPr lang="en-US" sz="1600" b="1" dirty="0"/>
          </a:p>
        </p:txBody>
      </p:sp>
      <p:sp>
        <p:nvSpPr>
          <p:cNvPr id="60" name="TextBox 59"/>
          <p:cNvSpPr txBox="1"/>
          <p:nvPr/>
        </p:nvSpPr>
        <p:spPr>
          <a:xfrm>
            <a:off x="3087949" y="5671799"/>
            <a:ext cx="1189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ym typeface="Symbol"/>
              </a:rPr>
              <a:t>PPv</a:t>
            </a:r>
            <a:r>
              <a:rPr lang="en-US" sz="1600" b="1" dirty="0" smtClean="0"/>
              <a:t>-Fe</a:t>
            </a:r>
            <a:r>
              <a:rPr lang="en-US" sz="1600" b="1" baseline="-25000" dirty="0" smtClean="0"/>
              <a:t>2</a:t>
            </a:r>
            <a:r>
              <a:rPr lang="en-US" sz="1600" b="1" dirty="0" smtClean="0"/>
              <a:t>O</a:t>
            </a:r>
            <a:r>
              <a:rPr lang="en-US" sz="1600" b="1" baseline="-25000" dirty="0" smtClean="0"/>
              <a:t>3</a:t>
            </a:r>
            <a:endParaRPr lang="en-US" sz="1600" b="1" dirty="0"/>
          </a:p>
        </p:txBody>
      </p:sp>
      <p:pic>
        <p:nvPicPr>
          <p:cNvPr id="61" name="Picture 2" descr="C:\_Work\Proposals\SPP\FeO_wuestite_024695.tif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97" t="2600" r="19467" b="14399"/>
          <a:stretch/>
        </p:blipFill>
        <p:spPr bwMode="auto">
          <a:xfrm>
            <a:off x="1914882" y="2022956"/>
            <a:ext cx="1383951" cy="1538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" name="TextBox 61"/>
          <p:cNvSpPr txBox="1"/>
          <p:nvPr/>
        </p:nvSpPr>
        <p:spPr>
          <a:xfrm>
            <a:off x="7337941" y="1043697"/>
            <a:ext cx="15680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ym typeface="Symbol"/>
              </a:rPr>
              <a:t>F</a:t>
            </a:r>
            <a:r>
              <a:rPr lang="en-US" sz="1600" b="1" dirty="0" smtClean="0"/>
              <a:t>e</a:t>
            </a:r>
            <a:r>
              <a:rPr lang="en-US" sz="1600" b="1" baseline="-25000" dirty="0" smtClean="0"/>
              <a:t>7</a:t>
            </a:r>
            <a:r>
              <a:rPr lang="en-US" sz="1600" b="1" dirty="0" smtClean="0"/>
              <a:t>O</a:t>
            </a:r>
            <a:r>
              <a:rPr lang="en-US" sz="1600" b="1" baseline="-25000" dirty="0" smtClean="0"/>
              <a:t>9</a:t>
            </a:r>
          </a:p>
          <a:p>
            <a:pPr algn="ctr"/>
            <a:r>
              <a:rPr lang="en-US" sz="1600" b="1" dirty="0" smtClean="0"/>
              <a:t>(3FeO·2Fe</a:t>
            </a:r>
            <a:r>
              <a:rPr lang="en-US" sz="1600" b="1" baseline="-25000" dirty="0" smtClean="0"/>
              <a:t>2</a:t>
            </a:r>
            <a:r>
              <a:rPr lang="en-US" sz="1600" b="1" dirty="0" smtClean="0"/>
              <a:t>O</a:t>
            </a:r>
            <a:r>
              <a:rPr lang="en-US" sz="1600" b="1" baseline="-25000" dirty="0" smtClean="0"/>
              <a:t>3</a:t>
            </a:r>
            <a:r>
              <a:rPr lang="en-US" sz="1600" b="1" dirty="0" smtClean="0"/>
              <a:t>)</a:t>
            </a:r>
            <a:endParaRPr lang="en-US" sz="1600" b="1" dirty="0"/>
          </a:p>
        </p:txBody>
      </p:sp>
      <p:pic>
        <p:nvPicPr>
          <p:cNvPr id="63" name="Picture 4" descr="C:\_Work\Papers\Paper_diversFe2O3\Pict\Fe4O5_RT_Picture 5.tif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1" r="7618" b="3836"/>
          <a:stretch/>
        </p:blipFill>
        <p:spPr bwMode="auto">
          <a:xfrm>
            <a:off x="5015928" y="1994340"/>
            <a:ext cx="1921291" cy="1899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" name="TextBox 63"/>
          <p:cNvSpPr txBox="1"/>
          <p:nvPr/>
        </p:nvSpPr>
        <p:spPr>
          <a:xfrm>
            <a:off x="3336323" y="1043697"/>
            <a:ext cx="14542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/>
              <a:t>Fe</a:t>
            </a:r>
            <a:r>
              <a:rPr lang="en-US" sz="1600" b="1" baseline="-25000" dirty="0"/>
              <a:t>5</a:t>
            </a:r>
            <a:r>
              <a:rPr lang="en-US" sz="1600" b="1" dirty="0"/>
              <a:t>O</a:t>
            </a:r>
            <a:r>
              <a:rPr lang="en-US" sz="1600" b="1" baseline="-25000" dirty="0"/>
              <a:t>6</a:t>
            </a:r>
            <a:r>
              <a:rPr lang="en-US" sz="1600" b="1" dirty="0"/>
              <a:t> </a:t>
            </a:r>
          </a:p>
          <a:p>
            <a:pPr algn="ctr"/>
            <a:r>
              <a:rPr lang="en-US" sz="1600" b="1" dirty="0"/>
              <a:t>(3FeO·Fe</a:t>
            </a:r>
            <a:r>
              <a:rPr lang="en-US" sz="1600" b="1" baseline="-25000" dirty="0"/>
              <a:t>2</a:t>
            </a:r>
            <a:r>
              <a:rPr lang="en-US" sz="1600" b="1" dirty="0"/>
              <a:t>O</a:t>
            </a:r>
            <a:r>
              <a:rPr lang="en-US" sz="1600" b="1" baseline="-25000" dirty="0"/>
              <a:t>3</a:t>
            </a:r>
            <a:r>
              <a:rPr lang="en-US" sz="1600" b="1" dirty="0"/>
              <a:t>)</a:t>
            </a:r>
          </a:p>
        </p:txBody>
      </p:sp>
      <p:pic>
        <p:nvPicPr>
          <p:cNvPr id="65" name="Picture 5" descr="C:\_Work\Papers\Paper_diversFe2O3\Pict\Fe7O9_dep_Picture 2.t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7274" y="1909697"/>
            <a:ext cx="2094230" cy="2094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6" descr="C:\_Work\Papers\Paper_diversFe2O3\Pict\Fe3O4_dep_Picture 4.tif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4" t="6484" r="4709" b="4914"/>
          <a:stretch/>
        </p:blipFill>
        <p:spPr bwMode="auto">
          <a:xfrm>
            <a:off x="5976573" y="4348905"/>
            <a:ext cx="1280109" cy="1223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8" descr="C:\_Work\Papers\Paper_diversFe2O3\Pict\Fe5O7_P5_3_Picture 8-1.tif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04" t="13734" r="12000" b="12667"/>
          <a:stretch/>
        </p:blipFill>
        <p:spPr bwMode="auto">
          <a:xfrm>
            <a:off x="4368370" y="4430198"/>
            <a:ext cx="1437918" cy="111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9" descr="C:\_Work\Papers\Paper_diversFe2O3\Pict\Fe2O3_ppv_Picture 9.tif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01" r="3786" b="14023"/>
          <a:stretch/>
        </p:blipFill>
        <p:spPr bwMode="auto">
          <a:xfrm>
            <a:off x="2885149" y="4524278"/>
            <a:ext cx="1416531" cy="1022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7616051" y="5721661"/>
            <a:ext cx="1417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i="1" dirty="0" smtClean="0"/>
              <a:t>HPHT</a:t>
            </a:r>
            <a:r>
              <a:rPr lang="en-US" sz="1600" b="1" dirty="0" smtClean="0"/>
              <a:t>-Fe</a:t>
            </a:r>
            <a:r>
              <a:rPr lang="en-US" sz="1600" b="1" baseline="-25000" dirty="0" smtClean="0"/>
              <a:t>3</a:t>
            </a:r>
            <a:r>
              <a:rPr lang="en-US" sz="1600" b="1" dirty="0" smtClean="0"/>
              <a:t>O</a:t>
            </a:r>
            <a:r>
              <a:rPr lang="en-US" sz="1600" b="1" baseline="-25000" dirty="0" smtClean="0"/>
              <a:t>4</a:t>
            </a:r>
            <a:r>
              <a:rPr lang="en-US" sz="1600" b="1" dirty="0" smtClean="0"/>
              <a:t> 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0" t="2197" r="8333" b="4419"/>
          <a:stretch/>
        </p:blipFill>
        <p:spPr>
          <a:xfrm>
            <a:off x="7337941" y="4262363"/>
            <a:ext cx="1695486" cy="1410107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7409" y="4675402"/>
            <a:ext cx="961349" cy="720627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2261560" y="1175606"/>
            <a:ext cx="583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err="1" smtClean="0"/>
              <a:t>FeO</a:t>
            </a:r>
            <a:endParaRPr lang="en-US" sz="16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269716" y="6263834"/>
            <a:ext cx="87667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Bykova E. </a:t>
            </a:r>
            <a:r>
              <a:rPr lang="en-US" sz="1000" i="1" dirty="0"/>
              <a:t>et </a:t>
            </a:r>
            <a:r>
              <a:rPr lang="en-US" sz="1000" i="1" dirty="0" smtClean="0"/>
              <a:t>al.</a:t>
            </a:r>
            <a:r>
              <a:rPr lang="en-US" sz="1000" dirty="0" smtClean="0"/>
              <a:t>, </a:t>
            </a:r>
            <a:r>
              <a:rPr lang="en-US" sz="1000" b="1" dirty="0"/>
              <a:t>Structural complexity of simple Fe2O3 oxide at high pressures and </a:t>
            </a:r>
            <a:r>
              <a:rPr lang="en-US" sz="1000" b="1" dirty="0" smtClean="0"/>
              <a:t>temperatures. </a:t>
            </a:r>
            <a:r>
              <a:rPr lang="en-US" sz="1000" i="1" dirty="0" smtClean="0"/>
              <a:t>Nature </a:t>
            </a:r>
            <a:r>
              <a:rPr lang="en-US" sz="1000" i="1" dirty="0" err="1" smtClean="0"/>
              <a:t>Commun</a:t>
            </a:r>
            <a:r>
              <a:rPr lang="en-US" sz="1000" i="1" dirty="0" smtClean="0"/>
              <a:t>.</a:t>
            </a:r>
            <a:r>
              <a:rPr lang="en-US" sz="1000" dirty="0" smtClean="0"/>
              <a:t> </a:t>
            </a:r>
            <a:r>
              <a:rPr lang="en-US" sz="1000" dirty="0"/>
              <a:t>(</a:t>
            </a:r>
            <a:r>
              <a:rPr lang="en-US" sz="1000" dirty="0" smtClean="0"/>
              <a:t>2016). 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010622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Phase diagram of </a:t>
            </a:r>
            <a:r>
              <a:rPr lang="en-US" b="1" dirty="0" err="1" smtClean="0"/>
              <a:t>FeO</a:t>
            </a:r>
            <a:endParaRPr lang="en-US" b="1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| Chemistry at extreme conditions: Fe-O system at ultra-high pressure | Elena Bykova, 12.03.2019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5003" y="1487724"/>
            <a:ext cx="5379376" cy="444531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464668" y="5777805"/>
            <a:ext cx="468475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 smtClean="0"/>
              <a:t>Ohta</a:t>
            </a:r>
            <a:r>
              <a:rPr lang="en-US" sz="1000" dirty="0" smtClean="0"/>
              <a:t>, K. </a:t>
            </a:r>
            <a:r>
              <a:rPr lang="en-US" sz="1000" i="1" dirty="0" smtClean="0"/>
              <a:t>et al.</a:t>
            </a:r>
            <a:r>
              <a:rPr lang="en-US" sz="1000" dirty="0" smtClean="0"/>
              <a:t> (2014) </a:t>
            </a:r>
            <a:r>
              <a:rPr lang="en-US" sz="1000" dirty="0"/>
              <a:t>J. </a:t>
            </a:r>
            <a:r>
              <a:rPr lang="en-US" sz="1000" dirty="0" err="1"/>
              <a:t>Geophys</a:t>
            </a:r>
            <a:r>
              <a:rPr lang="en-US" sz="1000" dirty="0"/>
              <a:t>. Res. </a:t>
            </a:r>
            <a:r>
              <a:rPr lang="en-US" sz="1000" dirty="0" smtClean="0"/>
              <a:t>Solid Earth</a:t>
            </a:r>
            <a:r>
              <a:rPr lang="en-US" sz="1000" dirty="0"/>
              <a:t>, </a:t>
            </a:r>
            <a:r>
              <a:rPr lang="en-US" sz="1000" b="1" dirty="0"/>
              <a:t>119</a:t>
            </a:r>
            <a:r>
              <a:rPr lang="en-US" sz="1000" dirty="0"/>
              <a:t>, </a:t>
            </a:r>
            <a:r>
              <a:rPr lang="en-US" sz="1000" dirty="0" smtClean="0"/>
              <a:t>4656</a:t>
            </a:r>
            <a:endParaRPr lang="en-US" sz="1000" dirty="0"/>
          </a:p>
        </p:txBody>
      </p:sp>
      <p:sp>
        <p:nvSpPr>
          <p:cNvPr id="8" name="TextBox 7"/>
          <p:cNvSpPr txBox="1"/>
          <p:nvPr/>
        </p:nvSpPr>
        <p:spPr>
          <a:xfrm>
            <a:off x="5464668" y="5982803"/>
            <a:ext cx="4267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 smtClean="0"/>
              <a:t>Fjellvåg</a:t>
            </a:r>
            <a:r>
              <a:rPr lang="en-US" sz="1000" dirty="0" smtClean="0"/>
              <a:t>, H. </a:t>
            </a:r>
            <a:r>
              <a:rPr lang="en-US" sz="1000" i="1" dirty="0" smtClean="0"/>
              <a:t>et al.</a:t>
            </a:r>
            <a:r>
              <a:rPr lang="en-US" sz="1000" dirty="0" smtClean="0"/>
              <a:t> (2002) </a:t>
            </a:r>
            <a:r>
              <a:rPr lang="fi-FI" sz="1000" dirty="0" smtClean="0"/>
              <a:t>Am. Miner., </a:t>
            </a:r>
            <a:r>
              <a:rPr lang="fi-FI" sz="1000" b="1" dirty="0" smtClean="0"/>
              <a:t>87</a:t>
            </a:r>
            <a:r>
              <a:rPr lang="fi-FI" sz="1000" dirty="0" smtClean="0"/>
              <a:t>, 347</a:t>
            </a:r>
            <a:endParaRPr lang="en-US" sz="1000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780893" y="4356369"/>
            <a:ext cx="1624565" cy="811389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289016" y="6008606"/>
            <a:ext cx="23908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75 GPa, after 2000 K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1883257" y="2250737"/>
            <a:ext cx="1235974" cy="20574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4" name="Picture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416" y="1551838"/>
            <a:ext cx="1447800" cy="1378188"/>
          </a:xfrm>
          <a:prstGeom prst="rect">
            <a:avLst/>
          </a:prstGeom>
        </p:spPr>
      </p:pic>
      <p:grpSp>
        <p:nvGrpSpPr>
          <p:cNvPr id="39" name="Group 38"/>
          <p:cNvGrpSpPr/>
          <p:nvPr/>
        </p:nvGrpSpPr>
        <p:grpSpPr>
          <a:xfrm>
            <a:off x="209456" y="3355030"/>
            <a:ext cx="1682036" cy="1480421"/>
            <a:chOff x="250876" y="4404804"/>
            <a:chExt cx="1682036" cy="1480421"/>
          </a:xfrm>
        </p:grpSpPr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7582" y="4431487"/>
              <a:ext cx="1447800" cy="1378188"/>
            </a:xfrm>
            <a:prstGeom prst="rect">
              <a:avLst/>
            </a:prstGeom>
          </p:spPr>
        </p:pic>
        <p:cxnSp>
          <p:nvCxnSpPr>
            <p:cNvPr id="30" name="Straight Arrow Connector 29"/>
            <p:cNvCxnSpPr/>
            <p:nvPr/>
          </p:nvCxnSpPr>
          <p:spPr>
            <a:xfrm flipV="1">
              <a:off x="1765382" y="4404804"/>
              <a:ext cx="167530" cy="132631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/>
            <p:cNvCxnSpPr/>
            <p:nvPr/>
          </p:nvCxnSpPr>
          <p:spPr>
            <a:xfrm flipV="1">
              <a:off x="250876" y="5767128"/>
              <a:ext cx="149174" cy="118097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TextBox 31"/>
          <p:cNvSpPr txBox="1"/>
          <p:nvPr/>
        </p:nvSpPr>
        <p:spPr>
          <a:xfrm>
            <a:off x="613166" y="1155823"/>
            <a:ext cx="1193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B1-FeO</a:t>
            </a:r>
            <a:endParaRPr lang="en-US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490269" y="3010637"/>
            <a:ext cx="11425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rB1-FeO</a:t>
            </a:r>
            <a:endParaRPr lang="en-US" b="1" dirty="0"/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77465" y="1647537"/>
            <a:ext cx="1297800" cy="1206400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7436524" y="1306377"/>
            <a:ext cx="11740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B2-FeO</a:t>
            </a:r>
            <a:endParaRPr lang="en-US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7505336" y="3136945"/>
            <a:ext cx="1243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B8-FeO</a:t>
            </a:r>
            <a:endParaRPr lang="en-US" b="1" dirty="0"/>
          </a:p>
        </p:txBody>
      </p:sp>
      <p:cxnSp>
        <p:nvCxnSpPr>
          <p:cNvPr id="49" name="Straight Connector 48"/>
          <p:cNvCxnSpPr>
            <a:stCxn id="17" idx="3"/>
          </p:cNvCxnSpPr>
          <p:nvPr/>
        </p:nvCxnSpPr>
        <p:spPr>
          <a:xfrm flipV="1">
            <a:off x="2679854" y="5257800"/>
            <a:ext cx="898506" cy="93547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53" name="Group 52"/>
          <p:cNvGrpSpPr/>
          <p:nvPr/>
        </p:nvGrpSpPr>
        <p:grpSpPr>
          <a:xfrm>
            <a:off x="7262632" y="3406943"/>
            <a:ext cx="1597293" cy="1488961"/>
            <a:chOff x="7262632" y="3406943"/>
            <a:chExt cx="1597293" cy="1488961"/>
          </a:xfrm>
        </p:grpSpPr>
        <p:pic>
          <p:nvPicPr>
            <p:cNvPr id="51" name="Picture 5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262632" y="3516753"/>
              <a:ext cx="1597293" cy="1379151"/>
            </a:xfrm>
            <a:prstGeom prst="rect">
              <a:avLst/>
            </a:prstGeom>
          </p:spPr>
        </p:pic>
        <p:sp>
          <p:nvSpPr>
            <p:cNvPr id="52" name="Rectangle 51"/>
            <p:cNvSpPr/>
            <p:nvPr/>
          </p:nvSpPr>
          <p:spPr>
            <a:xfrm>
              <a:off x="7288489" y="3406943"/>
              <a:ext cx="281168" cy="2014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4" name="Straight Connector 53"/>
          <p:cNvCxnSpPr/>
          <p:nvPr/>
        </p:nvCxnSpPr>
        <p:spPr>
          <a:xfrm flipV="1">
            <a:off x="6670502" y="2550057"/>
            <a:ext cx="592130" cy="46058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V="1">
            <a:off x="6257135" y="4356369"/>
            <a:ext cx="967244" cy="23029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631096" y="5069185"/>
            <a:ext cx="10933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/>
              <a:t>I</a:t>
            </a:r>
            <a:r>
              <a:rPr lang="en-US" b="1" dirty="0" smtClean="0"/>
              <a:t>2/m-</a:t>
            </a:r>
            <a:r>
              <a:rPr lang="en-US" b="1" dirty="0" err="1" smtClean="0"/>
              <a:t>FeO</a:t>
            </a:r>
            <a:endParaRPr lang="en-US" b="1" dirty="0"/>
          </a:p>
        </p:txBody>
      </p:sp>
      <p:sp>
        <p:nvSpPr>
          <p:cNvPr id="9" name="Rectangle 8"/>
          <p:cNvSpPr/>
          <p:nvPr/>
        </p:nvSpPr>
        <p:spPr>
          <a:xfrm>
            <a:off x="616232" y="5709492"/>
            <a:ext cx="12344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/>
              <a:t>P</a:t>
            </a:r>
            <a:r>
              <a:rPr lang="en-US" b="1" dirty="0"/>
              <a:t>2</a:t>
            </a:r>
            <a:r>
              <a:rPr lang="en-US" b="1" baseline="-25000" dirty="0"/>
              <a:t>1</a:t>
            </a:r>
            <a:r>
              <a:rPr lang="en-US" b="1" dirty="0"/>
              <a:t>/m-</a:t>
            </a:r>
            <a:r>
              <a:rPr lang="en-US" b="1" dirty="0" err="1"/>
              <a:t>FeO</a:t>
            </a:r>
            <a:endParaRPr lang="en-US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805093" y="5378469"/>
            <a:ext cx="1039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10</a:t>
            </a:r>
            <a:r>
              <a:rPr lang="en-US" dirty="0" smtClean="0"/>
              <a:t> K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464668" y="6202713"/>
            <a:ext cx="4267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Kantor, </a:t>
            </a:r>
            <a:r>
              <a:rPr lang="en-US" sz="1000" dirty="0"/>
              <a:t>I</a:t>
            </a:r>
            <a:r>
              <a:rPr lang="en-US" sz="1000" dirty="0" smtClean="0"/>
              <a:t>. </a:t>
            </a:r>
            <a:r>
              <a:rPr lang="en-US" sz="1000" i="1" dirty="0" smtClean="0"/>
              <a:t>et al.</a:t>
            </a:r>
            <a:r>
              <a:rPr lang="en-US" sz="1000" dirty="0" smtClean="0"/>
              <a:t> (2008) </a:t>
            </a:r>
            <a:r>
              <a:rPr lang="fi-FI" sz="1000" dirty="0"/>
              <a:t>Z. Kristallogr</a:t>
            </a:r>
            <a:r>
              <a:rPr lang="fi-FI" sz="1000" dirty="0" smtClean="0"/>
              <a:t>., </a:t>
            </a:r>
            <a:r>
              <a:rPr lang="fi-FI" sz="1000" b="1" dirty="0" smtClean="0"/>
              <a:t>223</a:t>
            </a:r>
            <a:r>
              <a:rPr lang="fi-FI" sz="1000" dirty="0" smtClean="0"/>
              <a:t>, 461</a:t>
            </a:r>
            <a:endParaRPr lang="en-US" sz="1000" dirty="0"/>
          </a:p>
        </p:txBody>
      </p:sp>
      <p:cxnSp>
        <p:nvCxnSpPr>
          <p:cNvPr id="40" name="Straight Connector 39"/>
          <p:cNvCxnSpPr/>
          <p:nvPr/>
        </p:nvCxnSpPr>
        <p:spPr>
          <a:xfrm>
            <a:off x="1632858" y="5387563"/>
            <a:ext cx="1266935" cy="171354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>
            <a:off x="2899793" y="3605686"/>
            <a:ext cx="2431535" cy="1772783"/>
            <a:chOff x="2899793" y="3605686"/>
            <a:chExt cx="2431535" cy="1772783"/>
          </a:xfrm>
        </p:grpSpPr>
        <p:sp>
          <p:nvSpPr>
            <p:cNvPr id="42" name="5-Point Star 41"/>
            <p:cNvSpPr/>
            <p:nvPr/>
          </p:nvSpPr>
          <p:spPr>
            <a:xfrm>
              <a:off x="3797489" y="3963012"/>
              <a:ext cx="231468" cy="231468"/>
            </a:xfrm>
            <a:prstGeom prst="star5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ounded Rectangle 3"/>
            <p:cNvSpPr/>
            <p:nvPr/>
          </p:nvSpPr>
          <p:spPr>
            <a:xfrm>
              <a:off x="2899793" y="5257800"/>
              <a:ext cx="808111" cy="120669"/>
            </a:xfrm>
            <a:prstGeom prst="roundRect">
              <a:avLst/>
            </a:pr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4212331" y="3641661"/>
              <a:ext cx="3000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5"/>
                  </a:solidFill>
                </a:rPr>
                <a:t>*</a:t>
              </a:r>
              <a:endParaRPr lang="en-US" b="1" dirty="0">
                <a:solidFill>
                  <a:schemeClr val="accent5"/>
                </a:solidFill>
              </a:endParaRPr>
            </a:p>
          </p:txBody>
        </p:sp>
        <p:sp>
          <p:nvSpPr>
            <p:cNvPr id="44" name="5-Point Star 43"/>
            <p:cNvSpPr/>
            <p:nvPr/>
          </p:nvSpPr>
          <p:spPr>
            <a:xfrm>
              <a:off x="5099860" y="3605686"/>
              <a:ext cx="231468" cy="231468"/>
            </a:xfrm>
            <a:prstGeom prst="star5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5-Point Star 45"/>
            <p:cNvSpPr/>
            <p:nvPr/>
          </p:nvSpPr>
          <p:spPr>
            <a:xfrm>
              <a:off x="4234150" y="3673803"/>
              <a:ext cx="231468" cy="231468"/>
            </a:xfrm>
            <a:prstGeom prst="star5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5-Point Star 54"/>
            <p:cNvSpPr/>
            <p:nvPr/>
          </p:nvSpPr>
          <p:spPr>
            <a:xfrm>
              <a:off x="3238100" y="4206328"/>
              <a:ext cx="231468" cy="231468"/>
            </a:xfrm>
            <a:prstGeom prst="star5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5-Point Star 57"/>
            <p:cNvSpPr/>
            <p:nvPr/>
          </p:nvSpPr>
          <p:spPr>
            <a:xfrm>
              <a:off x="3335397" y="4172253"/>
              <a:ext cx="231468" cy="231468"/>
            </a:xfrm>
            <a:prstGeom prst="star5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17122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1" dirty="0" err="1" smtClean="0"/>
              <a:t>FeO</a:t>
            </a:r>
            <a:r>
              <a:rPr lang="en-US" sz="2800" b="1" dirty="0" smtClean="0"/>
              <a:t> with distorted </a:t>
            </a:r>
            <a:r>
              <a:rPr lang="en-US" sz="2800" b="1" dirty="0" err="1" smtClean="0"/>
              <a:t>wuestite</a:t>
            </a:r>
            <a:r>
              <a:rPr lang="en-US" sz="2800" b="1" dirty="0" smtClean="0"/>
              <a:t> structures</a:t>
            </a:r>
            <a:endParaRPr lang="en-US" sz="2800" b="1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| Chemistry at extreme conditions: Fe-O system at ultra-high pressure | Elena Bykova, 12.03.2019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7979747" y="1374728"/>
            <a:ext cx="102383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400" i="1" dirty="0" err="1" smtClean="0"/>
              <a:t>Pmmn</a:t>
            </a:r>
            <a:endParaRPr lang="en-US" sz="1400" i="1" dirty="0"/>
          </a:p>
        </p:txBody>
      </p:sp>
      <p:sp>
        <p:nvSpPr>
          <p:cNvPr id="16" name="Rectangle 15"/>
          <p:cNvSpPr/>
          <p:nvPr/>
        </p:nvSpPr>
        <p:spPr>
          <a:xfrm>
            <a:off x="6112287" y="1392712"/>
            <a:ext cx="15141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400" i="1" dirty="0" err="1" smtClean="0"/>
              <a:t>Pmcn</a:t>
            </a:r>
            <a:endParaRPr lang="en-US" sz="1400" i="1" dirty="0"/>
          </a:p>
        </p:txBody>
      </p:sp>
      <p:sp>
        <p:nvSpPr>
          <p:cNvPr id="17" name="TextBox 16"/>
          <p:cNvSpPr txBox="1"/>
          <p:nvPr/>
        </p:nvSpPr>
        <p:spPr>
          <a:xfrm>
            <a:off x="179195" y="873257"/>
            <a:ext cx="12218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Ambient </a:t>
            </a:r>
          </a:p>
          <a:p>
            <a:r>
              <a:rPr lang="en-US" sz="1600" b="1" dirty="0" smtClean="0"/>
              <a:t>conditions</a:t>
            </a:r>
            <a:endParaRPr lang="en-US" sz="16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2635349" y="1119478"/>
            <a:ext cx="8803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77 GPa</a:t>
            </a:r>
            <a:endParaRPr lang="en-US" sz="16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1577992" y="1119478"/>
            <a:ext cx="8803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35 GPa</a:t>
            </a:r>
            <a:endParaRPr lang="en-US" sz="16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5525917" y="1119478"/>
            <a:ext cx="17700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125 GPa, 3100 K</a:t>
            </a:r>
            <a:endParaRPr lang="en-US" sz="16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7295953" y="1119478"/>
            <a:ext cx="19479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200 </a:t>
            </a:r>
            <a:r>
              <a:rPr lang="en-US" sz="1600" b="1" dirty="0"/>
              <a:t>GPa, </a:t>
            </a:r>
            <a:r>
              <a:rPr lang="en-US" sz="1600" b="1" dirty="0" smtClean="0"/>
              <a:t>&gt;3000 K</a:t>
            </a:r>
            <a:endParaRPr lang="en-US" sz="1600" b="1" dirty="0"/>
          </a:p>
        </p:txBody>
      </p:sp>
      <p:sp>
        <p:nvSpPr>
          <p:cNvPr id="22" name="Rectangle 21"/>
          <p:cNvSpPr/>
          <p:nvPr/>
        </p:nvSpPr>
        <p:spPr>
          <a:xfrm>
            <a:off x="4179512" y="1374727"/>
            <a:ext cx="15141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400" i="1" dirty="0" smtClean="0"/>
              <a:t>P</a:t>
            </a:r>
            <a:r>
              <a:rPr lang="en-US" sz="1400" dirty="0" smtClean="0"/>
              <a:t>2</a:t>
            </a:r>
            <a:r>
              <a:rPr lang="en-US" sz="1400" baseline="-25000" dirty="0" smtClean="0"/>
              <a:t>1</a:t>
            </a:r>
            <a:r>
              <a:rPr lang="en-US" sz="1400" i="1" dirty="0" smtClean="0"/>
              <a:t>/m</a:t>
            </a:r>
            <a:endParaRPr lang="en-US" sz="1400" i="1" dirty="0"/>
          </a:p>
        </p:txBody>
      </p:sp>
      <p:sp>
        <p:nvSpPr>
          <p:cNvPr id="23" name="Rectangle 22"/>
          <p:cNvSpPr/>
          <p:nvPr/>
        </p:nvSpPr>
        <p:spPr>
          <a:xfrm>
            <a:off x="47242" y="4042098"/>
            <a:ext cx="33190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b="1" dirty="0" smtClean="0"/>
              <a:t>Fe…Fe contacts: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692706" y="1119478"/>
            <a:ext cx="16562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77 </a:t>
            </a:r>
            <a:r>
              <a:rPr lang="en-US" sz="1600" b="1" dirty="0" smtClean="0"/>
              <a:t>GPa, </a:t>
            </a:r>
            <a:r>
              <a:rPr lang="en-US" sz="1600" b="1" dirty="0"/>
              <a:t>2000 K</a:t>
            </a:r>
          </a:p>
        </p:txBody>
      </p:sp>
      <p:sp>
        <p:nvSpPr>
          <p:cNvPr id="25" name="Rectangle 24"/>
          <p:cNvSpPr/>
          <p:nvPr/>
        </p:nvSpPr>
        <p:spPr>
          <a:xfrm>
            <a:off x="350238" y="1369522"/>
            <a:ext cx="15141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400" i="1" dirty="0" smtClean="0"/>
              <a:t>Fm-3m</a:t>
            </a:r>
            <a:endParaRPr lang="en-US" sz="1400" i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b="8477"/>
          <a:stretch/>
        </p:blipFill>
        <p:spPr>
          <a:xfrm>
            <a:off x="151092" y="3203826"/>
            <a:ext cx="488389" cy="517301"/>
          </a:xfrm>
          <a:prstGeom prst="rect">
            <a:avLst/>
          </a:prstGeom>
        </p:spPr>
      </p:pic>
      <p:sp>
        <p:nvSpPr>
          <p:cNvPr id="33" name="Rectangle 32"/>
          <p:cNvSpPr/>
          <p:nvPr/>
        </p:nvSpPr>
        <p:spPr>
          <a:xfrm>
            <a:off x="2784615" y="1374727"/>
            <a:ext cx="15141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400" i="1" dirty="0" smtClean="0"/>
              <a:t>I</a:t>
            </a:r>
            <a:r>
              <a:rPr lang="en-US" sz="1400" dirty="0" smtClean="0"/>
              <a:t>2</a:t>
            </a:r>
            <a:r>
              <a:rPr lang="en-US" sz="1400" i="1" dirty="0" smtClean="0"/>
              <a:t>/m</a:t>
            </a:r>
            <a:endParaRPr lang="en-US" sz="1400" i="1" dirty="0"/>
          </a:p>
        </p:txBody>
      </p:sp>
      <p:sp>
        <p:nvSpPr>
          <p:cNvPr id="34" name="Rectangle 33"/>
          <p:cNvSpPr/>
          <p:nvPr/>
        </p:nvSpPr>
        <p:spPr>
          <a:xfrm>
            <a:off x="1727205" y="1374727"/>
            <a:ext cx="15141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400" i="1" dirty="0" smtClean="0"/>
              <a:t>R-3m</a:t>
            </a:r>
            <a:endParaRPr lang="en-US" sz="1400" i="1" dirty="0"/>
          </a:p>
        </p:txBody>
      </p:sp>
      <p:sp>
        <p:nvSpPr>
          <p:cNvPr id="4" name="Freeform 3"/>
          <p:cNvSpPr/>
          <p:nvPr/>
        </p:nvSpPr>
        <p:spPr>
          <a:xfrm>
            <a:off x="403051" y="4580367"/>
            <a:ext cx="8393230" cy="500514"/>
          </a:xfrm>
          <a:custGeom>
            <a:avLst/>
            <a:gdLst>
              <a:gd name="connsiteX0" fmla="*/ 0 w 8393230"/>
              <a:gd name="connsiteY0" fmla="*/ 0 h 500514"/>
              <a:gd name="connsiteX1" fmla="*/ 1540042 w 8393230"/>
              <a:gd name="connsiteY1" fmla="*/ 211756 h 500514"/>
              <a:gd name="connsiteX2" fmla="*/ 3359217 w 8393230"/>
              <a:gd name="connsiteY2" fmla="*/ 346509 h 500514"/>
              <a:gd name="connsiteX3" fmla="*/ 5313145 w 8393230"/>
              <a:gd name="connsiteY3" fmla="*/ 500514 h 500514"/>
              <a:gd name="connsiteX4" fmla="*/ 8393230 w 8393230"/>
              <a:gd name="connsiteY4" fmla="*/ 490888 h 500514"/>
              <a:gd name="connsiteX5" fmla="*/ 8393230 w 8393230"/>
              <a:gd name="connsiteY5" fmla="*/ 221381 h 500514"/>
              <a:gd name="connsiteX6" fmla="*/ 5226518 w 8393230"/>
              <a:gd name="connsiteY6" fmla="*/ 250257 h 500514"/>
              <a:gd name="connsiteX7" fmla="*/ 3272590 w 8393230"/>
              <a:gd name="connsiteY7" fmla="*/ 115503 h 500514"/>
              <a:gd name="connsiteX8" fmla="*/ 0 w 8393230"/>
              <a:gd name="connsiteY8" fmla="*/ 0 h 500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93230" h="500514">
                <a:moveTo>
                  <a:pt x="0" y="0"/>
                </a:moveTo>
                <a:lnTo>
                  <a:pt x="1540042" y="211756"/>
                </a:lnTo>
                <a:lnTo>
                  <a:pt x="3359217" y="346509"/>
                </a:lnTo>
                <a:lnTo>
                  <a:pt x="5313145" y="500514"/>
                </a:lnTo>
                <a:lnTo>
                  <a:pt x="8393230" y="490888"/>
                </a:lnTo>
                <a:lnTo>
                  <a:pt x="8393230" y="221381"/>
                </a:lnTo>
                <a:lnTo>
                  <a:pt x="5226518" y="250257"/>
                </a:lnTo>
                <a:lnTo>
                  <a:pt x="3272590" y="115503"/>
                </a:lnTo>
                <a:lnTo>
                  <a:pt x="0" y="0"/>
                </a:lnTo>
                <a:close/>
              </a:path>
            </a:pathLst>
          </a:custGeom>
          <a:solidFill>
            <a:srgbClr val="92D050">
              <a:alpha val="35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 err="1" smtClean="0">
              <a:solidFill>
                <a:schemeClr val="tx1"/>
              </a:solidFill>
            </a:endParaRPr>
          </a:p>
        </p:txBody>
      </p:sp>
      <p:sp>
        <p:nvSpPr>
          <p:cNvPr id="26" name="Freeform 25"/>
          <p:cNvSpPr/>
          <p:nvPr/>
        </p:nvSpPr>
        <p:spPr>
          <a:xfrm>
            <a:off x="310527" y="4567140"/>
            <a:ext cx="8486363" cy="1261355"/>
          </a:xfrm>
          <a:custGeom>
            <a:avLst/>
            <a:gdLst>
              <a:gd name="connsiteX0" fmla="*/ 0 w 8393230"/>
              <a:gd name="connsiteY0" fmla="*/ 0 h 500514"/>
              <a:gd name="connsiteX1" fmla="*/ 1540042 w 8393230"/>
              <a:gd name="connsiteY1" fmla="*/ 211756 h 500514"/>
              <a:gd name="connsiteX2" fmla="*/ 3359217 w 8393230"/>
              <a:gd name="connsiteY2" fmla="*/ 346509 h 500514"/>
              <a:gd name="connsiteX3" fmla="*/ 5313145 w 8393230"/>
              <a:gd name="connsiteY3" fmla="*/ 500514 h 500514"/>
              <a:gd name="connsiteX4" fmla="*/ 8393230 w 8393230"/>
              <a:gd name="connsiteY4" fmla="*/ 490888 h 500514"/>
              <a:gd name="connsiteX5" fmla="*/ 8393230 w 8393230"/>
              <a:gd name="connsiteY5" fmla="*/ 221381 h 500514"/>
              <a:gd name="connsiteX6" fmla="*/ 5226518 w 8393230"/>
              <a:gd name="connsiteY6" fmla="*/ 250257 h 500514"/>
              <a:gd name="connsiteX7" fmla="*/ 3272590 w 8393230"/>
              <a:gd name="connsiteY7" fmla="*/ 115503 h 500514"/>
              <a:gd name="connsiteX8" fmla="*/ 0 w 8393230"/>
              <a:gd name="connsiteY8" fmla="*/ 0 h 500514"/>
              <a:gd name="connsiteX0" fmla="*/ 0 w 8486363"/>
              <a:gd name="connsiteY0" fmla="*/ 0 h 1261355"/>
              <a:gd name="connsiteX1" fmla="*/ 1540042 w 8486363"/>
              <a:gd name="connsiteY1" fmla="*/ 211756 h 1261355"/>
              <a:gd name="connsiteX2" fmla="*/ 3359217 w 8486363"/>
              <a:gd name="connsiteY2" fmla="*/ 346509 h 1261355"/>
              <a:gd name="connsiteX3" fmla="*/ 5313145 w 8486363"/>
              <a:gd name="connsiteY3" fmla="*/ 500514 h 1261355"/>
              <a:gd name="connsiteX4" fmla="*/ 8486363 w 8486363"/>
              <a:gd name="connsiteY4" fmla="*/ 1261355 h 1261355"/>
              <a:gd name="connsiteX5" fmla="*/ 8393230 w 8486363"/>
              <a:gd name="connsiteY5" fmla="*/ 221381 h 1261355"/>
              <a:gd name="connsiteX6" fmla="*/ 5226518 w 8486363"/>
              <a:gd name="connsiteY6" fmla="*/ 250257 h 1261355"/>
              <a:gd name="connsiteX7" fmla="*/ 3272590 w 8486363"/>
              <a:gd name="connsiteY7" fmla="*/ 115503 h 1261355"/>
              <a:gd name="connsiteX8" fmla="*/ 0 w 8486363"/>
              <a:gd name="connsiteY8" fmla="*/ 0 h 1261355"/>
              <a:gd name="connsiteX0" fmla="*/ 0 w 8486363"/>
              <a:gd name="connsiteY0" fmla="*/ 0 h 1261355"/>
              <a:gd name="connsiteX1" fmla="*/ 1540042 w 8486363"/>
              <a:gd name="connsiteY1" fmla="*/ 211756 h 1261355"/>
              <a:gd name="connsiteX2" fmla="*/ 3359217 w 8486363"/>
              <a:gd name="connsiteY2" fmla="*/ 346509 h 1261355"/>
              <a:gd name="connsiteX3" fmla="*/ 5313145 w 8486363"/>
              <a:gd name="connsiteY3" fmla="*/ 500514 h 1261355"/>
              <a:gd name="connsiteX4" fmla="*/ 8486363 w 8486363"/>
              <a:gd name="connsiteY4" fmla="*/ 1261355 h 1261355"/>
              <a:gd name="connsiteX5" fmla="*/ 8477897 w 8486363"/>
              <a:gd name="connsiteY5" fmla="*/ 847914 h 1261355"/>
              <a:gd name="connsiteX6" fmla="*/ 5226518 w 8486363"/>
              <a:gd name="connsiteY6" fmla="*/ 250257 h 1261355"/>
              <a:gd name="connsiteX7" fmla="*/ 3272590 w 8486363"/>
              <a:gd name="connsiteY7" fmla="*/ 115503 h 1261355"/>
              <a:gd name="connsiteX8" fmla="*/ 0 w 8486363"/>
              <a:gd name="connsiteY8" fmla="*/ 0 h 1261355"/>
              <a:gd name="connsiteX0" fmla="*/ 0 w 8486363"/>
              <a:gd name="connsiteY0" fmla="*/ 0 h 1261355"/>
              <a:gd name="connsiteX1" fmla="*/ 1540042 w 8486363"/>
              <a:gd name="connsiteY1" fmla="*/ 211756 h 1261355"/>
              <a:gd name="connsiteX2" fmla="*/ 3359217 w 8486363"/>
              <a:gd name="connsiteY2" fmla="*/ 346509 h 1261355"/>
              <a:gd name="connsiteX3" fmla="*/ 5372412 w 8486363"/>
              <a:gd name="connsiteY3" fmla="*/ 1194780 h 1261355"/>
              <a:gd name="connsiteX4" fmla="*/ 8486363 w 8486363"/>
              <a:gd name="connsiteY4" fmla="*/ 1261355 h 1261355"/>
              <a:gd name="connsiteX5" fmla="*/ 8477897 w 8486363"/>
              <a:gd name="connsiteY5" fmla="*/ 847914 h 1261355"/>
              <a:gd name="connsiteX6" fmla="*/ 5226518 w 8486363"/>
              <a:gd name="connsiteY6" fmla="*/ 250257 h 1261355"/>
              <a:gd name="connsiteX7" fmla="*/ 3272590 w 8486363"/>
              <a:gd name="connsiteY7" fmla="*/ 115503 h 1261355"/>
              <a:gd name="connsiteX8" fmla="*/ 0 w 8486363"/>
              <a:gd name="connsiteY8" fmla="*/ 0 h 1261355"/>
              <a:gd name="connsiteX0" fmla="*/ 0 w 8486363"/>
              <a:gd name="connsiteY0" fmla="*/ 0 h 1261355"/>
              <a:gd name="connsiteX1" fmla="*/ 1540042 w 8486363"/>
              <a:gd name="connsiteY1" fmla="*/ 211756 h 1261355"/>
              <a:gd name="connsiteX2" fmla="*/ 3359217 w 8486363"/>
              <a:gd name="connsiteY2" fmla="*/ 346509 h 1261355"/>
              <a:gd name="connsiteX3" fmla="*/ 5372412 w 8486363"/>
              <a:gd name="connsiteY3" fmla="*/ 1194780 h 1261355"/>
              <a:gd name="connsiteX4" fmla="*/ 8486363 w 8486363"/>
              <a:gd name="connsiteY4" fmla="*/ 1261355 h 1261355"/>
              <a:gd name="connsiteX5" fmla="*/ 8477897 w 8486363"/>
              <a:gd name="connsiteY5" fmla="*/ 847914 h 1261355"/>
              <a:gd name="connsiteX6" fmla="*/ 5319652 w 8486363"/>
              <a:gd name="connsiteY6" fmla="*/ 834457 h 1261355"/>
              <a:gd name="connsiteX7" fmla="*/ 3272590 w 8486363"/>
              <a:gd name="connsiteY7" fmla="*/ 115503 h 1261355"/>
              <a:gd name="connsiteX8" fmla="*/ 0 w 8486363"/>
              <a:gd name="connsiteY8" fmla="*/ 0 h 1261355"/>
              <a:gd name="connsiteX0" fmla="*/ 0 w 8486363"/>
              <a:gd name="connsiteY0" fmla="*/ 0 h 1261355"/>
              <a:gd name="connsiteX1" fmla="*/ 1540042 w 8486363"/>
              <a:gd name="connsiteY1" fmla="*/ 211756 h 1261355"/>
              <a:gd name="connsiteX2" fmla="*/ 3376150 w 8486363"/>
              <a:gd name="connsiteY2" fmla="*/ 913775 h 1261355"/>
              <a:gd name="connsiteX3" fmla="*/ 5372412 w 8486363"/>
              <a:gd name="connsiteY3" fmla="*/ 1194780 h 1261355"/>
              <a:gd name="connsiteX4" fmla="*/ 8486363 w 8486363"/>
              <a:gd name="connsiteY4" fmla="*/ 1261355 h 1261355"/>
              <a:gd name="connsiteX5" fmla="*/ 8477897 w 8486363"/>
              <a:gd name="connsiteY5" fmla="*/ 847914 h 1261355"/>
              <a:gd name="connsiteX6" fmla="*/ 5319652 w 8486363"/>
              <a:gd name="connsiteY6" fmla="*/ 834457 h 1261355"/>
              <a:gd name="connsiteX7" fmla="*/ 3272590 w 8486363"/>
              <a:gd name="connsiteY7" fmla="*/ 115503 h 1261355"/>
              <a:gd name="connsiteX8" fmla="*/ 0 w 8486363"/>
              <a:gd name="connsiteY8" fmla="*/ 0 h 1261355"/>
              <a:gd name="connsiteX0" fmla="*/ 0 w 8486363"/>
              <a:gd name="connsiteY0" fmla="*/ 0 h 1261355"/>
              <a:gd name="connsiteX1" fmla="*/ 1540042 w 8486363"/>
              <a:gd name="connsiteY1" fmla="*/ 211756 h 1261355"/>
              <a:gd name="connsiteX2" fmla="*/ 3376150 w 8486363"/>
              <a:gd name="connsiteY2" fmla="*/ 913775 h 1261355"/>
              <a:gd name="connsiteX3" fmla="*/ 5372412 w 8486363"/>
              <a:gd name="connsiteY3" fmla="*/ 1194780 h 1261355"/>
              <a:gd name="connsiteX4" fmla="*/ 8486363 w 8486363"/>
              <a:gd name="connsiteY4" fmla="*/ 1261355 h 1261355"/>
              <a:gd name="connsiteX5" fmla="*/ 8477897 w 8486363"/>
              <a:gd name="connsiteY5" fmla="*/ 847914 h 1261355"/>
              <a:gd name="connsiteX6" fmla="*/ 5319652 w 8486363"/>
              <a:gd name="connsiteY6" fmla="*/ 834457 h 1261355"/>
              <a:gd name="connsiteX7" fmla="*/ 3374190 w 8486363"/>
              <a:gd name="connsiteY7" fmla="*/ 581170 h 1261355"/>
              <a:gd name="connsiteX8" fmla="*/ 0 w 8486363"/>
              <a:gd name="connsiteY8" fmla="*/ 0 h 1261355"/>
              <a:gd name="connsiteX0" fmla="*/ 0 w 8486363"/>
              <a:gd name="connsiteY0" fmla="*/ 0 h 1261355"/>
              <a:gd name="connsiteX1" fmla="*/ 1540042 w 8486363"/>
              <a:gd name="connsiteY1" fmla="*/ 211756 h 1261355"/>
              <a:gd name="connsiteX2" fmla="*/ 3376150 w 8486363"/>
              <a:gd name="connsiteY2" fmla="*/ 913775 h 1261355"/>
              <a:gd name="connsiteX3" fmla="*/ 5372412 w 8486363"/>
              <a:gd name="connsiteY3" fmla="*/ 1194780 h 1261355"/>
              <a:gd name="connsiteX4" fmla="*/ 8486363 w 8486363"/>
              <a:gd name="connsiteY4" fmla="*/ 1261355 h 1261355"/>
              <a:gd name="connsiteX5" fmla="*/ 8477897 w 8486363"/>
              <a:gd name="connsiteY5" fmla="*/ 847914 h 1261355"/>
              <a:gd name="connsiteX6" fmla="*/ 5319652 w 8486363"/>
              <a:gd name="connsiteY6" fmla="*/ 834457 h 1261355"/>
              <a:gd name="connsiteX7" fmla="*/ 3374190 w 8486363"/>
              <a:gd name="connsiteY7" fmla="*/ 581170 h 1261355"/>
              <a:gd name="connsiteX8" fmla="*/ 0 w 8486363"/>
              <a:gd name="connsiteY8" fmla="*/ 0 h 1261355"/>
              <a:gd name="connsiteX0" fmla="*/ 0 w 8486363"/>
              <a:gd name="connsiteY0" fmla="*/ 0 h 1261355"/>
              <a:gd name="connsiteX1" fmla="*/ 1540042 w 8486363"/>
              <a:gd name="connsiteY1" fmla="*/ 211756 h 1261355"/>
              <a:gd name="connsiteX2" fmla="*/ 3376150 w 8486363"/>
              <a:gd name="connsiteY2" fmla="*/ 913775 h 1261355"/>
              <a:gd name="connsiteX3" fmla="*/ 5372412 w 8486363"/>
              <a:gd name="connsiteY3" fmla="*/ 1194780 h 1261355"/>
              <a:gd name="connsiteX4" fmla="*/ 8486363 w 8486363"/>
              <a:gd name="connsiteY4" fmla="*/ 1261355 h 1261355"/>
              <a:gd name="connsiteX5" fmla="*/ 8477897 w 8486363"/>
              <a:gd name="connsiteY5" fmla="*/ 847914 h 1261355"/>
              <a:gd name="connsiteX6" fmla="*/ 5319652 w 8486363"/>
              <a:gd name="connsiteY6" fmla="*/ 834457 h 1261355"/>
              <a:gd name="connsiteX7" fmla="*/ 3374190 w 8486363"/>
              <a:gd name="connsiteY7" fmla="*/ 581170 h 1261355"/>
              <a:gd name="connsiteX8" fmla="*/ 1487029 w 8486363"/>
              <a:gd name="connsiteY8" fmla="*/ 270614 h 1261355"/>
              <a:gd name="connsiteX9" fmla="*/ 0 w 8486363"/>
              <a:gd name="connsiteY9" fmla="*/ 0 h 1261355"/>
              <a:gd name="connsiteX0" fmla="*/ 0 w 8486363"/>
              <a:gd name="connsiteY0" fmla="*/ 0 h 1261355"/>
              <a:gd name="connsiteX1" fmla="*/ 1540042 w 8486363"/>
              <a:gd name="connsiteY1" fmla="*/ 211756 h 1261355"/>
              <a:gd name="connsiteX2" fmla="*/ 3376150 w 8486363"/>
              <a:gd name="connsiteY2" fmla="*/ 913775 h 1261355"/>
              <a:gd name="connsiteX3" fmla="*/ 5372412 w 8486363"/>
              <a:gd name="connsiteY3" fmla="*/ 1194780 h 1261355"/>
              <a:gd name="connsiteX4" fmla="*/ 8486363 w 8486363"/>
              <a:gd name="connsiteY4" fmla="*/ 1261355 h 1261355"/>
              <a:gd name="connsiteX5" fmla="*/ 8477897 w 8486363"/>
              <a:gd name="connsiteY5" fmla="*/ 847914 h 1261355"/>
              <a:gd name="connsiteX6" fmla="*/ 5319652 w 8486363"/>
              <a:gd name="connsiteY6" fmla="*/ 834457 h 1261355"/>
              <a:gd name="connsiteX7" fmla="*/ 3374190 w 8486363"/>
              <a:gd name="connsiteY7" fmla="*/ 581170 h 1261355"/>
              <a:gd name="connsiteX8" fmla="*/ 1503962 w 8486363"/>
              <a:gd name="connsiteY8" fmla="*/ 448414 h 1261355"/>
              <a:gd name="connsiteX9" fmla="*/ 0 w 8486363"/>
              <a:gd name="connsiteY9" fmla="*/ 0 h 1261355"/>
              <a:gd name="connsiteX0" fmla="*/ 0 w 8486363"/>
              <a:gd name="connsiteY0" fmla="*/ 0 h 1261355"/>
              <a:gd name="connsiteX1" fmla="*/ 1489242 w 8486363"/>
              <a:gd name="connsiteY1" fmla="*/ 541956 h 1261355"/>
              <a:gd name="connsiteX2" fmla="*/ 3376150 w 8486363"/>
              <a:gd name="connsiteY2" fmla="*/ 913775 h 1261355"/>
              <a:gd name="connsiteX3" fmla="*/ 5372412 w 8486363"/>
              <a:gd name="connsiteY3" fmla="*/ 1194780 h 1261355"/>
              <a:gd name="connsiteX4" fmla="*/ 8486363 w 8486363"/>
              <a:gd name="connsiteY4" fmla="*/ 1261355 h 1261355"/>
              <a:gd name="connsiteX5" fmla="*/ 8477897 w 8486363"/>
              <a:gd name="connsiteY5" fmla="*/ 847914 h 1261355"/>
              <a:gd name="connsiteX6" fmla="*/ 5319652 w 8486363"/>
              <a:gd name="connsiteY6" fmla="*/ 834457 h 1261355"/>
              <a:gd name="connsiteX7" fmla="*/ 3374190 w 8486363"/>
              <a:gd name="connsiteY7" fmla="*/ 581170 h 1261355"/>
              <a:gd name="connsiteX8" fmla="*/ 1503962 w 8486363"/>
              <a:gd name="connsiteY8" fmla="*/ 448414 h 1261355"/>
              <a:gd name="connsiteX9" fmla="*/ 0 w 8486363"/>
              <a:gd name="connsiteY9" fmla="*/ 0 h 1261355"/>
              <a:gd name="connsiteX0" fmla="*/ 0 w 8486363"/>
              <a:gd name="connsiteY0" fmla="*/ 0 h 1261355"/>
              <a:gd name="connsiteX1" fmla="*/ 1489242 w 8486363"/>
              <a:gd name="connsiteY1" fmla="*/ 541956 h 1261355"/>
              <a:gd name="connsiteX2" fmla="*/ 3376150 w 8486363"/>
              <a:gd name="connsiteY2" fmla="*/ 913775 h 1261355"/>
              <a:gd name="connsiteX3" fmla="*/ 5372412 w 8486363"/>
              <a:gd name="connsiteY3" fmla="*/ 1194780 h 1261355"/>
              <a:gd name="connsiteX4" fmla="*/ 8486363 w 8486363"/>
              <a:gd name="connsiteY4" fmla="*/ 1261355 h 1261355"/>
              <a:gd name="connsiteX5" fmla="*/ 8477897 w 8486363"/>
              <a:gd name="connsiteY5" fmla="*/ 847914 h 1261355"/>
              <a:gd name="connsiteX6" fmla="*/ 5319652 w 8486363"/>
              <a:gd name="connsiteY6" fmla="*/ 834457 h 1261355"/>
              <a:gd name="connsiteX7" fmla="*/ 3374190 w 8486363"/>
              <a:gd name="connsiteY7" fmla="*/ 581170 h 1261355"/>
              <a:gd name="connsiteX8" fmla="*/ 1520895 w 8486363"/>
              <a:gd name="connsiteY8" fmla="*/ 380681 h 1261355"/>
              <a:gd name="connsiteX9" fmla="*/ 0 w 8486363"/>
              <a:gd name="connsiteY9" fmla="*/ 0 h 1261355"/>
              <a:gd name="connsiteX0" fmla="*/ 0 w 8486363"/>
              <a:gd name="connsiteY0" fmla="*/ 0 h 1261355"/>
              <a:gd name="connsiteX1" fmla="*/ 1489242 w 8486363"/>
              <a:gd name="connsiteY1" fmla="*/ 541956 h 1261355"/>
              <a:gd name="connsiteX2" fmla="*/ 3376150 w 8486363"/>
              <a:gd name="connsiteY2" fmla="*/ 913775 h 1261355"/>
              <a:gd name="connsiteX3" fmla="*/ 5372412 w 8486363"/>
              <a:gd name="connsiteY3" fmla="*/ 1194780 h 1261355"/>
              <a:gd name="connsiteX4" fmla="*/ 8486363 w 8486363"/>
              <a:gd name="connsiteY4" fmla="*/ 1261355 h 1261355"/>
              <a:gd name="connsiteX5" fmla="*/ 8477897 w 8486363"/>
              <a:gd name="connsiteY5" fmla="*/ 847914 h 1261355"/>
              <a:gd name="connsiteX6" fmla="*/ 5319652 w 8486363"/>
              <a:gd name="connsiteY6" fmla="*/ 834457 h 1261355"/>
              <a:gd name="connsiteX7" fmla="*/ 3374190 w 8486363"/>
              <a:gd name="connsiteY7" fmla="*/ 581170 h 1261355"/>
              <a:gd name="connsiteX8" fmla="*/ 1520895 w 8486363"/>
              <a:gd name="connsiteY8" fmla="*/ 380681 h 1261355"/>
              <a:gd name="connsiteX9" fmla="*/ 0 w 8486363"/>
              <a:gd name="connsiteY9" fmla="*/ 0 h 1261355"/>
              <a:gd name="connsiteX0" fmla="*/ 0 w 8486363"/>
              <a:gd name="connsiteY0" fmla="*/ 0 h 1261355"/>
              <a:gd name="connsiteX1" fmla="*/ 1489242 w 8486363"/>
              <a:gd name="connsiteY1" fmla="*/ 541956 h 1261355"/>
              <a:gd name="connsiteX2" fmla="*/ 3376150 w 8486363"/>
              <a:gd name="connsiteY2" fmla="*/ 913775 h 1261355"/>
              <a:gd name="connsiteX3" fmla="*/ 5372412 w 8486363"/>
              <a:gd name="connsiteY3" fmla="*/ 1194780 h 1261355"/>
              <a:gd name="connsiteX4" fmla="*/ 8486363 w 8486363"/>
              <a:gd name="connsiteY4" fmla="*/ 1261355 h 1261355"/>
              <a:gd name="connsiteX5" fmla="*/ 8477897 w 8486363"/>
              <a:gd name="connsiteY5" fmla="*/ 847914 h 1261355"/>
              <a:gd name="connsiteX6" fmla="*/ 5319652 w 8486363"/>
              <a:gd name="connsiteY6" fmla="*/ 834457 h 1261355"/>
              <a:gd name="connsiteX7" fmla="*/ 3374190 w 8486363"/>
              <a:gd name="connsiteY7" fmla="*/ 581170 h 1261355"/>
              <a:gd name="connsiteX8" fmla="*/ 1520895 w 8486363"/>
              <a:gd name="connsiteY8" fmla="*/ 380681 h 1261355"/>
              <a:gd name="connsiteX9" fmla="*/ 0 w 8486363"/>
              <a:gd name="connsiteY9" fmla="*/ 0 h 1261355"/>
              <a:gd name="connsiteX0" fmla="*/ 0 w 8486363"/>
              <a:gd name="connsiteY0" fmla="*/ 0 h 1261355"/>
              <a:gd name="connsiteX1" fmla="*/ 1489242 w 8486363"/>
              <a:gd name="connsiteY1" fmla="*/ 541956 h 1261355"/>
              <a:gd name="connsiteX2" fmla="*/ 3376150 w 8486363"/>
              <a:gd name="connsiteY2" fmla="*/ 913775 h 1261355"/>
              <a:gd name="connsiteX3" fmla="*/ 5372412 w 8486363"/>
              <a:gd name="connsiteY3" fmla="*/ 1194780 h 1261355"/>
              <a:gd name="connsiteX4" fmla="*/ 8486363 w 8486363"/>
              <a:gd name="connsiteY4" fmla="*/ 1261355 h 1261355"/>
              <a:gd name="connsiteX5" fmla="*/ 8477897 w 8486363"/>
              <a:gd name="connsiteY5" fmla="*/ 847914 h 1261355"/>
              <a:gd name="connsiteX6" fmla="*/ 5319652 w 8486363"/>
              <a:gd name="connsiteY6" fmla="*/ 834457 h 1261355"/>
              <a:gd name="connsiteX7" fmla="*/ 3374190 w 8486363"/>
              <a:gd name="connsiteY7" fmla="*/ 581170 h 1261355"/>
              <a:gd name="connsiteX8" fmla="*/ 1520895 w 8486363"/>
              <a:gd name="connsiteY8" fmla="*/ 380681 h 1261355"/>
              <a:gd name="connsiteX9" fmla="*/ 0 w 8486363"/>
              <a:gd name="connsiteY9" fmla="*/ 0 h 1261355"/>
              <a:gd name="connsiteX0" fmla="*/ 0 w 8486363"/>
              <a:gd name="connsiteY0" fmla="*/ 0 h 1261355"/>
              <a:gd name="connsiteX1" fmla="*/ 1489242 w 8486363"/>
              <a:gd name="connsiteY1" fmla="*/ 541956 h 1261355"/>
              <a:gd name="connsiteX2" fmla="*/ 3376150 w 8486363"/>
              <a:gd name="connsiteY2" fmla="*/ 913775 h 1261355"/>
              <a:gd name="connsiteX3" fmla="*/ 5372412 w 8486363"/>
              <a:gd name="connsiteY3" fmla="*/ 1194780 h 1261355"/>
              <a:gd name="connsiteX4" fmla="*/ 8486363 w 8486363"/>
              <a:gd name="connsiteY4" fmla="*/ 1261355 h 1261355"/>
              <a:gd name="connsiteX5" fmla="*/ 8477897 w 8486363"/>
              <a:gd name="connsiteY5" fmla="*/ 847914 h 1261355"/>
              <a:gd name="connsiteX6" fmla="*/ 5319652 w 8486363"/>
              <a:gd name="connsiteY6" fmla="*/ 834457 h 1261355"/>
              <a:gd name="connsiteX7" fmla="*/ 3374190 w 8486363"/>
              <a:gd name="connsiteY7" fmla="*/ 581170 h 1261355"/>
              <a:gd name="connsiteX8" fmla="*/ 1520895 w 8486363"/>
              <a:gd name="connsiteY8" fmla="*/ 380681 h 1261355"/>
              <a:gd name="connsiteX9" fmla="*/ 0 w 8486363"/>
              <a:gd name="connsiteY9" fmla="*/ 0 h 1261355"/>
              <a:gd name="connsiteX0" fmla="*/ 0 w 8486363"/>
              <a:gd name="connsiteY0" fmla="*/ 0 h 1261355"/>
              <a:gd name="connsiteX1" fmla="*/ 1489242 w 8486363"/>
              <a:gd name="connsiteY1" fmla="*/ 541956 h 1261355"/>
              <a:gd name="connsiteX2" fmla="*/ 3376150 w 8486363"/>
              <a:gd name="connsiteY2" fmla="*/ 913775 h 1261355"/>
              <a:gd name="connsiteX3" fmla="*/ 5372412 w 8486363"/>
              <a:gd name="connsiteY3" fmla="*/ 1194780 h 1261355"/>
              <a:gd name="connsiteX4" fmla="*/ 8486363 w 8486363"/>
              <a:gd name="connsiteY4" fmla="*/ 1261355 h 1261355"/>
              <a:gd name="connsiteX5" fmla="*/ 8477897 w 8486363"/>
              <a:gd name="connsiteY5" fmla="*/ 847914 h 1261355"/>
              <a:gd name="connsiteX6" fmla="*/ 5319652 w 8486363"/>
              <a:gd name="connsiteY6" fmla="*/ 834457 h 1261355"/>
              <a:gd name="connsiteX7" fmla="*/ 3374190 w 8486363"/>
              <a:gd name="connsiteY7" fmla="*/ 581170 h 1261355"/>
              <a:gd name="connsiteX8" fmla="*/ 1520895 w 8486363"/>
              <a:gd name="connsiteY8" fmla="*/ 380681 h 1261355"/>
              <a:gd name="connsiteX9" fmla="*/ 0 w 8486363"/>
              <a:gd name="connsiteY9" fmla="*/ 0 h 1261355"/>
              <a:gd name="connsiteX0" fmla="*/ 0 w 8486363"/>
              <a:gd name="connsiteY0" fmla="*/ 0 h 1261355"/>
              <a:gd name="connsiteX1" fmla="*/ 1489242 w 8486363"/>
              <a:gd name="connsiteY1" fmla="*/ 541956 h 1261355"/>
              <a:gd name="connsiteX2" fmla="*/ 3376150 w 8486363"/>
              <a:gd name="connsiteY2" fmla="*/ 913775 h 1261355"/>
              <a:gd name="connsiteX3" fmla="*/ 5372412 w 8486363"/>
              <a:gd name="connsiteY3" fmla="*/ 1194780 h 1261355"/>
              <a:gd name="connsiteX4" fmla="*/ 8486363 w 8486363"/>
              <a:gd name="connsiteY4" fmla="*/ 1261355 h 1261355"/>
              <a:gd name="connsiteX5" fmla="*/ 8477897 w 8486363"/>
              <a:gd name="connsiteY5" fmla="*/ 847914 h 1261355"/>
              <a:gd name="connsiteX6" fmla="*/ 5319652 w 8486363"/>
              <a:gd name="connsiteY6" fmla="*/ 834457 h 1261355"/>
              <a:gd name="connsiteX7" fmla="*/ 3374190 w 8486363"/>
              <a:gd name="connsiteY7" fmla="*/ 581170 h 1261355"/>
              <a:gd name="connsiteX8" fmla="*/ 1520895 w 8486363"/>
              <a:gd name="connsiteY8" fmla="*/ 380681 h 1261355"/>
              <a:gd name="connsiteX9" fmla="*/ 0 w 8486363"/>
              <a:gd name="connsiteY9" fmla="*/ 0 h 1261355"/>
              <a:gd name="connsiteX0" fmla="*/ 0 w 8486363"/>
              <a:gd name="connsiteY0" fmla="*/ 0 h 1261355"/>
              <a:gd name="connsiteX1" fmla="*/ 1489242 w 8486363"/>
              <a:gd name="connsiteY1" fmla="*/ 541956 h 1261355"/>
              <a:gd name="connsiteX2" fmla="*/ 3376150 w 8486363"/>
              <a:gd name="connsiteY2" fmla="*/ 913775 h 1261355"/>
              <a:gd name="connsiteX3" fmla="*/ 5372412 w 8486363"/>
              <a:gd name="connsiteY3" fmla="*/ 1194780 h 1261355"/>
              <a:gd name="connsiteX4" fmla="*/ 8486363 w 8486363"/>
              <a:gd name="connsiteY4" fmla="*/ 1261355 h 1261355"/>
              <a:gd name="connsiteX5" fmla="*/ 8477897 w 8486363"/>
              <a:gd name="connsiteY5" fmla="*/ 847914 h 1261355"/>
              <a:gd name="connsiteX6" fmla="*/ 5319652 w 8486363"/>
              <a:gd name="connsiteY6" fmla="*/ 834457 h 1261355"/>
              <a:gd name="connsiteX7" fmla="*/ 3374190 w 8486363"/>
              <a:gd name="connsiteY7" fmla="*/ 581170 h 1261355"/>
              <a:gd name="connsiteX8" fmla="*/ 1520895 w 8486363"/>
              <a:gd name="connsiteY8" fmla="*/ 380681 h 1261355"/>
              <a:gd name="connsiteX9" fmla="*/ 0 w 8486363"/>
              <a:gd name="connsiteY9" fmla="*/ 0 h 1261355"/>
              <a:gd name="connsiteX0" fmla="*/ 0 w 8486363"/>
              <a:gd name="connsiteY0" fmla="*/ 0 h 1261355"/>
              <a:gd name="connsiteX1" fmla="*/ 1489242 w 8486363"/>
              <a:gd name="connsiteY1" fmla="*/ 541956 h 1261355"/>
              <a:gd name="connsiteX2" fmla="*/ 3376150 w 8486363"/>
              <a:gd name="connsiteY2" fmla="*/ 913775 h 1261355"/>
              <a:gd name="connsiteX3" fmla="*/ 5372412 w 8486363"/>
              <a:gd name="connsiteY3" fmla="*/ 1194780 h 1261355"/>
              <a:gd name="connsiteX4" fmla="*/ 8486363 w 8486363"/>
              <a:gd name="connsiteY4" fmla="*/ 1261355 h 1261355"/>
              <a:gd name="connsiteX5" fmla="*/ 8477897 w 8486363"/>
              <a:gd name="connsiteY5" fmla="*/ 847914 h 1261355"/>
              <a:gd name="connsiteX6" fmla="*/ 5319652 w 8486363"/>
              <a:gd name="connsiteY6" fmla="*/ 834457 h 1261355"/>
              <a:gd name="connsiteX7" fmla="*/ 3374190 w 8486363"/>
              <a:gd name="connsiteY7" fmla="*/ 581170 h 1261355"/>
              <a:gd name="connsiteX8" fmla="*/ 1520895 w 8486363"/>
              <a:gd name="connsiteY8" fmla="*/ 380681 h 1261355"/>
              <a:gd name="connsiteX9" fmla="*/ 0 w 8486363"/>
              <a:gd name="connsiteY9" fmla="*/ 0 h 1261355"/>
              <a:gd name="connsiteX0" fmla="*/ 0 w 8486363"/>
              <a:gd name="connsiteY0" fmla="*/ 0 h 1261355"/>
              <a:gd name="connsiteX1" fmla="*/ 1489242 w 8486363"/>
              <a:gd name="connsiteY1" fmla="*/ 541956 h 1261355"/>
              <a:gd name="connsiteX2" fmla="*/ 3376150 w 8486363"/>
              <a:gd name="connsiteY2" fmla="*/ 913775 h 1261355"/>
              <a:gd name="connsiteX3" fmla="*/ 5372412 w 8486363"/>
              <a:gd name="connsiteY3" fmla="*/ 1194780 h 1261355"/>
              <a:gd name="connsiteX4" fmla="*/ 8486363 w 8486363"/>
              <a:gd name="connsiteY4" fmla="*/ 1261355 h 1261355"/>
              <a:gd name="connsiteX5" fmla="*/ 8477897 w 8486363"/>
              <a:gd name="connsiteY5" fmla="*/ 847914 h 1261355"/>
              <a:gd name="connsiteX6" fmla="*/ 5319652 w 8486363"/>
              <a:gd name="connsiteY6" fmla="*/ 834457 h 1261355"/>
              <a:gd name="connsiteX7" fmla="*/ 3374190 w 8486363"/>
              <a:gd name="connsiteY7" fmla="*/ 581170 h 1261355"/>
              <a:gd name="connsiteX8" fmla="*/ 1520895 w 8486363"/>
              <a:gd name="connsiteY8" fmla="*/ 380681 h 1261355"/>
              <a:gd name="connsiteX9" fmla="*/ 0 w 8486363"/>
              <a:gd name="connsiteY9" fmla="*/ 0 h 1261355"/>
              <a:gd name="connsiteX0" fmla="*/ 0 w 8486363"/>
              <a:gd name="connsiteY0" fmla="*/ 0 h 1261355"/>
              <a:gd name="connsiteX1" fmla="*/ 1489242 w 8486363"/>
              <a:gd name="connsiteY1" fmla="*/ 541956 h 1261355"/>
              <a:gd name="connsiteX2" fmla="*/ 3376150 w 8486363"/>
              <a:gd name="connsiteY2" fmla="*/ 913775 h 1261355"/>
              <a:gd name="connsiteX3" fmla="*/ 5372412 w 8486363"/>
              <a:gd name="connsiteY3" fmla="*/ 1194780 h 1261355"/>
              <a:gd name="connsiteX4" fmla="*/ 8486363 w 8486363"/>
              <a:gd name="connsiteY4" fmla="*/ 1261355 h 1261355"/>
              <a:gd name="connsiteX5" fmla="*/ 8477897 w 8486363"/>
              <a:gd name="connsiteY5" fmla="*/ 847914 h 1261355"/>
              <a:gd name="connsiteX6" fmla="*/ 5319652 w 8486363"/>
              <a:gd name="connsiteY6" fmla="*/ 834457 h 1261355"/>
              <a:gd name="connsiteX7" fmla="*/ 3374190 w 8486363"/>
              <a:gd name="connsiteY7" fmla="*/ 581170 h 1261355"/>
              <a:gd name="connsiteX8" fmla="*/ 1520895 w 8486363"/>
              <a:gd name="connsiteY8" fmla="*/ 380681 h 1261355"/>
              <a:gd name="connsiteX9" fmla="*/ 0 w 8486363"/>
              <a:gd name="connsiteY9" fmla="*/ 0 h 1261355"/>
              <a:gd name="connsiteX0" fmla="*/ 0 w 8486363"/>
              <a:gd name="connsiteY0" fmla="*/ 0 h 1261355"/>
              <a:gd name="connsiteX1" fmla="*/ 1489242 w 8486363"/>
              <a:gd name="connsiteY1" fmla="*/ 457290 h 1261355"/>
              <a:gd name="connsiteX2" fmla="*/ 3376150 w 8486363"/>
              <a:gd name="connsiteY2" fmla="*/ 913775 h 1261355"/>
              <a:gd name="connsiteX3" fmla="*/ 5372412 w 8486363"/>
              <a:gd name="connsiteY3" fmla="*/ 1194780 h 1261355"/>
              <a:gd name="connsiteX4" fmla="*/ 8486363 w 8486363"/>
              <a:gd name="connsiteY4" fmla="*/ 1261355 h 1261355"/>
              <a:gd name="connsiteX5" fmla="*/ 8477897 w 8486363"/>
              <a:gd name="connsiteY5" fmla="*/ 847914 h 1261355"/>
              <a:gd name="connsiteX6" fmla="*/ 5319652 w 8486363"/>
              <a:gd name="connsiteY6" fmla="*/ 834457 h 1261355"/>
              <a:gd name="connsiteX7" fmla="*/ 3374190 w 8486363"/>
              <a:gd name="connsiteY7" fmla="*/ 581170 h 1261355"/>
              <a:gd name="connsiteX8" fmla="*/ 1520895 w 8486363"/>
              <a:gd name="connsiteY8" fmla="*/ 380681 h 1261355"/>
              <a:gd name="connsiteX9" fmla="*/ 0 w 8486363"/>
              <a:gd name="connsiteY9" fmla="*/ 0 h 1261355"/>
              <a:gd name="connsiteX0" fmla="*/ 0 w 8486363"/>
              <a:gd name="connsiteY0" fmla="*/ 0 h 1261355"/>
              <a:gd name="connsiteX1" fmla="*/ 1489242 w 8486363"/>
              <a:gd name="connsiteY1" fmla="*/ 457290 h 1261355"/>
              <a:gd name="connsiteX2" fmla="*/ 3376150 w 8486363"/>
              <a:gd name="connsiteY2" fmla="*/ 913775 h 1261355"/>
              <a:gd name="connsiteX3" fmla="*/ 5372412 w 8486363"/>
              <a:gd name="connsiteY3" fmla="*/ 1194780 h 1261355"/>
              <a:gd name="connsiteX4" fmla="*/ 8486363 w 8486363"/>
              <a:gd name="connsiteY4" fmla="*/ 1261355 h 1261355"/>
              <a:gd name="connsiteX5" fmla="*/ 8477897 w 8486363"/>
              <a:gd name="connsiteY5" fmla="*/ 847914 h 1261355"/>
              <a:gd name="connsiteX6" fmla="*/ 5319652 w 8486363"/>
              <a:gd name="connsiteY6" fmla="*/ 834457 h 1261355"/>
              <a:gd name="connsiteX7" fmla="*/ 3374190 w 8486363"/>
              <a:gd name="connsiteY7" fmla="*/ 581170 h 1261355"/>
              <a:gd name="connsiteX8" fmla="*/ 1520895 w 8486363"/>
              <a:gd name="connsiteY8" fmla="*/ 329881 h 1261355"/>
              <a:gd name="connsiteX9" fmla="*/ 0 w 8486363"/>
              <a:gd name="connsiteY9" fmla="*/ 0 h 1261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486363" h="1261355">
                <a:moveTo>
                  <a:pt x="0" y="0"/>
                </a:moveTo>
                <a:lnTo>
                  <a:pt x="1489242" y="457290"/>
                </a:lnTo>
                <a:cubicBezTo>
                  <a:pt x="2051934" y="609586"/>
                  <a:pt x="2728955" y="790860"/>
                  <a:pt x="3376150" y="913775"/>
                </a:cubicBezTo>
                <a:cubicBezTo>
                  <a:pt x="4023345" y="1036690"/>
                  <a:pt x="4520710" y="1136850"/>
                  <a:pt x="5372412" y="1194780"/>
                </a:cubicBezTo>
                <a:cubicBezTo>
                  <a:pt x="6224114" y="1252710"/>
                  <a:pt x="7448379" y="1239163"/>
                  <a:pt x="8486363" y="1261355"/>
                </a:cubicBezTo>
                <a:lnTo>
                  <a:pt x="8477897" y="847914"/>
                </a:lnTo>
                <a:cubicBezTo>
                  <a:pt x="7950112" y="776764"/>
                  <a:pt x="6170270" y="878914"/>
                  <a:pt x="5319652" y="834457"/>
                </a:cubicBezTo>
                <a:cubicBezTo>
                  <a:pt x="4469034" y="790000"/>
                  <a:pt x="4007316" y="665266"/>
                  <a:pt x="3374190" y="581170"/>
                </a:cubicBezTo>
                <a:cubicBezTo>
                  <a:pt x="2741064" y="497074"/>
                  <a:pt x="2083260" y="426743"/>
                  <a:pt x="1520895" y="329881"/>
                </a:cubicBezTo>
                <a:cubicBezTo>
                  <a:pt x="958530" y="233019"/>
                  <a:pt x="506965" y="126894"/>
                  <a:pt x="0" y="0"/>
                </a:cubicBezTo>
                <a:close/>
              </a:path>
            </a:pathLst>
          </a:custGeom>
          <a:solidFill>
            <a:srgbClr val="92D050">
              <a:alpha val="35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 err="1" smtClean="0">
              <a:solidFill>
                <a:schemeClr val="tx1"/>
              </a:solidFill>
            </a:endParaRPr>
          </a:p>
        </p:txBody>
      </p:sp>
      <p:graphicFrame>
        <p:nvGraphicFramePr>
          <p:cNvPr id="36" name="Chart 3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04212280"/>
              </p:ext>
            </p:extLst>
          </p:nvPr>
        </p:nvGraphicFramePr>
        <p:xfrm>
          <a:off x="58713" y="4343083"/>
          <a:ext cx="8947150" cy="1898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92" r="12600"/>
          <a:stretch/>
        </p:blipFill>
        <p:spPr>
          <a:xfrm>
            <a:off x="182561" y="1811841"/>
            <a:ext cx="1224136" cy="134927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58" r="16133"/>
          <a:stretch/>
        </p:blipFill>
        <p:spPr>
          <a:xfrm>
            <a:off x="1477688" y="1811840"/>
            <a:ext cx="1224136" cy="134928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13" r="18580"/>
          <a:stretch/>
        </p:blipFill>
        <p:spPr>
          <a:xfrm>
            <a:off x="2772815" y="1811840"/>
            <a:ext cx="1224136" cy="134928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54"/>
          <a:stretch/>
        </p:blipFill>
        <p:spPr>
          <a:xfrm>
            <a:off x="3996951" y="1776801"/>
            <a:ext cx="1471433" cy="134928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r="15464"/>
          <a:stretch/>
        </p:blipFill>
        <p:spPr>
          <a:xfrm>
            <a:off x="5436095" y="1844603"/>
            <a:ext cx="1800201" cy="188899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28" r="14436"/>
          <a:stretch/>
        </p:blipFill>
        <p:spPr>
          <a:xfrm>
            <a:off x="7295953" y="1870186"/>
            <a:ext cx="1800200" cy="1888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433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3729128" y="2109214"/>
            <a:ext cx="5379376" cy="4445313"/>
            <a:chOff x="6853036" y="116632"/>
            <a:chExt cx="5379376" cy="4445313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53036" y="116632"/>
              <a:ext cx="5379376" cy="4445313"/>
            </a:xfrm>
            <a:prstGeom prst="rect">
              <a:avLst/>
            </a:prstGeom>
          </p:spPr>
        </p:pic>
        <p:sp>
          <p:nvSpPr>
            <p:cNvPr id="13" name="5-Point Star 12"/>
            <p:cNvSpPr/>
            <p:nvPr/>
          </p:nvSpPr>
          <p:spPr>
            <a:xfrm>
              <a:off x="9959485" y="2339288"/>
              <a:ext cx="231468" cy="231468"/>
            </a:xfrm>
            <a:prstGeom prst="star5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err="1" smtClean="0"/>
              <a:t>FeO</a:t>
            </a:r>
            <a:r>
              <a:rPr lang="en-US" sz="2800" dirty="0" smtClean="0"/>
              <a:t> at </a:t>
            </a:r>
            <a:r>
              <a:rPr lang="ru-RU" sz="2800" dirty="0" smtClean="0"/>
              <a:t>200</a:t>
            </a:r>
            <a:r>
              <a:rPr lang="en-US" sz="2800" dirty="0" smtClean="0"/>
              <a:t> </a:t>
            </a:r>
            <a:r>
              <a:rPr lang="en-US" sz="2800" dirty="0"/>
              <a:t>GPa and </a:t>
            </a:r>
            <a:r>
              <a:rPr lang="ru-RU" sz="2800" dirty="0" smtClean="0"/>
              <a:t>3000</a:t>
            </a:r>
            <a:r>
              <a:rPr lang="en-US" sz="2800" dirty="0" smtClean="0"/>
              <a:t> </a:t>
            </a:r>
            <a:r>
              <a:rPr lang="en-US" sz="2800" dirty="0"/>
              <a:t>K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| Chemistry at extreme conditions: Fe-O system at ultra-high pressure | Elena Bykova, 12.03.2019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48" y="950390"/>
            <a:ext cx="2593539" cy="194411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498633" y="894509"/>
            <a:ext cx="310367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600" b="1" dirty="0" smtClean="0"/>
              <a:t>WC-type </a:t>
            </a:r>
            <a:r>
              <a:rPr lang="en-US" sz="1600" b="1" dirty="0" err="1" smtClean="0"/>
              <a:t>FeO</a:t>
            </a:r>
            <a:endParaRPr lang="en-US" sz="1600" b="1" dirty="0" smtClean="0"/>
          </a:p>
          <a:p>
            <a:pPr algn="just"/>
            <a:r>
              <a:rPr lang="en-US" sz="1600" i="1" dirty="0" smtClean="0"/>
              <a:t>P-</a:t>
            </a:r>
            <a:r>
              <a:rPr lang="en-US" sz="1600" dirty="0" smtClean="0"/>
              <a:t>6</a:t>
            </a:r>
            <a:r>
              <a:rPr lang="en-US" sz="1600" i="1" dirty="0" smtClean="0"/>
              <a:t>m</a:t>
            </a:r>
            <a:r>
              <a:rPr lang="en-US" sz="1600" dirty="0" smtClean="0"/>
              <a:t>2</a:t>
            </a:r>
            <a:endParaRPr lang="en-US" sz="1600" dirty="0"/>
          </a:p>
          <a:p>
            <a:r>
              <a:rPr lang="en-US" sz="1600" i="1" dirty="0" smtClean="0"/>
              <a:t>a </a:t>
            </a:r>
            <a:r>
              <a:rPr lang="en-US" sz="1600" dirty="0"/>
              <a:t>= </a:t>
            </a:r>
            <a:r>
              <a:rPr lang="en-US" sz="1600" dirty="0" smtClean="0"/>
              <a:t>2.3663(14),</a:t>
            </a:r>
          </a:p>
          <a:p>
            <a:r>
              <a:rPr lang="en-US" sz="1600" i="1" dirty="0" smtClean="0"/>
              <a:t>c </a:t>
            </a:r>
            <a:r>
              <a:rPr lang="en-US" sz="1600" dirty="0"/>
              <a:t>= </a:t>
            </a:r>
            <a:r>
              <a:rPr lang="en-US" sz="1600" dirty="0" smtClean="0"/>
              <a:t>2.429(17) Å</a:t>
            </a:r>
          </a:p>
          <a:p>
            <a:r>
              <a:rPr lang="en-US" sz="1600" i="1" dirty="0" smtClean="0"/>
              <a:t>R</a:t>
            </a:r>
            <a:r>
              <a:rPr lang="en-US" sz="1600" baseline="-25000" dirty="0" smtClean="0"/>
              <a:t>1</a:t>
            </a:r>
            <a:r>
              <a:rPr lang="en-US" sz="1600" dirty="0" smtClean="0"/>
              <a:t> = 8.3 %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8571" y="3464240"/>
            <a:ext cx="3638217" cy="260758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115616" y="2941020"/>
            <a:ext cx="17443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/>
              <a:t>Magnetic</a:t>
            </a:r>
            <a:endParaRPr lang="en-US" sz="2800" b="1" baseline="-25000" dirty="0"/>
          </a:p>
        </p:txBody>
      </p:sp>
      <p:sp>
        <p:nvSpPr>
          <p:cNvPr id="11" name="Rectangle 10"/>
          <p:cNvSpPr/>
          <p:nvPr/>
        </p:nvSpPr>
        <p:spPr>
          <a:xfrm>
            <a:off x="565843" y="6095265"/>
            <a:ext cx="310367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600" b="1" dirty="0" smtClean="0"/>
              <a:t>Data collection: ~12 hours</a:t>
            </a: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2367072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SY">
  <a:themeElements>
    <a:clrScheme name="Benutzerdefiniert 63">
      <a:dk1>
        <a:sysClr val="windowText" lastClr="000000"/>
      </a:dk1>
      <a:lt1>
        <a:sysClr val="window" lastClr="FFFFFF"/>
      </a:lt1>
      <a:dk2>
        <a:srgbClr val="898D8D"/>
      </a:dk2>
      <a:lt2>
        <a:srgbClr val="B2B4B2"/>
      </a:lt2>
      <a:accent1>
        <a:srgbClr val="009FDF"/>
      </a:accent1>
      <a:accent2>
        <a:srgbClr val="FF9E1B"/>
      </a:accent2>
      <a:accent3>
        <a:srgbClr val="004B7D"/>
      </a:accent3>
      <a:accent4>
        <a:srgbClr val="898D8D"/>
      </a:accent4>
      <a:accent5>
        <a:srgbClr val="B2B4B2"/>
      </a:accent5>
      <a:accent6>
        <a:srgbClr val="375E77"/>
      </a:accent6>
      <a:hlink>
        <a:srgbClr val="000000"/>
      </a:hlink>
      <a:folHlink>
        <a:srgbClr val="000000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 w="9525">
          <a:solidFill>
            <a:schemeClr val="tx1"/>
          </a:solidFill>
        </a:ln>
      </a:spPr>
      <a:bodyPr rtlCol="0" anchor="ctr"/>
      <a:lstStyle>
        <a:defPPr algn="ctr">
          <a:defRPr sz="16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1600" dirty="0" err="1" smtClean="0"/>
        </a:defPPr>
      </a:lstStyle>
    </a:txDef>
  </a:objectDefaults>
  <a:extraClrSchemeLst/>
  <a:custClrLst>
    <a:custClr>
      <a:srgbClr val="8B6EC9"/>
    </a:custClr>
    <a:custClr>
      <a:srgbClr val="E35D50"/>
    </a:custClr>
    <a:custClr>
      <a:srgbClr val="5BC5F1"/>
    </a:custClr>
    <a:custClr>
      <a:srgbClr val="00AA92"/>
    </a:custClr>
  </a:custClrLst>
  <a:extLst>
    <a:ext uri="{05A4C25C-085E-4340-85A3-A5531E510DB2}">
      <thm15:themeFamily xmlns:thm15="http://schemas.microsoft.com/office/thememl/2012/main" name="DESY_PowerPoint_4x3_en.potx" id="{CDF7C3F0-23A9-471E-91CA-FB23EBA17ACD}" vid="{F1F370BD-59B2-4808-B123-2DD1D089C606}"/>
    </a:ext>
  </a:extLst>
</a:theme>
</file>

<file path=ppt/theme/theme2.xml><?xml version="1.0" encoding="utf-8"?>
<a:theme xmlns:a="http://schemas.openxmlformats.org/drawingml/2006/main" name="Office">
  <a:themeElements>
    <a:clrScheme name="Benutzerdefiniert 104">
      <a:dk1>
        <a:sysClr val="windowText" lastClr="000000"/>
      </a:dk1>
      <a:lt1>
        <a:sysClr val="window" lastClr="FFFFFF"/>
      </a:lt1>
      <a:dk2>
        <a:srgbClr val="898D8D"/>
      </a:dk2>
      <a:lt2>
        <a:srgbClr val="B2B4B2"/>
      </a:lt2>
      <a:accent1>
        <a:srgbClr val="009FDF"/>
      </a:accent1>
      <a:accent2>
        <a:srgbClr val="FF9E1B"/>
      </a:accent2>
      <a:accent3>
        <a:srgbClr val="020A0A"/>
      </a:accent3>
      <a:accent4>
        <a:srgbClr val="898D8D"/>
      </a:accent4>
      <a:accent5>
        <a:srgbClr val="B2B4B2"/>
      </a:accent5>
      <a:accent6>
        <a:srgbClr val="375E77"/>
      </a:accent6>
      <a:hlink>
        <a:srgbClr val="000000"/>
      </a:hlink>
      <a:folHlink>
        <a:srgbClr val="000000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Benutzerdefiniert 104">
      <a:dk1>
        <a:sysClr val="windowText" lastClr="000000"/>
      </a:dk1>
      <a:lt1>
        <a:sysClr val="window" lastClr="FFFFFF"/>
      </a:lt1>
      <a:dk2>
        <a:srgbClr val="898D8D"/>
      </a:dk2>
      <a:lt2>
        <a:srgbClr val="B2B4B2"/>
      </a:lt2>
      <a:accent1>
        <a:srgbClr val="009FDF"/>
      </a:accent1>
      <a:accent2>
        <a:srgbClr val="FF9E1B"/>
      </a:accent2>
      <a:accent3>
        <a:srgbClr val="020A0A"/>
      </a:accent3>
      <a:accent4>
        <a:srgbClr val="898D8D"/>
      </a:accent4>
      <a:accent5>
        <a:srgbClr val="B2B4B2"/>
      </a:accent5>
      <a:accent6>
        <a:srgbClr val="375E77"/>
      </a:accent6>
      <a:hlink>
        <a:srgbClr val="000000"/>
      </a:hlink>
      <a:folHlink>
        <a:srgbClr val="000000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1862</Words>
  <Application>Microsoft Office PowerPoint</Application>
  <PresentationFormat>On-screen Show (4:3)</PresentationFormat>
  <Paragraphs>352</Paragraphs>
  <Slides>22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Arial</vt:lpstr>
      <vt:lpstr>Calibri</vt:lpstr>
      <vt:lpstr>Helvetica Neue</vt:lpstr>
      <vt:lpstr>Symbol</vt:lpstr>
      <vt:lpstr>Wingdings</vt:lpstr>
      <vt:lpstr>DESY</vt:lpstr>
      <vt:lpstr>Chemistry at extreme conditions:  Fe-O system at ultra-high pressure</vt:lpstr>
      <vt:lpstr>Generation of high pressures and high temperatures</vt:lpstr>
      <vt:lpstr>Fe-O system at high pressures and temperatures</vt:lpstr>
      <vt:lpstr>Fe-O system at high pressures and temperatures</vt:lpstr>
      <vt:lpstr>Known compositions in Fe-O system</vt:lpstr>
      <vt:lpstr>Structural evolution of iron oxides</vt:lpstr>
      <vt:lpstr>Phase diagram of FeO</vt:lpstr>
      <vt:lpstr>FeO with distorted wuestite structures</vt:lpstr>
      <vt:lpstr>FeO at 200 GPa and 3000 K </vt:lpstr>
      <vt:lpstr>Decomposition of Fe0.94O at extreme conditions</vt:lpstr>
      <vt:lpstr>FeO in the deep Earth’s interiors</vt:lpstr>
      <vt:lpstr>Observed Fe2O3 phases</vt:lpstr>
      <vt:lpstr>Decomposition of Fe2O3</vt:lpstr>
      <vt:lpstr>High-pressure high-temperature behavior of Fe3O4</vt:lpstr>
      <vt:lpstr>Decomposition of Fe3O4 at 80 GPa and 2900 K</vt:lpstr>
      <vt:lpstr>Iron oxides in the Earth’s deep interiors</vt:lpstr>
      <vt:lpstr>Fe + O2  ? </vt:lpstr>
      <vt:lpstr>Synthesis of HP-iron carbonates from FeCO3</vt:lpstr>
      <vt:lpstr>Iron carbonates in deep Earth’s interiors</vt:lpstr>
      <vt:lpstr>Conclusions</vt:lpstr>
      <vt:lpstr>Acknowledgments</vt:lpstr>
      <vt:lpstr>Thank you for attention!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Single-crystal capabilities of the ECB and in-house research</dc:title>
  <dc:creator>ElenaB</dc:creator>
  <cp:lastModifiedBy>Elena Bykova</cp:lastModifiedBy>
  <cp:revision>514</cp:revision>
  <dcterms:created xsi:type="dcterms:W3CDTF">2017-09-26T11:29:14Z</dcterms:created>
  <dcterms:modified xsi:type="dcterms:W3CDTF">2019-03-25T12:05:38Z</dcterms:modified>
</cp:coreProperties>
</file>