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</p:sldMasterIdLst>
  <p:notesMasterIdLst>
    <p:notesMasterId r:id="rId24"/>
  </p:notesMasterIdLst>
  <p:sldIdLst>
    <p:sldId id="660" r:id="rId4"/>
    <p:sldId id="711" r:id="rId5"/>
    <p:sldId id="720" r:id="rId6"/>
    <p:sldId id="721" r:id="rId7"/>
    <p:sldId id="737" r:id="rId8"/>
    <p:sldId id="693" r:id="rId9"/>
    <p:sldId id="722" r:id="rId10"/>
    <p:sldId id="723" r:id="rId11"/>
    <p:sldId id="724" r:id="rId12"/>
    <p:sldId id="725" r:id="rId13"/>
    <p:sldId id="726" r:id="rId14"/>
    <p:sldId id="727" r:id="rId15"/>
    <p:sldId id="728" r:id="rId16"/>
    <p:sldId id="729" r:id="rId17"/>
    <p:sldId id="734" r:id="rId18"/>
    <p:sldId id="730" r:id="rId19"/>
    <p:sldId id="731" r:id="rId20"/>
    <p:sldId id="733" r:id="rId21"/>
    <p:sldId id="735" r:id="rId22"/>
    <p:sldId id="73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3">
          <p15:clr>
            <a:srgbClr val="A4A3A4"/>
          </p15:clr>
        </p15:guide>
        <p15:guide id="2" orient="horz" pos="2897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pos="1916">
          <p15:clr>
            <a:srgbClr val="A4A3A4"/>
          </p15:clr>
        </p15:guide>
        <p15:guide id="5" pos="3844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82"/>
    <a:srgbClr val="007A8A"/>
    <a:srgbClr val="006370"/>
    <a:srgbClr val="006F6C"/>
    <a:srgbClr val="008080"/>
    <a:srgbClr val="CC0000"/>
    <a:srgbClr val="008000"/>
    <a:srgbClr val="FF0000"/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6" autoAdjust="0"/>
    <p:restoredTop sz="89641" autoAdjust="0"/>
  </p:normalViewPr>
  <p:slideViewPr>
    <p:cSldViewPr>
      <p:cViewPr varScale="1">
        <p:scale>
          <a:sx n="92" d="100"/>
          <a:sy n="92" d="100"/>
        </p:scale>
        <p:origin x="1002" y="78"/>
      </p:cViewPr>
      <p:guideLst>
        <p:guide orient="horz" pos="1423"/>
        <p:guide orient="horz" pos="2897"/>
        <p:guide orient="horz" pos="2160"/>
        <p:guide pos="1916"/>
        <p:guide pos="38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2070" y="84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67A13-DC7D-40FC-8088-29BDDBB8C315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C2D19-0ACB-460E-9992-5C43FB009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08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A71DF0-7C39-4C22-B53A-363DD25A514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501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A102D2-1D75-4FD7-B3C2-A3A8C96D481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986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02D2-1D75-4FD7-B3C2-A3A8C96D481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2909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02D2-1D75-4FD7-B3C2-A3A8C96D481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5821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A102D2-1D75-4FD7-B3C2-A3A8C96D481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910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02D2-1D75-4FD7-B3C2-A3A8C96D481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682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02D2-1D75-4FD7-B3C2-A3A8C96D481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49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148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8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1104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228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373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54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760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45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873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583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71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230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172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114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9376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572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1546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592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857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2960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7177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422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065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9159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312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395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6504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360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779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564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578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767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24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1CFDD-7495-4026-95F4-C67AECDD57FC}" type="datetimeFigureOut">
              <a:rPr lang="en-GB" smtClean="0"/>
              <a:t>12/03/2019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6894C-F2BF-464F-BD53-239F5203AF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61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CFDD-7495-4026-95F4-C67AECDD57FC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12/03/2019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F6894C-F2BF-464F-BD53-239F5203AF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48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279A16-E06B-4501-B383-881BD2DD06B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41750-792B-483D-A301-D4B4AB009552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52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rgbClr val="2C7A91"/>
            </a:gs>
            <a:gs pos="0">
              <a:srgbClr val="3287A0"/>
            </a:gs>
            <a:gs pos="75000">
              <a:srgbClr val="004372"/>
            </a:gs>
            <a:gs pos="97000">
              <a:srgbClr val="00406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54843"/>
            <a:ext cx="9144000" cy="1264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4800" b="1" dirty="0">
                <a:solidFill>
                  <a:schemeClr val="bg1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New frontiers in </a:t>
            </a:r>
            <a:r>
              <a:rPr lang="en-US" sz="4800" b="1" dirty="0" smtClean="0">
                <a:solidFill>
                  <a:schemeClr val="bg1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geoscience</a:t>
            </a:r>
            <a:br>
              <a:rPr lang="en-US" sz="4800" b="1" dirty="0" smtClean="0">
                <a:solidFill>
                  <a:schemeClr val="bg1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en-US" sz="4800" b="1" dirty="0" smtClean="0">
                <a:solidFill>
                  <a:schemeClr val="bg1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with a </a:t>
            </a:r>
            <a:r>
              <a:rPr lang="en-US" sz="4800" b="1" dirty="0" err="1" smtClean="0">
                <a:solidFill>
                  <a:schemeClr val="bg1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nanoscope</a:t>
            </a:r>
            <a:endParaRPr lang="en-US" sz="4800" b="1" dirty="0">
              <a:solidFill>
                <a:schemeClr val="bg1"/>
              </a:solidFill>
              <a:effectLst>
                <a:glow rad="101600">
                  <a:srgbClr val="4F81BD">
                    <a:satMod val="175000"/>
                    <a:alpha val="40000"/>
                  </a:srgb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" y="1319395"/>
            <a:ext cx="82296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Catherine McCammon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Bayerisches</a:t>
            </a:r>
            <a:r>
              <a:rPr kumimoji="0" lang="en-GB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 </a:t>
            </a:r>
            <a:r>
              <a:rPr kumimoji="0" lang="en-GB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Geoinsitut</a:t>
            </a:r>
            <a:r>
              <a:rPr kumimoji="0" lang="en-GB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, </a:t>
            </a:r>
            <a:r>
              <a:rPr kumimoji="0" lang="en-GB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Universität</a:t>
            </a:r>
            <a:r>
              <a:rPr kumimoji="0" lang="en-GB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+mn-ea"/>
                <a:cs typeface="+mn-cs"/>
              </a:rPr>
              <a:t> Bayreuth, Germany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5961474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EBS Workshop on Nuclear Resonance </a:t>
            </a: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Scattering</a:t>
            </a:r>
            <a:b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11 </a:t>
            </a:r>
            <a:r>
              <a:rPr lang="en-U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– </a:t>
            </a:r>
            <a:r>
              <a:rPr lang="en-US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12 March 2019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68" t="-315" r="780" b="315"/>
          <a:stretch/>
        </p:blipFill>
        <p:spPr>
          <a:xfrm>
            <a:off x="1" y="2150888"/>
            <a:ext cx="9144000" cy="384339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569455" y="5716118"/>
            <a:ext cx="15630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http://istasounds.org/</a:t>
            </a:r>
          </a:p>
        </p:txBody>
      </p:sp>
    </p:spTree>
    <p:extLst>
      <p:ext uri="{BB962C8B-B14F-4D97-AF65-F5344CB8AC3E}">
        <p14:creationId xmlns:p14="http://schemas.microsoft.com/office/powerpoint/2010/main" val="25400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35258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71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62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9</a:t>
                      </a:r>
                      <a:endParaRPr lang="en-GB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29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163010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9209" r="721"/>
          <a:stretch/>
        </p:blipFill>
        <p:spPr>
          <a:xfrm>
            <a:off x="-1" y="2105148"/>
            <a:ext cx="9144001" cy="328198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688" y="2105148"/>
            <a:ext cx="1985602" cy="32819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53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886064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71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62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9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29</a:t>
                      </a:r>
                      <a:endParaRPr lang="en-GB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738456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37" t="20176" r="537"/>
          <a:stretch/>
        </p:blipFill>
        <p:spPr>
          <a:xfrm>
            <a:off x="0" y="2843935"/>
            <a:ext cx="9144000" cy="139618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687" y="2820785"/>
            <a:ext cx="2064038" cy="13961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91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1.squarespace.com/static/547e053ae4b04768d95052b5/t/566650b3b204d5891f0a7183/1449545907603/?format=750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215" y="2012634"/>
            <a:ext cx="6399330" cy="470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902211"/>
            <a:ext cx="9144000" cy="4812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</a:t>
            </a:r>
            <a:r>
              <a:rPr lang="en-GB" sz="3600" dirty="0" smtClean="0">
                <a:solidFill>
                  <a:srgbClr val="FF0000"/>
                </a:solidFill>
              </a:rPr>
              <a:t>new</a:t>
            </a:r>
            <a:r>
              <a:rPr lang="en-GB" sz="3600" dirty="0" smtClean="0"/>
              <a:t> research questions?</a:t>
            </a:r>
            <a:endParaRPr lang="en-GB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203765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530" y="2034714"/>
            <a:ext cx="6917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single phase -&gt; multiphase</a:t>
            </a:r>
          </a:p>
          <a:p>
            <a:r>
              <a:rPr lang="en-US" sz="3600" dirty="0" smtClean="0"/>
              <a:t>chemical reactions!</a:t>
            </a:r>
          </a:p>
          <a:p>
            <a:r>
              <a:rPr lang="en-US" sz="3600" i="1" dirty="0" smtClean="0"/>
              <a:t>post mortem</a:t>
            </a:r>
            <a:r>
              <a:rPr lang="en-US" sz="3600" dirty="0" smtClean="0"/>
              <a:t> from DAC (deep Earth)</a:t>
            </a:r>
            <a:endParaRPr lang="en-GB" sz="3600" dirty="0"/>
          </a:p>
        </p:txBody>
      </p:sp>
      <p:grpSp>
        <p:nvGrpSpPr>
          <p:cNvPr id="3" name="Group 2"/>
          <p:cNvGrpSpPr/>
          <p:nvPr/>
        </p:nvGrpSpPr>
        <p:grpSpPr>
          <a:xfrm>
            <a:off x="1080888" y="3804615"/>
            <a:ext cx="6961121" cy="2909750"/>
            <a:chOff x="1080888" y="3804615"/>
            <a:chExt cx="6961121" cy="290975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991" y="4104075"/>
              <a:ext cx="6940018" cy="252230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134586" y="6345033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20 </a:t>
              </a:r>
              <a:r>
                <a:rPr lang="el-GR" dirty="0" smtClean="0">
                  <a:solidFill>
                    <a:schemeClr val="bg1"/>
                  </a:solidFill>
                </a:rPr>
                <a:t>μ</a:t>
              </a:r>
              <a:r>
                <a:rPr lang="en-US" dirty="0" smtClean="0">
                  <a:solidFill>
                    <a:schemeClr val="bg1"/>
                  </a:solidFill>
                </a:rPr>
                <a:t>m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Arrow Connector 9"/>
            <p:cNvCxnSpPr>
              <a:stCxn id="8" idx="3"/>
            </p:cNvCxnSpPr>
            <p:nvPr/>
          </p:nvCxnSpPr>
          <p:spPr>
            <a:xfrm>
              <a:off x="4917173" y="6529699"/>
              <a:ext cx="285018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1646675" y="6529699"/>
              <a:ext cx="2487911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080888" y="3804615"/>
              <a:ext cx="3501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i="1" dirty="0" smtClean="0">
                  <a:solidFill>
                    <a:schemeClr val="tx2"/>
                  </a:solidFill>
                </a:rPr>
                <a:t>S. </a:t>
              </a:r>
              <a:r>
                <a:rPr lang="en-GB" sz="1600" i="1" dirty="0" err="1" smtClean="0">
                  <a:solidFill>
                    <a:schemeClr val="tx2"/>
                  </a:solidFill>
                </a:rPr>
                <a:t>Dominijanni</a:t>
              </a:r>
              <a:r>
                <a:rPr lang="en-GB" sz="1600" i="1" dirty="0" smtClean="0">
                  <a:solidFill>
                    <a:schemeClr val="tx2"/>
                  </a:solidFill>
                </a:rPr>
                <a:t> PhD project -&gt; see poster</a:t>
              </a:r>
              <a:endParaRPr lang="en-GB" sz="1600" i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55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</a:t>
            </a:r>
            <a:r>
              <a:rPr lang="en-GB" sz="3600" dirty="0" smtClean="0">
                <a:solidFill>
                  <a:srgbClr val="FF0000"/>
                </a:solidFill>
              </a:rPr>
              <a:t>new</a:t>
            </a:r>
            <a:r>
              <a:rPr lang="en-GB" sz="3600" dirty="0" smtClean="0"/>
              <a:t> research questions?</a:t>
            </a:r>
            <a:endParaRPr lang="en-GB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206607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9" name="Picture 2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6" t="6586" r="7760" b="3971"/>
          <a:stretch/>
        </p:blipFill>
        <p:spPr bwMode="auto">
          <a:xfrm>
            <a:off x="5247075" y="1988840"/>
            <a:ext cx="3508823" cy="474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07315" y="6508484"/>
            <a:ext cx="7617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/>
              <a:t>Jae Liao</a:t>
            </a:r>
            <a:endParaRPr lang="en-GB" sz="1400" i="1" dirty="0"/>
          </a:p>
        </p:txBody>
      </p:sp>
      <p:pic>
        <p:nvPicPr>
          <p:cNvPr id="1026" name="Picture 2" descr="http://www.whoi.edu/cms/images/lstokey/2005/1/v42n2-shimizu2en_528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4" t="11431" r="22387"/>
          <a:stretch/>
        </p:blipFill>
        <p:spPr bwMode="auto">
          <a:xfrm rot="5400000">
            <a:off x="573317" y="2750221"/>
            <a:ext cx="3689896" cy="413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6515" y="2084326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most inclusions are small; only a tiny fraction have been studied using </a:t>
            </a:r>
            <a:r>
              <a:rPr lang="en-US" sz="2000" dirty="0" err="1" smtClean="0"/>
              <a:t>Mössbauer</a:t>
            </a:r>
            <a:r>
              <a:rPr lang="en-US" sz="2000" dirty="0" smtClean="0"/>
              <a:t> spectroscopy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7190" y="6354595"/>
            <a:ext cx="1180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err="1" smtClean="0"/>
              <a:t>Nobu</a:t>
            </a:r>
            <a:r>
              <a:rPr lang="de-DE" sz="1400" i="1" dirty="0" smtClean="0"/>
              <a:t> Shimizu</a:t>
            </a:r>
            <a:endParaRPr lang="en-GB" sz="1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06348" y="6293040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50 </a:t>
            </a:r>
            <a:r>
              <a:rPr lang="el-GR" dirty="0" smtClean="0">
                <a:solidFill>
                  <a:schemeClr val="bg1"/>
                </a:solidFill>
              </a:rPr>
              <a:t>μ</a:t>
            </a:r>
            <a:r>
              <a:rPr lang="en-US" dirty="0" smtClean="0">
                <a:solidFill>
                  <a:schemeClr val="bg1"/>
                </a:solidFill>
              </a:rPr>
              <a:t>m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76545" y="6264315"/>
            <a:ext cx="585065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34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</a:t>
            </a:r>
            <a:r>
              <a:rPr lang="en-GB" sz="3600" dirty="0" smtClean="0">
                <a:solidFill>
                  <a:srgbClr val="FF0000"/>
                </a:solidFill>
              </a:rPr>
              <a:t>new</a:t>
            </a:r>
            <a:r>
              <a:rPr lang="en-GB" sz="3600" dirty="0" smtClean="0"/>
              <a:t> research questions?</a:t>
            </a:r>
            <a:endParaRPr lang="en-GB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243440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220052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Patterns in minerals can be read like a book to reveal Earth’s history</a:t>
            </a:r>
            <a:endParaRPr lang="en-GB" sz="2400" dirty="0"/>
          </a:p>
        </p:txBody>
      </p:sp>
      <p:pic>
        <p:nvPicPr>
          <p:cNvPr id="2050" name="Picture 2" descr="https://atrium.lib.uoguelph.ca/xmlui/bitstream/handle/10214/9443/Ch22_Fig_1c_Mukherjee.jpg?sequence=3&amp;isAllowed=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" y="2960507"/>
            <a:ext cx="3042849" cy="302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866" y="2978950"/>
            <a:ext cx="3065747" cy="3003667"/>
          </a:xfrm>
          <a:prstGeom prst="rect">
            <a:avLst/>
          </a:prstGeom>
        </p:spPr>
      </p:pic>
      <p:pic>
        <p:nvPicPr>
          <p:cNvPr id="2052" name="Picture 4" descr="Occurrences of jadeite in eclogites from south of the Motagua fault zone. (a)-(c) X-ray images (Mn, Ca, and Na) of prograde zoned garnet with abundant inclusions of jadeite in lawsonite eclogite (Type-I eclogite of Tsujimori et al., 2006). (d) Mg X-ray image of prograde zoned garnet in coarse-grained jadeite-lawsonite eclogite (Tsujimori et al ., 2005b; Tsujimori et al., 2006a). (e) Crossed-polarized light optical image of coarse-grained jadeitites in jadeite-lawsonite eclogite. (f) Al X-ray image of two generations of jadeititic pyroxenes in jadeite-lawsonite eclogite. Oscillatory growth bands parallel to growth faces are developed in the 1st generation impure jadeite (Jd-I, up to 75 mol% jadeite). The retrograde jadeites (Jd-II, up to 87 mol% jadeite) fill fractures of fragmented Jd-I (Tsujimori et al ., 2005b).Â 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74" b="50202"/>
          <a:stretch/>
        </p:blipFill>
        <p:spPr bwMode="auto">
          <a:xfrm>
            <a:off x="3031152" y="2969729"/>
            <a:ext cx="3031714" cy="30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280279" y="560412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2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mm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472100" y="5610483"/>
            <a:ext cx="29253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4297" y="6174305"/>
            <a:ext cx="2400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banded iron formations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742840" y="6174305"/>
            <a:ext cx="1607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zoned minerals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6594505" y="6174305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 smtClean="0"/>
              <a:t>exsolution</a:t>
            </a:r>
            <a:r>
              <a:rPr lang="en-GB" dirty="0" smtClean="0"/>
              <a:t> lamellae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278136" y="5928142"/>
            <a:ext cx="1815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err="1" smtClean="0"/>
              <a:t>Tsujimori</a:t>
            </a:r>
            <a:r>
              <a:rPr lang="en-GB" sz="1200" i="1" dirty="0" smtClean="0"/>
              <a:t> &amp; Harlow (2012)</a:t>
            </a:r>
            <a:endParaRPr lang="en-GB" sz="12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15449" y="5893417"/>
            <a:ext cx="13997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err="1"/>
              <a:t>Sumit</a:t>
            </a:r>
            <a:r>
              <a:rPr lang="en-GB" sz="1200" i="1" dirty="0"/>
              <a:t> K. Mukherjee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38184" y="5928141"/>
            <a:ext cx="1701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 smtClean="0"/>
              <a:t>McCammon et al (2009)</a:t>
            </a:r>
            <a:endParaRPr lang="en-GB" sz="1200" i="1" dirty="0"/>
          </a:p>
        </p:txBody>
      </p:sp>
    </p:spTree>
    <p:extLst>
      <p:ext uri="{BB962C8B-B14F-4D97-AF65-F5344CB8AC3E}">
        <p14:creationId xmlns:p14="http://schemas.microsoft.com/office/powerpoint/2010/main" val="369529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2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3" y="436727"/>
            <a:ext cx="9027005" cy="60814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91953" y="6581001"/>
            <a:ext cx="1152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Lee et al (2011)</a:t>
            </a:r>
            <a:endParaRPr kumimoji="0" lang="de-DE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0877" y="4722126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Phanerozoikum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0877" y="4513645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Archaikum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0877" y="4296913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Protoerzoikum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24207" y="3500462"/>
            <a:ext cx="2443328" cy="2443328"/>
            <a:chOff x="-3303405" y="2608762"/>
            <a:chExt cx="2257726" cy="2257726"/>
          </a:xfrm>
        </p:grpSpPr>
        <p:pic>
          <p:nvPicPr>
            <p:cNvPr id="10" name="Picture 9"/>
            <p:cNvPicPr/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2338" l="9963" r="89913"/>
                      </a14:imgEffect>
                    </a14:imgLayer>
                  </a14:imgProps>
                </a:ext>
              </a:extLst>
            </a:blip>
            <a:srcRect l="16726" t="21668" r="14703" b="6882"/>
            <a:stretch/>
          </p:blipFill>
          <p:spPr>
            <a:xfrm>
              <a:off x="-3303405" y="2608762"/>
              <a:ext cx="2257726" cy="2257726"/>
            </a:xfrm>
            <a:prstGeom prst="rect">
              <a:avLst/>
            </a:prstGeom>
          </p:spPr>
        </p:pic>
        <p:sp>
          <p:nvSpPr>
            <p:cNvPr id="11" name="Pie 10"/>
            <p:cNvSpPr/>
            <p:nvPr/>
          </p:nvSpPr>
          <p:spPr>
            <a:xfrm>
              <a:off x="-3182220" y="2722980"/>
              <a:ext cx="2010235" cy="2010235"/>
            </a:xfrm>
            <a:prstGeom prst="pie">
              <a:avLst>
                <a:gd name="adj1" fmla="val 18984277"/>
                <a:gd name="adj2" fmla="val 4497782"/>
              </a:avLst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Pie 11"/>
            <p:cNvSpPr/>
            <p:nvPr/>
          </p:nvSpPr>
          <p:spPr>
            <a:xfrm>
              <a:off x="-3182221" y="2722979"/>
              <a:ext cx="2010235" cy="2010235"/>
            </a:xfrm>
            <a:prstGeom prst="pie">
              <a:avLst>
                <a:gd name="adj1" fmla="val 4511174"/>
                <a:gd name="adj2" fmla="val 13654816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Pie 12"/>
            <p:cNvSpPr/>
            <p:nvPr/>
          </p:nvSpPr>
          <p:spPr>
            <a:xfrm>
              <a:off x="-3172692" y="2722978"/>
              <a:ext cx="2010235" cy="2010235"/>
            </a:xfrm>
            <a:prstGeom prst="pie">
              <a:avLst>
                <a:gd name="adj1" fmla="val 13629739"/>
                <a:gd name="adj2" fmla="val 16148593"/>
              </a:avLst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Pie 13"/>
            <p:cNvSpPr/>
            <p:nvPr/>
          </p:nvSpPr>
          <p:spPr>
            <a:xfrm>
              <a:off x="-3191750" y="2722976"/>
              <a:ext cx="2010235" cy="2010235"/>
            </a:xfrm>
            <a:prstGeom prst="pie">
              <a:avLst>
                <a:gd name="adj1" fmla="val 16210226"/>
                <a:gd name="adj2" fmla="val 18988916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1966797" y="3605066"/>
              <a:ext cx="6140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Arch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2959485" y="3794348"/>
              <a:ext cx="5784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Prot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-2765125" y="2889332"/>
              <a:ext cx="657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Phan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Earth’s rock record</a:t>
            </a:r>
            <a:endParaRPr lang="en-GB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296646" y="3229729"/>
            <a:ext cx="71352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today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27659" y="3561222"/>
            <a:ext cx="889987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541 My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1810077" y="5809736"/>
            <a:ext cx="77598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2.5 </a:t>
            </a:r>
            <a:r>
              <a:rPr lang="en-GB" dirty="0" err="1" smtClean="0"/>
              <a:t>Gy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2435623" y="3631689"/>
            <a:ext cx="60125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4 </a:t>
            </a:r>
            <a:r>
              <a:rPr lang="en-GB" dirty="0" err="1" smtClean="0"/>
              <a:t>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12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645" y="1570028"/>
            <a:ext cx="6399352" cy="37649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274" y="968745"/>
            <a:ext cx="5602094" cy="456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70135" y="5490292"/>
            <a:ext cx="4212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3.6 billion years old</a:t>
            </a:r>
            <a:endParaRPr lang="en-GB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Earth’s oldest rocks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94047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745" y="892121"/>
            <a:ext cx="4473571" cy="29560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117" y="650779"/>
            <a:ext cx="2886075" cy="29527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241995" y="3803094"/>
            <a:ext cx="4508321" cy="2956276"/>
            <a:chOff x="-1" y="590798"/>
            <a:chExt cx="4508321" cy="29562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" y="590798"/>
              <a:ext cx="4508321" cy="295627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128490" y="769923"/>
              <a:ext cx="1338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Ø 25 µm</a:t>
              </a:r>
              <a:endParaRPr lang="de-DE" sz="2400" dirty="0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2762719" y="1231588"/>
              <a:ext cx="500408" cy="74217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2709746" y="1222818"/>
              <a:ext cx="175634" cy="86798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Oval 2"/>
          <p:cNvSpPr/>
          <p:nvPr/>
        </p:nvSpPr>
        <p:spPr>
          <a:xfrm>
            <a:off x="2047076" y="1226095"/>
            <a:ext cx="2790310" cy="5850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even older minerals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08985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3" y="436727"/>
            <a:ext cx="9027005" cy="60814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91953" y="6581001"/>
            <a:ext cx="1152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Lee et al (2011)</a:t>
            </a:r>
            <a:endParaRPr kumimoji="0" lang="de-DE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0877" y="4722126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Phanerozoikum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0877" y="4513645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Archaikum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0877" y="4296913"/>
            <a:ext cx="16377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Protoerzoikum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24207" y="3500462"/>
            <a:ext cx="2443328" cy="2443328"/>
            <a:chOff x="-3303405" y="2608762"/>
            <a:chExt cx="2257726" cy="2257726"/>
          </a:xfrm>
        </p:grpSpPr>
        <p:pic>
          <p:nvPicPr>
            <p:cNvPr id="10" name="Picture 9"/>
            <p:cNvPicPr/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2338" l="9963" r="89913"/>
                      </a14:imgEffect>
                    </a14:imgLayer>
                  </a14:imgProps>
                </a:ext>
              </a:extLst>
            </a:blip>
            <a:srcRect l="16726" t="21668" r="14703" b="6882"/>
            <a:stretch/>
          </p:blipFill>
          <p:spPr>
            <a:xfrm>
              <a:off x="-3303405" y="2608762"/>
              <a:ext cx="2257726" cy="2257726"/>
            </a:xfrm>
            <a:prstGeom prst="rect">
              <a:avLst/>
            </a:prstGeom>
          </p:spPr>
        </p:pic>
        <p:sp>
          <p:nvSpPr>
            <p:cNvPr id="11" name="Pie 10"/>
            <p:cNvSpPr/>
            <p:nvPr/>
          </p:nvSpPr>
          <p:spPr>
            <a:xfrm>
              <a:off x="-3182220" y="2722980"/>
              <a:ext cx="2010235" cy="2010235"/>
            </a:xfrm>
            <a:prstGeom prst="pie">
              <a:avLst>
                <a:gd name="adj1" fmla="val 18984277"/>
                <a:gd name="adj2" fmla="val 4497782"/>
              </a:avLst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Pie 11"/>
            <p:cNvSpPr/>
            <p:nvPr/>
          </p:nvSpPr>
          <p:spPr>
            <a:xfrm>
              <a:off x="-3182221" y="2722979"/>
              <a:ext cx="2010235" cy="2010235"/>
            </a:xfrm>
            <a:prstGeom prst="pie">
              <a:avLst>
                <a:gd name="adj1" fmla="val 4511174"/>
                <a:gd name="adj2" fmla="val 13654816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Pie 12"/>
            <p:cNvSpPr/>
            <p:nvPr/>
          </p:nvSpPr>
          <p:spPr>
            <a:xfrm>
              <a:off x="-3172692" y="2722978"/>
              <a:ext cx="2010235" cy="2010235"/>
            </a:xfrm>
            <a:prstGeom prst="pie">
              <a:avLst>
                <a:gd name="adj1" fmla="val 13629739"/>
                <a:gd name="adj2" fmla="val 16148593"/>
              </a:avLst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Pie 13"/>
            <p:cNvSpPr/>
            <p:nvPr/>
          </p:nvSpPr>
          <p:spPr>
            <a:xfrm>
              <a:off x="-3191750" y="2722976"/>
              <a:ext cx="2010235" cy="2010235"/>
            </a:xfrm>
            <a:prstGeom prst="pie">
              <a:avLst>
                <a:gd name="adj1" fmla="val 16210226"/>
                <a:gd name="adj2" fmla="val 18988916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1966797" y="3605066"/>
              <a:ext cx="6140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Arch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2959485" y="3794348"/>
              <a:ext cx="5784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Prot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-2765125" y="2889332"/>
              <a:ext cx="657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Phan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5-Point Star 3"/>
          <p:cNvSpPr/>
          <p:nvPr/>
        </p:nvSpPr>
        <p:spPr>
          <a:xfrm>
            <a:off x="1773516" y="3865855"/>
            <a:ext cx="495055" cy="495055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Earth’s rock record revisited</a:t>
            </a:r>
            <a:endParaRPr lang="en-GB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1296646" y="3229729"/>
            <a:ext cx="71352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today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27659" y="3561222"/>
            <a:ext cx="889987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560 My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1810077" y="5809736"/>
            <a:ext cx="77598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2.5 </a:t>
            </a:r>
            <a:r>
              <a:rPr lang="en-GB" dirty="0" err="1" smtClean="0"/>
              <a:t>Gy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2435623" y="3631689"/>
            <a:ext cx="60125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GB" dirty="0" smtClean="0"/>
              <a:t>4 </a:t>
            </a:r>
            <a:r>
              <a:rPr lang="en-GB" dirty="0" err="1" smtClean="0"/>
              <a:t>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03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942" t="642" r="8284" b="1797"/>
          <a:stretch/>
        </p:blipFill>
        <p:spPr>
          <a:xfrm>
            <a:off x="0" y="0"/>
            <a:ext cx="9173584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18904" y="6581001"/>
            <a:ext cx="3154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>
                <a:solidFill>
                  <a:schemeClr val="bg1"/>
                </a:solidFill>
              </a:rPr>
              <a:t>Image credit: Steve </a:t>
            </a:r>
            <a:r>
              <a:rPr lang="en-US" sz="1200" i="1" dirty="0" err="1" smtClean="0">
                <a:solidFill>
                  <a:schemeClr val="bg1"/>
                </a:solidFill>
              </a:rPr>
              <a:t>Munsinger</a:t>
            </a:r>
            <a:r>
              <a:rPr lang="en-US" sz="1200" i="1" dirty="0" smtClean="0">
                <a:solidFill>
                  <a:schemeClr val="bg1"/>
                </a:solidFill>
              </a:rPr>
              <a:t> | Science Source</a:t>
            </a:r>
            <a:endParaRPr lang="en-US" sz="1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source comparison #1</a:t>
            </a:r>
            <a:endParaRPr lang="en-GB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984"/>
          <a:stretch/>
        </p:blipFill>
        <p:spPr>
          <a:xfrm>
            <a:off x="0" y="2618647"/>
            <a:ext cx="4481990" cy="31233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895" y="700698"/>
            <a:ext cx="4059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ea typeface="Calibri" panose="020F0502020204030204" pitchFamily="34" charset="0"/>
              </a:rPr>
              <a:t>(Fe</a:t>
            </a:r>
            <a:r>
              <a:rPr lang="en-GB" baseline="-25000" dirty="0" smtClean="0">
                <a:ea typeface="Calibri" panose="020F0502020204030204" pitchFamily="34" charset="0"/>
              </a:rPr>
              <a:t>0.1</a:t>
            </a:r>
            <a:r>
              <a:rPr lang="en-GB" dirty="0" smtClean="0">
                <a:ea typeface="Calibri" panose="020F0502020204030204" pitchFamily="34" charset="0"/>
              </a:rPr>
              <a:t>Mg</a:t>
            </a:r>
            <a:r>
              <a:rPr lang="en-GB" baseline="-25000" dirty="0" smtClean="0">
                <a:ea typeface="Calibri" panose="020F0502020204030204" pitchFamily="34" charset="0"/>
              </a:rPr>
              <a:t>0.9</a:t>
            </a:r>
            <a:r>
              <a:rPr lang="en-GB" dirty="0">
                <a:ea typeface="Calibri" panose="020F0502020204030204" pitchFamily="34" charset="0"/>
              </a:rPr>
              <a:t>)(Ca</a:t>
            </a:r>
            <a:r>
              <a:rPr lang="en-GB" baseline="-25000" dirty="0">
                <a:ea typeface="Calibri" panose="020F0502020204030204" pitchFamily="34" charset="0"/>
              </a:rPr>
              <a:t>0.7</a:t>
            </a:r>
            <a:r>
              <a:rPr lang="en-GB" dirty="0">
                <a:ea typeface="Calibri" panose="020F0502020204030204" pitchFamily="34" charset="0"/>
              </a:rPr>
              <a:t>Li</a:t>
            </a:r>
            <a:r>
              <a:rPr lang="en-GB" baseline="-25000" dirty="0">
                <a:ea typeface="Calibri" panose="020F0502020204030204" pitchFamily="34" charset="0"/>
              </a:rPr>
              <a:t>0.3</a:t>
            </a:r>
            <a:r>
              <a:rPr lang="en-GB" dirty="0">
                <a:ea typeface="Calibri" panose="020F0502020204030204" pitchFamily="34" charset="0"/>
              </a:rPr>
              <a:t>)Si</a:t>
            </a:r>
            <a:r>
              <a:rPr lang="en-GB" baseline="-25000" dirty="0">
                <a:ea typeface="Calibri" panose="020F0502020204030204" pitchFamily="34" charset="0"/>
              </a:rPr>
              <a:t>2</a:t>
            </a:r>
            <a:r>
              <a:rPr lang="en-GB" dirty="0">
                <a:ea typeface="Calibri" panose="020F0502020204030204" pitchFamily="34" charset="0"/>
              </a:rPr>
              <a:t>O</a:t>
            </a:r>
            <a:r>
              <a:rPr lang="en-GB" baseline="-25000" dirty="0">
                <a:ea typeface="Calibri" panose="020F0502020204030204" pitchFamily="34" charset="0"/>
              </a:rPr>
              <a:t>6</a:t>
            </a:r>
            <a:r>
              <a:rPr lang="en-GB" dirty="0">
                <a:ea typeface="Calibri" panose="020F0502020204030204" pitchFamily="34" charset="0"/>
              </a:rPr>
              <a:t> </a:t>
            </a:r>
            <a:r>
              <a:rPr lang="en-GB" dirty="0" err="1" smtClean="0">
                <a:ea typeface="Calibri" panose="020F0502020204030204" pitchFamily="34" charset="0"/>
              </a:rPr>
              <a:t>clinopyroxene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990" y="1401084"/>
            <a:ext cx="32160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radioactive conventional </a:t>
            </a:r>
            <a:r>
              <a:rPr lang="en-GB" b="1" dirty="0"/>
              <a:t>source</a:t>
            </a:r>
            <a:endParaRPr lang="en-GB" b="1" dirty="0" smtClean="0"/>
          </a:p>
          <a:p>
            <a:r>
              <a:rPr lang="en-GB" dirty="0" smtClean="0"/>
              <a:t>563 c/s</a:t>
            </a:r>
          </a:p>
          <a:p>
            <a:r>
              <a:rPr lang="en-GB" dirty="0" smtClean="0"/>
              <a:t>measured 26 hours</a:t>
            </a:r>
          </a:p>
          <a:p>
            <a:r>
              <a:rPr lang="en-GB" dirty="0" err="1" smtClean="0"/>
              <a:t>signal:noise</a:t>
            </a:r>
            <a:r>
              <a:rPr lang="en-GB" dirty="0" smtClean="0"/>
              <a:t> = 10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8082390" y="667014"/>
            <a:ext cx="765085" cy="748082"/>
            <a:chOff x="7812360" y="708159"/>
            <a:chExt cx="765085" cy="748082"/>
          </a:xfrm>
        </p:grpSpPr>
        <p:sp>
          <p:nvSpPr>
            <p:cNvPr id="7" name="Rectangle 6"/>
            <p:cNvSpPr/>
            <p:nvPr/>
          </p:nvSpPr>
          <p:spPr>
            <a:xfrm>
              <a:off x="7812360" y="708159"/>
              <a:ext cx="765085" cy="748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8085525" y="972823"/>
              <a:ext cx="218754" cy="2187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015930" y="1362762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ø 3 mm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10"/>
          <a:stretch/>
        </p:blipFill>
        <p:spPr>
          <a:xfrm>
            <a:off x="4545505" y="2614696"/>
            <a:ext cx="4598495" cy="31233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1401084"/>
            <a:ext cx="24852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radioactive point source</a:t>
            </a:r>
          </a:p>
          <a:p>
            <a:r>
              <a:rPr lang="en-GB" dirty="0" smtClean="0"/>
              <a:t>5766 c/s</a:t>
            </a:r>
          </a:p>
          <a:p>
            <a:r>
              <a:rPr lang="en-GB" dirty="0" smtClean="0"/>
              <a:t>measured 26 hours</a:t>
            </a:r>
          </a:p>
          <a:p>
            <a:r>
              <a:rPr lang="en-GB" dirty="0" err="1" smtClean="0"/>
              <a:t>signal:noise</a:t>
            </a:r>
            <a:r>
              <a:rPr lang="en-GB" dirty="0" smtClean="0"/>
              <a:t> = 58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20185" y="5889013"/>
            <a:ext cx="8103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How long do we need to measure with the conventional source to get the same S:N?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009473" y="6264315"/>
            <a:ext cx="1125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FF0000"/>
                </a:solidFill>
              </a:rPr>
              <a:t>36 days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95" y="993575"/>
            <a:ext cx="2446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chemeClr val="tx2"/>
                </a:solidFill>
              </a:rPr>
              <a:t>V. </a:t>
            </a:r>
            <a:r>
              <a:rPr lang="en-GB" sz="1600" i="1" dirty="0" err="1" smtClean="0">
                <a:solidFill>
                  <a:schemeClr val="tx2"/>
                </a:solidFill>
              </a:rPr>
              <a:t>Cerantola</a:t>
            </a:r>
            <a:r>
              <a:rPr lang="en-GB" sz="1600" i="1" dirty="0" smtClean="0">
                <a:solidFill>
                  <a:schemeClr val="tx2"/>
                </a:solidFill>
              </a:rPr>
              <a:t> master project</a:t>
            </a:r>
            <a:endParaRPr lang="en-GB" sz="1600" i="1" dirty="0">
              <a:solidFill>
                <a:schemeClr val="tx2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636785" y="1898830"/>
            <a:ext cx="540060" cy="405045"/>
            <a:chOff x="2636785" y="1898830"/>
            <a:chExt cx="540060" cy="405045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3176845" y="1898830"/>
              <a:ext cx="0" cy="405045"/>
            </a:xfrm>
            <a:prstGeom prst="line">
              <a:avLst/>
            </a:prstGeom>
            <a:ln w="203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636785" y="2101352"/>
              <a:ext cx="540060" cy="0"/>
            </a:xfrm>
            <a:prstGeom prst="line">
              <a:avLst/>
            </a:prstGeom>
            <a:ln w="762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20"/>
          <p:cNvSpPr/>
          <p:nvPr/>
        </p:nvSpPr>
        <p:spPr>
          <a:xfrm>
            <a:off x="7008637" y="2023841"/>
            <a:ext cx="950794" cy="155021"/>
          </a:xfrm>
          <a:custGeom>
            <a:avLst/>
            <a:gdLst>
              <a:gd name="connsiteX0" fmla="*/ 0 w 949124"/>
              <a:gd name="connsiteY0" fmla="*/ 0 h 150471"/>
              <a:gd name="connsiteX1" fmla="*/ 763929 w 949124"/>
              <a:gd name="connsiteY1" fmla="*/ 0 h 150471"/>
              <a:gd name="connsiteX2" fmla="*/ 949124 w 949124"/>
              <a:gd name="connsiteY2" fmla="*/ 69448 h 150471"/>
              <a:gd name="connsiteX3" fmla="*/ 752354 w 949124"/>
              <a:gd name="connsiteY3" fmla="*/ 150471 h 150471"/>
              <a:gd name="connsiteX4" fmla="*/ 34724 w 949124"/>
              <a:gd name="connsiteY4" fmla="*/ 150471 h 150471"/>
              <a:gd name="connsiteX5" fmla="*/ 0 w 949124"/>
              <a:gd name="connsiteY5" fmla="*/ 0 h 150471"/>
              <a:gd name="connsiteX0" fmla="*/ 1670 w 950794"/>
              <a:gd name="connsiteY0" fmla="*/ 0 h 155021"/>
              <a:gd name="connsiteX1" fmla="*/ 765599 w 950794"/>
              <a:gd name="connsiteY1" fmla="*/ 0 h 155021"/>
              <a:gd name="connsiteX2" fmla="*/ 950794 w 950794"/>
              <a:gd name="connsiteY2" fmla="*/ 69448 h 155021"/>
              <a:gd name="connsiteX3" fmla="*/ 754024 w 950794"/>
              <a:gd name="connsiteY3" fmla="*/ 150471 h 155021"/>
              <a:gd name="connsiteX4" fmla="*/ 0 w 950794"/>
              <a:gd name="connsiteY4" fmla="*/ 155021 h 155021"/>
              <a:gd name="connsiteX5" fmla="*/ 1670 w 950794"/>
              <a:gd name="connsiteY5" fmla="*/ 0 h 155021"/>
              <a:gd name="connsiteX0" fmla="*/ 1670 w 950794"/>
              <a:gd name="connsiteY0" fmla="*/ 0 h 155021"/>
              <a:gd name="connsiteX1" fmla="*/ 765599 w 950794"/>
              <a:gd name="connsiteY1" fmla="*/ 0 h 155021"/>
              <a:gd name="connsiteX2" fmla="*/ 950794 w 950794"/>
              <a:gd name="connsiteY2" fmla="*/ 69448 h 155021"/>
              <a:gd name="connsiteX3" fmla="*/ 772221 w 950794"/>
              <a:gd name="connsiteY3" fmla="*/ 150471 h 155021"/>
              <a:gd name="connsiteX4" fmla="*/ 0 w 950794"/>
              <a:gd name="connsiteY4" fmla="*/ 155021 h 155021"/>
              <a:gd name="connsiteX5" fmla="*/ 1670 w 950794"/>
              <a:gd name="connsiteY5" fmla="*/ 0 h 15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0794" h="155021">
                <a:moveTo>
                  <a:pt x="1670" y="0"/>
                </a:moveTo>
                <a:lnTo>
                  <a:pt x="765599" y="0"/>
                </a:lnTo>
                <a:lnTo>
                  <a:pt x="950794" y="69448"/>
                </a:lnTo>
                <a:lnTo>
                  <a:pt x="772221" y="150471"/>
                </a:lnTo>
                <a:lnTo>
                  <a:pt x="0" y="155021"/>
                </a:lnTo>
                <a:cubicBezTo>
                  <a:pt x="557" y="103347"/>
                  <a:pt x="1113" y="51674"/>
                  <a:pt x="1670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98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64" r="2534"/>
          <a:stretch/>
        </p:blipFill>
        <p:spPr>
          <a:xfrm>
            <a:off x="0" y="-1"/>
            <a:ext cx="9144000" cy="68760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8904" y="6581001"/>
            <a:ext cx="3154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i="1" dirty="0">
                <a:solidFill>
                  <a:schemeClr val="bg1"/>
                </a:solidFill>
              </a:rPr>
              <a:t>Image </a:t>
            </a:r>
            <a:r>
              <a:rPr lang="fr-FR" sz="1200" i="1" dirty="0" err="1">
                <a:solidFill>
                  <a:schemeClr val="bg1"/>
                </a:solidFill>
              </a:rPr>
              <a:t>credit</a:t>
            </a:r>
            <a:r>
              <a:rPr lang="fr-FR" sz="1200" i="1" dirty="0">
                <a:solidFill>
                  <a:schemeClr val="bg1"/>
                </a:solidFill>
              </a:rPr>
              <a:t>: Don Dixon | cosmographica.com</a:t>
            </a:r>
            <a:endParaRPr lang="en-US" sz="1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9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source comparison #2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-8879" y="700698"/>
            <a:ext cx="4422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Fe</a:t>
            </a:r>
            <a:r>
              <a:rPr lang="en-GB" baseline="-25000" dirty="0" smtClean="0"/>
              <a:t>0.4</a:t>
            </a:r>
            <a:r>
              <a:rPr lang="en-GB" dirty="0" smtClean="0"/>
              <a:t>Mg</a:t>
            </a:r>
            <a:r>
              <a:rPr lang="en-GB" baseline="-25000" dirty="0" smtClean="0"/>
              <a:t>0.6</a:t>
            </a:r>
            <a:r>
              <a:rPr lang="en-GB" dirty="0" smtClean="0"/>
              <a:t>Si</a:t>
            </a:r>
            <a:r>
              <a:rPr lang="en-GB" baseline="-25000" dirty="0" smtClean="0"/>
              <a:t>0.63</a:t>
            </a:r>
            <a:r>
              <a:rPr lang="en-GB" dirty="0" smtClean="0"/>
              <a:t>Al</a:t>
            </a:r>
            <a:r>
              <a:rPr lang="en-GB" baseline="-25000" dirty="0" smtClean="0"/>
              <a:t>0.37</a:t>
            </a:r>
            <a:r>
              <a:rPr lang="en-GB" dirty="0" smtClean="0"/>
              <a:t>O</a:t>
            </a:r>
            <a:r>
              <a:rPr lang="en-GB" baseline="-25000" dirty="0" smtClean="0"/>
              <a:t>3</a:t>
            </a:r>
            <a:r>
              <a:rPr lang="en-GB" dirty="0" smtClean="0"/>
              <a:t> </a:t>
            </a:r>
            <a:r>
              <a:rPr lang="en-GB" dirty="0" err="1" smtClean="0"/>
              <a:t>bridgmanite</a:t>
            </a:r>
            <a:r>
              <a:rPr lang="en-GB" dirty="0" smtClean="0"/>
              <a:t> at 93 </a:t>
            </a:r>
            <a:r>
              <a:rPr lang="en-GB" dirty="0" err="1" smtClean="0"/>
              <a:t>GPa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990" y="1401084"/>
            <a:ext cx="24852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radioactive point source</a:t>
            </a:r>
          </a:p>
          <a:p>
            <a:r>
              <a:rPr lang="en-GB" dirty="0" smtClean="0"/>
              <a:t>160 c/s</a:t>
            </a:r>
          </a:p>
          <a:p>
            <a:r>
              <a:rPr lang="en-GB" dirty="0" smtClean="0"/>
              <a:t>measured 7 days</a:t>
            </a:r>
          </a:p>
          <a:p>
            <a:r>
              <a:rPr lang="en-GB" dirty="0" err="1" smtClean="0"/>
              <a:t>signal:noise</a:t>
            </a:r>
            <a:r>
              <a:rPr lang="en-GB" dirty="0" smtClean="0"/>
              <a:t> = 13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890161" y="1690117"/>
            <a:ext cx="957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ø 30 </a:t>
            </a:r>
            <a:r>
              <a:rPr lang="en-GB" dirty="0" err="1"/>
              <a:t>μ</a:t>
            </a:r>
            <a:r>
              <a:rPr lang="en-GB" dirty="0" err="1" smtClean="0"/>
              <a:t>m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1401084"/>
            <a:ext cx="2221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synchrotron source</a:t>
            </a:r>
          </a:p>
          <a:p>
            <a:r>
              <a:rPr lang="en-GB" dirty="0" smtClean="0"/>
              <a:t>5923 c/s</a:t>
            </a:r>
          </a:p>
          <a:p>
            <a:r>
              <a:rPr lang="en-GB" dirty="0" smtClean="0"/>
              <a:t>measured 10 minutes</a:t>
            </a:r>
          </a:p>
          <a:p>
            <a:r>
              <a:rPr lang="en-GB" dirty="0" err="1" smtClean="0"/>
              <a:t>signal:noise</a:t>
            </a:r>
            <a:r>
              <a:rPr lang="en-GB" dirty="0" smtClean="0"/>
              <a:t> = 98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870442" y="5889013"/>
            <a:ext cx="740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How long do we need to measure with the point source to get the same S:N?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931727" y="6264315"/>
            <a:ext cx="1280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FF0000"/>
                </a:solidFill>
              </a:rPr>
              <a:t>397 days</a:t>
            </a:r>
            <a:endParaRPr lang="en-GB" sz="2400" dirty="0">
              <a:solidFill>
                <a:srgbClr val="FF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986276" y="994369"/>
            <a:ext cx="765085" cy="748082"/>
            <a:chOff x="7812360" y="708159"/>
            <a:chExt cx="765085" cy="748082"/>
          </a:xfrm>
        </p:grpSpPr>
        <p:sp>
          <p:nvSpPr>
            <p:cNvPr id="7" name="Rectangle 6"/>
            <p:cNvSpPr/>
            <p:nvPr/>
          </p:nvSpPr>
          <p:spPr>
            <a:xfrm>
              <a:off x="7812360" y="708159"/>
              <a:ext cx="765085" cy="748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8085525" y="972823"/>
              <a:ext cx="218754" cy="2187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8172042" y="1059340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492"/>
          <a:stretch/>
        </p:blipFill>
        <p:spPr>
          <a:xfrm>
            <a:off x="-8879" y="2601413"/>
            <a:ext cx="4526995" cy="31213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03"/>
          <a:stretch/>
        </p:blipFill>
        <p:spPr>
          <a:xfrm>
            <a:off x="4588252" y="2601450"/>
            <a:ext cx="4553490" cy="312132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593" y="1029855"/>
            <a:ext cx="21243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chemeClr val="tx2"/>
                </a:solidFill>
              </a:rPr>
              <a:t>V. </a:t>
            </a:r>
            <a:r>
              <a:rPr lang="en-GB" sz="1600" i="1" dirty="0" err="1" smtClean="0">
                <a:solidFill>
                  <a:schemeClr val="tx2"/>
                </a:solidFill>
              </a:rPr>
              <a:t>Potapkin</a:t>
            </a:r>
            <a:r>
              <a:rPr lang="en-GB" sz="1600" i="1" dirty="0" smtClean="0">
                <a:solidFill>
                  <a:schemeClr val="tx2"/>
                </a:solidFill>
              </a:rPr>
              <a:t> PhD project</a:t>
            </a:r>
            <a:endParaRPr lang="en-GB" sz="1600" i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Image result for diamond anvil cel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14383" r="17955" b="31648"/>
          <a:stretch/>
        </p:blipFill>
        <p:spPr bwMode="auto">
          <a:xfrm>
            <a:off x="6700032" y="992001"/>
            <a:ext cx="1159981" cy="75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53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source comparison #3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10990" y="700698"/>
            <a:ext cx="162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 smtClean="0"/>
              <a:t>FeO</a:t>
            </a:r>
            <a:r>
              <a:rPr lang="en-GB" dirty="0" smtClean="0"/>
              <a:t> at 230 </a:t>
            </a:r>
            <a:r>
              <a:rPr lang="en-GB" dirty="0" err="1" smtClean="0"/>
              <a:t>GPa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990" y="1401084"/>
            <a:ext cx="22744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synchrotron source</a:t>
            </a:r>
          </a:p>
          <a:p>
            <a:r>
              <a:rPr lang="en-GB" dirty="0" smtClean="0"/>
              <a:t>measured 24 hours</a:t>
            </a:r>
          </a:p>
          <a:p>
            <a:r>
              <a:rPr lang="en-GB" dirty="0" err="1" smtClean="0"/>
              <a:t>signal:noise</a:t>
            </a:r>
            <a:r>
              <a:rPr lang="en-GB" dirty="0" smtClean="0"/>
              <a:t> = </a:t>
            </a:r>
            <a:r>
              <a:rPr lang="en-GB" dirty="0"/>
              <a:t>9</a:t>
            </a:r>
            <a:endParaRPr lang="en-GB" dirty="0" smtClean="0"/>
          </a:p>
          <a:p>
            <a:r>
              <a:rPr lang="en-GB" dirty="0" smtClean="0"/>
              <a:t>beam diameter 20 </a:t>
            </a:r>
            <a:r>
              <a:rPr lang="el-GR" dirty="0" smtClean="0"/>
              <a:t>μ</a:t>
            </a:r>
            <a:r>
              <a:rPr lang="en-US" dirty="0" smtClean="0"/>
              <a:t>m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628780" y="2053218"/>
            <a:ext cx="840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ø 3 </a:t>
            </a:r>
            <a:r>
              <a:rPr lang="en-GB" dirty="0" err="1"/>
              <a:t>μ</a:t>
            </a:r>
            <a:r>
              <a:rPr lang="en-GB" dirty="0" err="1" smtClean="0"/>
              <a:t>m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1401084"/>
            <a:ext cx="21574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EBS-ESRF </a:t>
            </a:r>
            <a:r>
              <a:rPr lang="en-GB" b="1" dirty="0" err="1" smtClean="0"/>
              <a:t>nanoscope</a:t>
            </a:r>
            <a:endParaRPr lang="en-GB" b="1" dirty="0" smtClean="0"/>
          </a:p>
          <a:p>
            <a:r>
              <a:rPr lang="en-GB" dirty="0" smtClean="0"/>
              <a:t>beam </a:t>
            </a:r>
            <a:r>
              <a:rPr lang="en-GB" dirty="0"/>
              <a:t>diameter </a:t>
            </a:r>
            <a:r>
              <a:rPr lang="en-GB" dirty="0" smtClean="0"/>
              <a:t>2 </a:t>
            </a:r>
            <a:r>
              <a:rPr lang="el-GR" dirty="0"/>
              <a:t>μ</a:t>
            </a:r>
            <a:r>
              <a:rPr lang="en-US" dirty="0" smtClean="0"/>
              <a:t>m</a:t>
            </a:r>
          </a:p>
          <a:p>
            <a:r>
              <a:rPr lang="en-US" dirty="0" smtClean="0"/>
              <a:t>adjust count rate for</a:t>
            </a:r>
          </a:p>
          <a:p>
            <a:r>
              <a:rPr lang="en-US" dirty="0"/>
              <a:t> </a:t>
            </a:r>
            <a:r>
              <a:rPr lang="en-US" dirty="0" smtClean="0"/>
              <a:t> beam diameter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285" y="818026"/>
            <a:ext cx="1823285" cy="1299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0561"/>
            <a:ext cx="4469436" cy="341700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571998" y="2606253"/>
            <a:ext cx="4185465" cy="2933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600" dirty="0"/>
          </a:p>
        </p:txBody>
      </p:sp>
      <p:sp>
        <p:nvSpPr>
          <p:cNvPr id="15" name="TextBox 14"/>
          <p:cNvSpPr txBox="1"/>
          <p:nvPr/>
        </p:nvSpPr>
        <p:spPr>
          <a:xfrm>
            <a:off x="12593" y="973126"/>
            <a:ext cx="2349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chemeClr val="tx2"/>
                </a:solidFill>
              </a:rPr>
              <a:t>courtesy of L. </a:t>
            </a:r>
            <a:r>
              <a:rPr lang="en-GB" sz="1600" i="1" dirty="0" err="1" smtClean="0">
                <a:solidFill>
                  <a:schemeClr val="tx2"/>
                </a:solidFill>
              </a:rPr>
              <a:t>Dubrovinsky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60971" y="6264315"/>
            <a:ext cx="1422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</a:rPr>
              <a:t>5</a:t>
            </a:r>
            <a:r>
              <a:rPr lang="en-GB" sz="2400" dirty="0" smtClean="0">
                <a:solidFill>
                  <a:srgbClr val="FF0000"/>
                </a:solidFill>
              </a:rPr>
              <a:t> minutes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3270" y="5973902"/>
            <a:ext cx="7817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How long do we need to measure with EBS-ESRF to get ten times the S:N of SMS?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541454" y="3817574"/>
            <a:ext cx="216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come back in 2020 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66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 animBg="1"/>
      <p:bldP spid="17" grpId="0"/>
      <p:bldP spid="21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93532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6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549524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22895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9722"/>
          <a:stretch/>
        </p:blipFill>
        <p:spPr>
          <a:xfrm>
            <a:off x="0" y="2275004"/>
            <a:ext cx="9144000" cy="29253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151" y="2275004"/>
            <a:ext cx="2141730" cy="29253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83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39076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71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508636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939"/>
          <a:stretch/>
        </p:blipFill>
        <p:spPr>
          <a:xfrm>
            <a:off x="371972" y="1901145"/>
            <a:ext cx="8400056" cy="36899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6055" y="1935870"/>
            <a:ext cx="1955695" cy="35980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084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314493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71</a:t>
                      </a:r>
                      <a:endParaRPr lang="en-GB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62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776522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7919"/>
          <a:stretch/>
        </p:blipFill>
        <p:spPr>
          <a:xfrm>
            <a:off x="143380" y="1908917"/>
            <a:ext cx="8857239" cy="36811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3380" y="1934618"/>
            <a:ext cx="2088360" cy="35646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29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259"/>
            <a:ext cx="91440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what are the research questions?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07873"/>
              </p:ext>
            </p:extLst>
          </p:nvPr>
        </p:nvGraphicFramePr>
        <p:xfrm>
          <a:off x="0" y="5590070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63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71</a:t>
                      </a:r>
                      <a:endParaRPr lang="en-GB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62</a:t>
                      </a:r>
                      <a:endParaRPr lang="en-GB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 smtClean="0"/>
                        <a:t>9</a:t>
                      </a:r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185196"/>
              </p:ext>
            </p:extLst>
          </p:nvPr>
        </p:nvGraphicFramePr>
        <p:xfrm>
          <a:off x="0" y="642072"/>
          <a:ext cx="9144000" cy="1260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987997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8757267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54055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594692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6100358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60322916"/>
                    </a:ext>
                  </a:extLst>
                </a:gridCol>
              </a:tblGrid>
              <a:tr h="126013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point</a:t>
                      </a:r>
                      <a:r>
                        <a:rPr lang="en-US" sz="1600" baseline="0" dirty="0" smtClean="0"/>
                        <a:t>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high pressure</a:t>
                      </a:r>
                    </a:p>
                    <a:p>
                      <a:pPr algn="ctr"/>
                      <a:r>
                        <a:rPr lang="en-US" sz="1600" dirty="0" smtClean="0"/>
                        <a:t>synchrotron source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quenched from high pressure</a:t>
                      </a:r>
                      <a:endParaRPr lang="en-GB" sz="16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diamond inclusions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rare/unusual natural samples</a:t>
                      </a:r>
                      <a:endParaRPr lang="en-GB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heterogeneous samples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49843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8422" r="721"/>
          <a:stretch/>
        </p:blipFill>
        <p:spPr>
          <a:xfrm>
            <a:off x="0" y="2798930"/>
            <a:ext cx="9136015" cy="14152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500" y="2822080"/>
            <a:ext cx="2070230" cy="13501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41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646</Words>
  <Application>Microsoft Office PowerPoint</Application>
  <PresentationFormat>On-screen Show (4:3)</PresentationFormat>
  <Paragraphs>213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McCammon</dc:creator>
  <cp:lastModifiedBy>Catherine McCammon</cp:lastModifiedBy>
  <cp:revision>619</cp:revision>
  <dcterms:created xsi:type="dcterms:W3CDTF">2015-01-31T10:00:24Z</dcterms:created>
  <dcterms:modified xsi:type="dcterms:W3CDTF">2019-03-12T07:16:07Z</dcterms:modified>
</cp:coreProperties>
</file>