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11"/>
  </p:notesMasterIdLst>
  <p:handoutMasterIdLst>
    <p:handoutMasterId r:id="rId12"/>
  </p:handoutMasterIdLst>
  <p:sldIdLst>
    <p:sldId id="436" r:id="rId2"/>
    <p:sldId id="437" r:id="rId3"/>
    <p:sldId id="530" r:id="rId4"/>
    <p:sldId id="534" r:id="rId5"/>
    <p:sldId id="535" r:id="rId6"/>
    <p:sldId id="471" r:id="rId7"/>
    <p:sldId id="531" r:id="rId8"/>
    <p:sldId id="536" r:id="rId9"/>
    <p:sldId id="514" r:id="rId10"/>
  </p:sldIdLst>
  <p:sldSz cx="9144000" cy="6858000" type="screen4x3"/>
  <p:notesSz cx="6794500" cy="99314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orient="horz" pos="346">
          <p15:clr>
            <a:srgbClr val="A4A3A4"/>
          </p15:clr>
        </p15:guide>
        <p15:guide id="3" orient="horz" pos="3974">
          <p15:clr>
            <a:srgbClr val="A4A3A4"/>
          </p15:clr>
        </p15:guide>
        <p15:guide id="4" orient="horz" pos="1026">
          <p15:clr>
            <a:srgbClr val="A4A3A4"/>
          </p15:clr>
        </p15:guide>
        <p15:guide id="5" pos="2880">
          <p15:clr>
            <a:srgbClr val="A4A3A4"/>
          </p15:clr>
        </p15:guide>
        <p15:guide id="6" pos="521">
          <p15:clr>
            <a:srgbClr val="A4A3A4"/>
          </p15:clr>
        </p15:guide>
        <p15:guide id="7" pos="523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  <a:srgbClr val="FF9900"/>
    <a:srgbClr val="4E5B99"/>
    <a:srgbClr val="ED7703"/>
    <a:srgbClr val="FF0000"/>
    <a:srgbClr val="AB0909"/>
    <a:srgbClr val="0066CC"/>
    <a:srgbClr val="102277"/>
    <a:srgbClr val="132577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7959" autoAdjust="0"/>
  </p:normalViewPr>
  <p:slideViewPr>
    <p:cSldViewPr snapToObjects="1" showGuides="1">
      <p:cViewPr>
        <p:scale>
          <a:sx n="130" d="100"/>
          <a:sy n="130" d="100"/>
        </p:scale>
        <p:origin x="-78" y="-78"/>
      </p:cViewPr>
      <p:guideLst>
        <p:guide orient="horz" pos="2160"/>
        <p:guide orient="horz" pos="346"/>
        <p:guide orient="horz" pos="3974"/>
        <p:guide orient="horz" pos="1026"/>
        <p:guide pos="2880"/>
        <p:guide pos="521"/>
        <p:guide pos="523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5" d="100"/>
        <a:sy n="125" d="100"/>
      </p:scale>
      <p:origin x="0" y="0"/>
    </p:cViewPr>
  </p:sorterViewPr>
  <p:gridSpacing cx="73737788" cy="7373778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5C2B571-FE67-4214-AE47-FDE040AF335B}" type="datetimeFigureOut">
              <a:rPr lang="en-GB" smtClean="0"/>
              <a:pPr/>
              <a:t>09/03/2019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D4B5CF-857F-4E63-89EF-B1AD2FD57CB2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13836268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09/03/2019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450" y="4717415"/>
            <a:ext cx="5435600" cy="4469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48645" y="9433106"/>
            <a:ext cx="2944283" cy="49657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06CD8F-B7ED-4A05-9FB1-A01CC0EF02CC}" type="slidenum">
              <a:rPr lang="fr-FR" smtClean="0"/>
              <a:pPr/>
              <a:t>1</a:t>
            </a:fld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xmlns="" val="5390563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Image 14" descr="logo_couv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972000" y="1990800"/>
            <a:ext cx="7200000" cy="288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3351600" y="1098000"/>
            <a:ext cx="5612400" cy="3564000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727200" y="1098000"/>
            <a:ext cx="2574000" cy="3564000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 smtClean="0"/>
              <a:t>Click icon to add picture</a:t>
            </a:r>
            <a:endParaRPr lang="fr-FR" dirty="0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 smtClean="0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727688" y="764704"/>
            <a:ext cx="82368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xmlns="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1751223" y="1016732"/>
            <a:ext cx="6421177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ESRF </a:t>
              </a:r>
              <a:r>
                <a:rPr lang="fr-FR" sz="1200" dirty="0" err="1" smtClean="0"/>
                <a:t>blue</a:t>
              </a:r>
              <a:r>
                <a:rPr lang="fr-FR" sz="1200" dirty="0" smtClean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 smtClean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xmlns="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727200" y="126000"/>
            <a:ext cx="82368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 smtClean="0"/>
              <a:t>CLICK TO MODIFY THE STYLE OF THE TITLE</a:t>
            </a:r>
            <a:endParaRPr lang="fr-FR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727200" y="764704"/>
            <a:ext cx="82368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modify</a:t>
            </a:r>
            <a:r>
              <a:rPr lang="fr-FR" dirty="0" smtClean="0"/>
              <a:t> </a:t>
            </a:r>
            <a:r>
              <a:rPr lang="fr-FR" dirty="0" err="1" smtClean="0"/>
              <a:t>attributes</a:t>
            </a:r>
            <a:endParaRPr lang="fr-FR" dirty="0" smtClean="0"/>
          </a:p>
          <a:p>
            <a:pPr lvl="1"/>
            <a:endParaRPr lang="fr-FR" dirty="0" smtClean="0"/>
          </a:p>
          <a:p>
            <a:pPr lvl="1"/>
            <a:r>
              <a:rPr lang="fr-FR" dirty="0" smtClean="0"/>
              <a:t>Second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2"/>
            <a:r>
              <a:rPr lang="fr-FR" dirty="0" err="1" smtClean="0"/>
              <a:t>Third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3"/>
            <a:r>
              <a:rPr lang="fr-FR" dirty="0" err="1" smtClean="0"/>
              <a:t>Fourth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 smtClean="0"/>
          </a:p>
          <a:p>
            <a:pPr lvl="4"/>
            <a:r>
              <a:rPr lang="fr-FR" dirty="0" err="1" smtClean="0"/>
              <a:t>Fifth</a:t>
            </a:r>
            <a:r>
              <a:rPr lang="fr-FR" dirty="0" smtClean="0"/>
              <a:t> </a:t>
            </a:r>
            <a:r>
              <a:rPr lang="fr-FR" dirty="0" err="1" smtClean="0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719572" y="6483349"/>
            <a:ext cx="612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179512" y="6483438"/>
            <a:ext cx="413559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 dirty="0" smtClean="0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pic>
        <p:nvPicPr>
          <p:cNvPr id="10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7164000" y="6210000"/>
            <a:ext cx="1975944" cy="64800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180000" y="126000"/>
            <a:ext cx="4968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 xmlns="">
        <p15:guide id="1" orient="horz" pos="3884" userDrawn="1">
          <p15:clr>
            <a:srgbClr val="F26B43"/>
          </p15:clr>
        </p15:guide>
        <p15:guide id="2" pos="113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453" userDrawn="1">
          <p15:clr>
            <a:srgbClr val="F26B43"/>
          </p15:clr>
        </p15:guide>
        <p15:guide id="5" pos="564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slide" Target="slide6.xml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esrfAerial199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177" y="-1971600"/>
            <a:ext cx="9158436" cy="9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22199" y="5157240"/>
            <a:ext cx="8921801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solidFill>
                  <a:schemeClr val="bg1"/>
                </a:solidFill>
              </a:rPr>
              <a:t>Welcome to the ESRF</a:t>
            </a:r>
            <a:endParaRPr lang="en-GB" sz="6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77006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sz="2000" dirty="0" smtClean="0"/>
              <a:t>Welcome</a:t>
            </a:r>
            <a:endParaRPr lang="en-GB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0" y="622800"/>
            <a:ext cx="91440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600" b="1" dirty="0" smtClean="0">
              <a:solidFill>
                <a:srgbClr val="0033CC"/>
              </a:solidFill>
              <a:latin typeface="Arial Black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0033CC"/>
                </a:solidFill>
                <a:latin typeface="Arial Black" pitchFamily="34" charset="0"/>
              </a:rPr>
              <a:t>Thank you for coming to the</a:t>
            </a:r>
          </a:p>
          <a:p>
            <a:pPr algn="ctr"/>
            <a:endParaRPr lang="en-US" sz="1600" b="1" dirty="0" smtClean="0">
              <a:solidFill>
                <a:srgbClr val="0033CC"/>
              </a:solidFill>
              <a:latin typeface="Arial Black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00B050"/>
                </a:solidFill>
                <a:latin typeface="Arial Black" pitchFamily="34" charset="0"/>
              </a:rPr>
              <a:t>EBS Workshop on Nuclear </a:t>
            </a:r>
            <a:r>
              <a:rPr lang="en-US" sz="1600" b="1" dirty="0" smtClean="0">
                <a:solidFill>
                  <a:srgbClr val="00B050"/>
                </a:solidFill>
                <a:latin typeface="Arial Black" pitchFamily="34" charset="0"/>
              </a:rPr>
              <a:t>R</a:t>
            </a:r>
            <a:r>
              <a:rPr lang="en-US" sz="1600" b="1" dirty="0" smtClean="0">
                <a:solidFill>
                  <a:srgbClr val="00B050"/>
                </a:solidFill>
                <a:latin typeface="Arial Black" pitchFamily="34" charset="0"/>
              </a:rPr>
              <a:t>esonance Scattering</a:t>
            </a:r>
          </a:p>
          <a:p>
            <a:pPr algn="ctr">
              <a:buFont typeface="Arial" pitchFamily="34" charset="0"/>
              <a:buChar char="•"/>
            </a:pPr>
            <a:endParaRPr lang="en-US" sz="1600" b="1" dirty="0" smtClean="0">
              <a:solidFill>
                <a:srgbClr val="0033CC"/>
              </a:solidFill>
              <a:latin typeface="Arial Black" pitchFamily="34" charset="0"/>
            </a:endParaRPr>
          </a:p>
          <a:p>
            <a:pPr algn="ctr"/>
            <a:r>
              <a:rPr lang="en-US" sz="1600" b="1" dirty="0" smtClean="0">
                <a:solidFill>
                  <a:srgbClr val="0033CC"/>
                </a:solidFill>
                <a:latin typeface="Arial Black" pitchFamily="34" charset="0"/>
              </a:rPr>
              <a:t>h</a:t>
            </a:r>
            <a:r>
              <a:rPr lang="en-US" sz="1600" b="1" dirty="0" smtClean="0">
                <a:solidFill>
                  <a:srgbClr val="0033CC"/>
                </a:solidFill>
                <a:latin typeface="Arial Black" pitchFamily="34" charset="0"/>
              </a:rPr>
              <a:t>elping us shaping the scientific case for a new Nuclear Resonance beamline </a:t>
            </a:r>
            <a:endParaRPr lang="en-US" sz="1600" b="1" dirty="0" smtClean="0">
              <a:solidFill>
                <a:srgbClr val="0033CC"/>
              </a:solidFill>
              <a:latin typeface="Arial Black" pitchFamily="34" charset="0"/>
            </a:endParaRPr>
          </a:p>
          <a:p>
            <a:r>
              <a:rPr lang="en-US" sz="1600" b="1" dirty="0" smtClean="0">
                <a:solidFill>
                  <a:srgbClr val="0033CC"/>
                </a:solidFill>
                <a:latin typeface="Arial Black" pitchFamily="34" charset="0"/>
              </a:rPr>
              <a:t> </a:t>
            </a:r>
            <a:endParaRPr lang="en-GB" sz="1600" b="1" dirty="0" err="1" smtClean="0">
              <a:solidFill>
                <a:srgbClr val="0033CC"/>
              </a:solidFill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15520" y="2580512"/>
            <a:ext cx="18517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1987 Red Book</a:t>
            </a:r>
          </a:p>
          <a:p>
            <a:r>
              <a:rPr lang="en-US" b="1" dirty="0" smtClean="0">
                <a:solidFill>
                  <a:srgbClr val="FF0000"/>
                </a:solidFill>
              </a:rPr>
              <a:t>(the final color)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32050" y="2718182"/>
            <a:ext cx="221086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9900"/>
                </a:solidFill>
              </a:rPr>
              <a:t>2014 Orange Book</a:t>
            </a:r>
            <a:endParaRPr lang="en-GB" b="1" dirty="0">
              <a:solidFill>
                <a:srgbClr val="FF9900"/>
              </a:solidFill>
            </a:endParaRPr>
          </a:p>
        </p:txBody>
      </p:sp>
      <p:pic>
        <p:nvPicPr>
          <p:cNvPr id="34817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50" y="3429000"/>
            <a:ext cx="2268850" cy="32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65397" y="3429000"/>
            <a:ext cx="2245932" cy="32632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8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Past and future</a:t>
            </a:r>
            <a:endParaRPr lang="en-GB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727200" y="949434"/>
            <a:ext cx="780535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ESRF the first 3</a:t>
            </a:r>
            <a:r>
              <a:rPr lang="en-US" b="1" baseline="30000" dirty="0" smtClean="0">
                <a:solidFill>
                  <a:srgbClr val="FF0000"/>
                </a:solidFill>
              </a:rPr>
              <a:t>rd</a:t>
            </a:r>
            <a:r>
              <a:rPr lang="en-US" b="1" dirty="0" smtClean="0">
                <a:solidFill>
                  <a:srgbClr val="FF0000"/>
                </a:solidFill>
              </a:rPr>
              <a:t> generation synchrotron radiation source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In 1994 first NRS experiments at the TROIKA beamline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NRS users were the first (official) ESRF users 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0000"/>
                </a:solidFill>
              </a:rPr>
              <a:t> First high pressure experiments</a:t>
            </a: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FF9900"/>
              </a:solidFill>
            </a:endParaRPr>
          </a:p>
          <a:p>
            <a:pPr>
              <a:buFont typeface="Arial" pitchFamily="34" charset="0"/>
              <a:buChar char="•"/>
            </a:pPr>
            <a:endParaRPr lang="en-US" dirty="0" smtClean="0">
              <a:solidFill>
                <a:srgbClr val="FF9900"/>
              </a:solidFill>
            </a:endParaRPr>
          </a:p>
          <a:p>
            <a:endParaRPr lang="en-US" b="1" dirty="0" smtClean="0">
              <a:solidFill>
                <a:srgbClr val="FF99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9900"/>
                </a:solidFill>
              </a:rPr>
              <a:t> ESRF-EBS shall become the first </a:t>
            </a:r>
            <a:r>
              <a:rPr lang="en-US" b="1" dirty="0" smtClean="0">
                <a:solidFill>
                  <a:srgbClr val="FF9900"/>
                </a:solidFill>
              </a:rPr>
              <a:t>new generation </a:t>
            </a:r>
            <a:r>
              <a:rPr lang="en-US" b="1" dirty="0" smtClean="0">
                <a:solidFill>
                  <a:srgbClr val="FF9900"/>
                </a:solidFill>
              </a:rPr>
              <a:t>high-energy</a:t>
            </a:r>
          </a:p>
          <a:p>
            <a:r>
              <a:rPr lang="en-US" b="1" dirty="0" smtClean="0">
                <a:solidFill>
                  <a:srgbClr val="FF9900"/>
                </a:solidFill>
              </a:rPr>
              <a:t>  SR source in 2020.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9900"/>
                </a:solidFill>
              </a:rPr>
              <a:t> The other three high-energy SR sources have as well launched </a:t>
            </a:r>
          </a:p>
          <a:p>
            <a:r>
              <a:rPr lang="en-US" b="1" dirty="0" smtClean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9900"/>
                </a:solidFill>
              </a:rPr>
              <a:t> Upgrade </a:t>
            </a:r>
            <a:r>
              <a:rPr lang="en-US" b="1" dirty="0" err="1" smtClean="0">
                <a:solidFill>
                  <a:srgbClr val="FF9900"/>
                </a:solidFill>
              </a:rPr>
              <a:t>P</a:t>
            </a:r>
            <a:r>
              <a:rPr lang="en-US" b="1" dirty="0" err="1" smtClean="0">
                <a:solidFill>
                  <a:srgbClr val="FF9900"/>
                </a:solidFill>
              </a:rPr>
              <a:t>rogrammes</a:t>
            </a:r>
            <a:r>
              <a:rPr lang="en-US" b="1" dirty="0" smtClean="0">
                <a:solidFill>
                  <a:srgbClr val="FF9900"/>
                </a:solidFill>
              </a:rPr>
              <a:t> and a new source in </a:t>
            </a:r>
            <a:r>
              <a:rPr lang="en-US" b="1" dirty="0" err="1" smtClean="0">
                <a:solidFill>
                  <a:srgbClr val="FF9900"/>
                </a:solidFill>
              </a:rPr>
              <a:t>Bejing</a:t>
            </a:r>
            <a:r>
              <a:rPr lang="en-US" b="1" dirty="0" smtClean="0">
                <a:solidFill>
                  <a:srgbClr val="FF9900"/>
                </a:solidFill>
              </a:rPr>
              <a:t> is at the </a:t>
            </a:r>
          </a:p>
          <a:p>
            <a:r>
              <a:rPr lang="en-US" b="1" dirty="0" smtClean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9900"/>
                </a:solidFill>
              </a:rPr>
              <a:t> horizon. They all have NRS </a:t>
            </a:r>
            <a:r>
              <a:rPr lang="en-US" b="1" dirty="0" err="1" smtClean="0">
                <a:solidFill>
                  <a:srgbClr val="FF9900"/>
                </a:solidFill>
              </a:rPr>
              <a:t>beamlines</a:t>
            </a:r>
            <a:r>
              <a:rPr lang="en-US" b="1" dirty="0" smtClean="0">
                <a:solidFill>
                  <a:srgbClr val="FF9900"/>
                </a:solidFill>
              </a:rPr>
              <a:t>.</a:t>
            </a:r>
          </a:p>
          <a:p>
            <a:pPr>
              <a:buFont typeface="Arial" pitchFamily="34" charset="0"/>
              <a:buChar char="•"/>
            </a:pPr>
            <a:r>
              <a:rPr lang="en-US" b="1" dirty="0" smtClean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9900"/>
                </a:solidFill>
              </a:rPr>
              <a:t>In that spirit, let us be again fast.</a:t>
            </a:r>
          </a:p>
          <a:p>
            <a:endParaRPr lang="en-US" b="1" dirty="0" smtClean="0">
              <a:solidFill>
                <a:srgbClr val="FF9900"/>
              </a:solidFill>
            </a:endParaRPr>
          </a:p>
          <a:p>
            <a:endParaRPr lang="en-US" b="1" dirty="0" smtClean="0">
              <a:solidFill>
                <a:srgbClr val="FF9900"/>
              </a:solidFill>
            </a:endParaRPr>
          </a:p>
          <a:p>
            <a:r>
              <a:rPr lang="en-US" b="1" dirty="0" smtClean="0">
                <a:solidFill>
                  <a:srgbClr val="FF9900"/>
                </a:solidFill>
              </a:rPr>
              <a:t> </a:t>
            </a:r>
            <a:r>
              <a:rPr lang="en-US" b="1" dirty="0" smtClean="0">
                <a:solidFill>
                  <a:srgbClr val="FF9900"/>
                </a:solidFill>
              </a:rPr>
              <a:t>                        </a:t>
            </a:r>
            <a:r>
              <a:rPr lang="en-US" b="1" dirty="0" smtClean="0">
                <a:solidFill>
                  <a:srgbClr val="003399"/>
                </a:solidFill>
              </a:rPr>
              <a:t>  </a:t>
            </a:r>
            <a:r>
              <a:rPr lang="en-US" sz="2000" b="1" dirty="0" smtClean="0">
                <a:solidFill>
                  <a:srgbClr val="003399"/>
                </a:solidFill>
              </a:rPr>
              <a:t>Key features for NRS at the ESRF</a:t>
            </a:r>
            <a:endParaRPr lang="en-US" b="1" dirty="0" smtClean="0">
              <a:solidFill>
                <a:srgbClr val="003399"/>
              </a:solidFill>
            </a:endParaRPr>
          </a:p>
          <a:p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                 </a:t>
            </a:r>
          </a:p>
          <a:p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                                          </a:t>
            </a:r>
            <a:r>
              <a:rPr lang="en-US" b="1" dirty="0" err="1" smtClean="0">
                <a:solidFill>
                  <a:srgbClr val="003399"/>
                </a:solidFill>
              </a:rPr>
              <a:t>Nano</a:t>
            </a:r>
            <a:r>
              <a:rPr lang="en-US" b="1" dirty="0" smtClean="0">
                <a:solidFill>
                  <a:srgbClr val="003399"/>
                </a:solidFill>
              </a:rPr>
              <a:t>-focusing</a:t>
            </a:r>
          </a:p>
          <a:p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                               Micro-</a:t>
            </a:r>
            <a:r>
              <a:rPr lang="en-US" b="1" dirty="0" err="1" smtClean="0">
                <a:solidFill>
                  <a:srgbClr val="003399"/>
                </a:solidFill>
              </a:rPr>
              <a:t>eV</a:t>
            </a:r>
            <a:r>
              <a:rPr lang="en-US" b="1" dirty="0" smtClean="0">
                <a:solidFill>
                  <a:srgbClr val="003399"/>
                </a:solidFill>
              </a:rPr>
              <a:t> energy resolution</a:t>
            </a:r>
          </a:p>
          <a:p>
            <a:r>
              <a:rPr lang="en-US" b="1" dirty="0" smtClean="0">
                <a:solidFill>
                  <a:srgbClr val="003399"/>
                </a:solidFill>
              </a:rPr>
              <a:t> </a:t>
            </a:r>
            <a:r>
              <a:rPr lang="en-US" b="1" dirty="0" smtClean="0">
                <a:solidFill>
                  <a:srgbClr val="003399"/>
                </a:solidFill>
              </a:rPr>
              <a:t>                                          Timing modes</a:t>
            </a:r>
          </a:p>
          <a:p>
            <a:endParaRPr lang="en-GB" dirty="0"/>
          </a:p>
        </p:txBody>
      </p:sp>
      <p:sp>
        <p:nvSpPr>
          <p:cNvPr id="4" name="Action Button: Forward or Next 3">
            <a:hlinkClick r:id="rId2" action="ppaction://hlinksldjump" highlightClick="1"/>
          </p:cNvPr>
          <p:cNvSpPr>
            <a:spLocks noChangeAspect="1"/>
          </p:cNvSpPr>
          <p:nvPr/>
        </p:nvSpPr>
        <p:spPr>
          <a:xfrm>
            <a:off x="6084000" y="1584000"/>
            <a:ext cx="255635" cy="204508"/>
          </a:xfrm>
          <a:prstGeom prst="actionButtonForwardNex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Action Button: Forward or Next 4">
            <a:hlinkClick r:id="rId3" action="ppaction://hlinksldjump" highlightClick="1"/>
          </p:cNvPr>
          <p:cNvSpPr/>
          <p:nvPr/>
        </p:nvSpPr>
        <p:spPr>
          <a:xfrm>
            <a:off x="4644010" y="1872000"/>
            <a:ext cx="216030" cy="192189"/>
          </a:xfrm>
          <a:prstGeom prst="actionButtonForwardNex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srfAerial199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-14436" y="-1611700"/>
            <a:ext cx="9158436" cy="936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987" name="TextBox 2"/>
          <p:cNvSpPr txBox="1">
            <a:spLocks noChangeArrowheads="1"/>
          </p:cNvSpPr>
          <p:nvPr/>
        </p:nvSpPr>
        <p:spPr bwMode="auto">
          <a:xfrm>
            <a:off x="1619250" y="5733320"/>
            <a:ext cx="60102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8000" b="1" dirty="0">
                <a:solidFill>
                  <a:schemeClr val="bg1"/>
                </a:solidFill>
                <a:latin typeface="Arial Black" pitchFamily="34" charset="0"/>
              </a:rPr>
              <a:t>Thank you</a:t>
            </a:r>
            <a:endParaRPr lang="en-GB" sz="8000" b="1" dirty="0">
              <a:solidFill>
                <a:schemeClr val="bg1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1994 – </a:t>
            </a:r>
            <a:r>
              <a:rPr lang="en-US" sz="2000" dirty="0" smtClean="0"/>
              <a:t>First Users at ESRF</a:t>
            </a:r>
            <a:endParaRPr lang="en-GB" sz="2000" dirty="0"/>
          </a:p>
        </p:txBody>
      </p:sp>
      <p:pic>
        <p:nvPicPr>
          <p:cNvPr id="7" name="Picture 6" descr="1st users_1994_L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410" y="692620"/>
            <a:ext cx="8497180" cy="5676778"/>
          </a:xfrm>
          <a:prstGeom prst="rect">
            <a:avLst/>
          </a:prstGeom>
        </p:spPr>
      </p:pic>
      <p:sp>
        <p:nvSpPr>
          <p:cNvPr id="8" name="Action Button: Back or Previous 7">
            <a:hlinkClick r:id="rId3" action="ppaction://hlinksldjump" highlightClick="1"/>
          </p:cNvPr>
          <p:cNvSpPr/>
          <p:nvPr/>
        </p:nvSpPr>
        <p:spPr>
          <a:xfrm>
            <a:off x="8388530" y="6009348"/>
            <a:ext cx="360050" cy="360050"/>
          </a:xfrm>
          <a:prstGeom prst="actionButtonBackPrevio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dirty="0" smtClean="0"/>
              <a:t>1994 - High pressure</a:t>
            </a:r>
            <a:endParaRPr lang="en-GB" sz="2000" dirty="0"/>
          </a:p>
        </p:txBody>
      </p:sp>
      <p:pic>
        <p:nvPicPr>
          <p:cNvPr id="901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2409592" y="1126788"/>
            <a:ext cx="3524250" cy="524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547579" y="6027003"/>
            <a:ext cx="398262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 err="1" smtClean="0">
                <a:solidFill>
                  <a:srgbClr val="FF9900"/>
                </a:solidFill>
              </a:rPr>
              <a:t>H.F.Grünsteudel</a:t>
            </a:r>
            <a:r>
              <a:rPr lang="en-US" sz="1200" b="1" dirty="0" smtClean="0">
                <a:solidFill>
                  <a:srgbClr val="FF9900"/>
                </a:solidFill>
              </a:rPr>
              <a:t>, PhD thesis</a:t>
            </a:r>
          </a:p>
          <a:p>
            <a:r>
              <a:rPr lang="en-US" sz="1200" b="1" dirty="0" err="1" smtClean="0">
                <a:solidFill>
                  <a:srgbClr val="FF9900"/>
                </a:solidFill>
              </a:rPr>
              <a:t>Grünsteudel</a:t>
            </a:r>
            <a:r>
              <a:rPr lang="en-US" sz="1200" b="1" dirty="0" smtClean="0">
                <a:solidFill>
                  <a:srgbClr val="FF9900"/>
                </a:solidFill>
              </a:rPr>
              <a:t>, …, </a:t>
            </a:r>
            <a:r>
              <a:rPr lang="en-US" sz="1200" b="1" dirty="0" err="1" smtClean="0">
                <a:solidFill>
                  <a:srgbClr val="FF9900"/>
                </a:solidFill>
              </a:rPr>
              <a:t>Wortmann</a:t>
            </a:r>
            <a:r>
              <a:rPr lang="en-US" sz="1200" b="1" dirty="0" smtClean="0">
                <a:solidFill>
                  <a:srgbClr val="FF9900"/>
                </a:solidFill>
              </a:rPr>
              <a:t> </a:t>
            </a:r>
            <a:r>
              <a:rPr lang="en-US" sz="1200" b="1" i="1" dirty="0" smtClean="0">
                <a:solidFill>
                  <a:srgbClr val="FF9900"/>
                </a:solidFill>
              </a:rPr>
              <a:t> </a:t>
            </a:r>
            <a:r>
              <a:rPr lang="en-US" sz="1200" b="1" dirty="0" smtClean="0">
                <a:solidFill>
                  <a:srgbClr val="FF9900"/>
                </a:solidFill>
              </a:rPr>
              <a:t>Hyperfine Interactions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547579" y="1268700"/>
            <a:ext cx="57022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003399"/>
                </a:solidFill>
                <a:sym typeface="Symbol"/>
              </a:rPr>
              <a:t>-iron to -iron phase transition monitored by NFS</a:t>
            </a:r>
            <a:endParaRPr lang="en-GB" b="1" dirty="0">
              <a:solidFill>
                <a:srgbClr val="003399"/>
              </a:solidFill>
            </a:endParaRPr>
          </a:p>
        </p:txBody>
      </p:sp>
      <p:sp>
        <p:nvSpPr>
          <p:cNvPr id="6" name="Action Button: Back or Previous 5">
            <a:hlinkClick r:id="rId3" action="ppaction://hlinksldjump" highlightClick="1"/>
          </p:cNvPr>
          <p:cNvSpPr/>
          <p:nvPr/>
        </p:nvSpPr>
        <p:spPr>
          <a:xfrm>
            <a:off x="6435805" y="6009348"/>
            <a:ext cx="360050" cy="360050"/>
          </a:xfrm>
          <a:prstGeom prst="actionButtonBackPrevious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Mössbauer</a:t>
            </a:r>
            <a:r>
              <a:rPr lang="en-US" dirty="0" smtClean="0"/>
              <a:t> isotopes</a:t>
            </a:r>
            <a:endParaRPr lang="en-GB" dirty="0"/>
          </a:p>
        </p:txBody>
      </p:sp>
      <p:pic>
        <p:nvPicPr>
          <p:cNvPr id="5" name="Picture 4" descr="isotop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764704"/>
            <a:ext cx="7680853" cy="5760640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936000" y="349200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K</a:t>
            </a:r>
            <a:endParaRPr lang="en-GB" sz="16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3816000" y="3456000"/>
            <a:ext cx="4501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Fe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644000" y="3492000"/>
            <a:ext cx="42511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Ni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7848000" y="3492000"/>
            <a:ext cx="4475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Kr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7812360" y="3888000"/>
            <a:ext cx="481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Xe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6264000" y="3456000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Ge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555776" y="4320000"/>
            <a:ext cx="45794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Ta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6264000" y="3888000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Sn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660000" y="3888000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Sb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056000" y="3888000"/>
            <a:ext cx="456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Te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7524328" y="3888000"/>
            <a:ext cx="2648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I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436096" y="4320000"/>
            <a:ext cx="4924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Hg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780000" y="5301208"/>
            <a:ext cx="53732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Sm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4212000" y="5292000"/>
            <a:ext cx="46839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Eu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5436000" y="5292000"/>
            <a:ext cx="470000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Dy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6624000" y="5310000"/>
            <a:ext cx="5284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Tm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3780000" y="3888000"/>
            <a:ext cx="4776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err="1" smtClean="0">
                <a:solidFill>
                  <a:srgbClr val="FFFF00"/>
                </a:solidFill>
                <a:latin typeface="Arial Black" pitchFamily="34" charset="0"/>
              </a:rPr>
              <a:t>Ru</a:t>
            </a:r>
            <a:endParaRPr lang="en-GB" sz="1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7056000" y="5328000"/>
            <a:ext cx="50405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Yb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779912" y="4320000"/>
            <a:ext cx="48122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>
                <a:solidFill>
                  <a:srgbClr val="FFFF00"/>
                </a:solidFill>
                <a:latin typeface="Arial Black" pitchFamily="34" charset="0"/>
              </a:rPr>
              <a:t>Os</a:t>
            </a:r>
            <a:endParaRPr lang="en-GB" sz="1600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48000" y="4320000"/>
            <a:ext cx="36004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 smtClean="0">
                <a:solidFill>
                  <a:srgbClr val="FFFF00"/>
                </a:solidFill>
                <a:latin typeface="Arial Black" pitchFamily="34" charset="0"/>
              </a:rPr>
              <a:t>Ir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427980" y="450915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  <p:sp>
        <p:nvSpPr>
          <p:cNvPr id="42" name="TextBox 41"/>
          <p:cNvSpPr txBox="1"/>
          <p:nvPr/>
        </p:nvSpPr>
        <p:spPr>
          <a:xfrm>
            <a:off x="936000" y="6186790"/>
            <a:ext cx="273643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solidFill>
                  <a:srgbClr val="FFFF00"/>
                </a:solidFill>
                <a:latin typeface="Arial Black" pitchFamily="34" charset="0"/>
              </a:rPr>
              <a:t>XX – with NFS/NIS </a:t>
            </a:r>
            <a:endParaRPr lang="en-GB" sz="1600" b="1" dirty="0">
              <a:solidFill>
                <a:srgbClr val="FFFF00"/>
              </a:solidFill>
              <a:latin typeface="Arial Black" pitchFamily="34" charset="0"/>
            </a:endParaRPr>
          </a:p>
        </p:txBody>
      </p:sp>
      <p:sp>
        <p:nvSpPr>
          <p:cNvPr id="43" name="Action Button: Back or Previous 42">
            <a:hlinkClick r:id="" action="ppaction://noaction" highlightClick="1"/>
          </p:cNvPr>
          <p:cNvSpPr>
            <a:spLocks noChangeAspect="1"/>
          </p:cNvSpPr>
          <p:nvPr/>
        </p:nvSpPr>
        <p:spPr>
          <a:xfrm>
            <a:off x="8032978" y="6186790"/>
            <a:ext cx="260604" cy="260604"/>
          </a:xfrm>
          <a:prstGeom prst="actionButtonBackPrevious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</p:bldLst>
  </p:timing>
</p:sld>
</file>

<file path=ppt/theme/theme1.xml><?xml version="1.0" encoding="utf-8"?>
<a:theme xmlns:a="http://schemas.openxmlformats.org/drawingml/2006/main" name="Blank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Blank.potx" id="{67C11CAC-9023-4D7C-A201-0E73168C1C5C}" vid="{657381B9-D2A2-47F3-8C63-832BC4565506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20425</TotalTime>
  <Words>217</Words>
  <Application>Microsoft Office PowerPoint</Application>
  <PresentationFormat>On-screen Show (4:3)</PresentationFormat>
  <Paragraphs>62</Paragraphs>
  <Slides>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Blank</vt:lpstr>
      <vt:lpstr>Slide 1</vt:lpstr>
      <vt:lpstr> Welcome</vt:lpstr>
      <vt:lpstr>Past and future</vt:lpstr>
      <vt:lpstr>Slide 4</vt:lpstr>
      <vt:lpstr>Slide 5</vt:lpstr>
      <vt:lpstr>1994 – First Users at ESRF</vt:lpstr>
      <vt:lpstr>1994 - High pressure</vt:lpstr>
      <vt:lpstr>Slide 8</vt:lpstr>
      <vt:lpstr>Mössbauer isotopes</vt:lpstr>
    </vt:vector>
  </TitlesOfParts>
  <Company>ESRF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CHUMAKOV Alexander</dc:creator>
  <cp:lastModifiedBy>RUEFFER</cp:lastModifiedBy>
  <cp:revision>1341</cp:revision>
  <cp:lastPrinted>2017-01-17T14:53:31Z</cp:lastPrinted>
  <dcterms:created xsi:type="dcterms:W3CDTF">2014-10-27T15:07:29Z</dcterms:created>
  <dcterms:modified xsi:type="dcterms:W3CDTF">2019-03-09T17:32:48Z</dcterms:modified>
</cp:coreProperties>
</file>