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5"/>
  </p:notesMasterIdLst>
  <p:sldIdLst>
    <p:sldId id="315" r:id="rId2"/>
    <p:sldId id="266" r:id="rId3"/>
    <p:sldId id="309" r:id="rId4"/>
    <p:sldId id="306" r:id="rId5"/>
    <p:sldId id="307" r:id="rId6"/>
    <p:sldId id="296" r:id="rId7"/>
    <p:sldId id="320" r:id="rId8"/>
    <p:sldId id="260" r:id="rId9"/>
    <p:sldId id="310" r:id="rId10"/>
    <p:sldId id="311" r:id="rId11"/>
    <p:sldId id="301" r:id="rId12"/>
    <p:sldId id="316" r:id="rId13"/>
    <p:sldId id="317" r:id="rId14"/>
    <p:sldId id="318" r:id="rId15"/>
    <p:sldId id="319" r:id="rId16"/>
    <p:sldId id="321" r:id="rId17"/>
    <p:sldId id="322" r:id="rId18"/>
    <p:sldId id="323" r:id="rId19"/>
    <p:sldId id="276" r:id="rId20"/>
    <p:sldId id="330" r:id="rId21"/>
    <p:sldId id="325" r:id="rId22"/>
    <p:sldId id="328" r:id="rId23"/>
    <p:sldId id="324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74CF6AB3-D094-42D5-9952-17875BC8677C}">
          <p14:sldIdLst>
            <p14:sldId id="315"/>
            <p14:sldId id="266"/>
            <p14:sldId id="309"/>
            <p14:sldId id="306"/>
            <p14:sldId id="307"/>
            <p14:sldId id="296"/>
            <p14:sldId id="320"/>
            <p14:sldId id="260"/>
            <p14:sldId id="310"/>
            <p14:sldId id="311"/>
            <p14:sldId id="301"/>
            <p14:sldId id="316"/>
            <p14:sldId id="317"/>
            <p14:sldId id="318"/>
            <p14:sldId id="319"/>
            <p14:sldId id="321"/>
            <p14:sldId id="322"/>
            <p14:sldId id="323"/>
          </p14:sldIdLst>
        </p14:section>
        <p14:section name="Раздел без заголовка" id="{31521A25-9E83-41B1-855F-147C5AE0BD94}">
          <p14:sldIdLst>
            <p14:sldId id="276"/>
            <p14:sldId id="330"/>
            <p14:sldId id="325"/>
            <p14:sldId id="328"/>
            <p14:sldId id="32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9900"/>
    <a:srgbClr val="EB45CB"/>
    <a:srgbClr val="FFCC66"/>
    <a:srgbClr val="FFCC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612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8" d="100"/>
          <a:sy n="58" d="100"/>
        </p:scale>
        <p:origin x="2345" y="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YandexDisk\StudyWork\MAD-X\SKIF008\IBS_008_v02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YandexDisk\StudyWork\MAD-X\SKIF008\IBS_008_v02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307146265807683"/>
          <c:y val="9.5239122571467799E-2"/>
          <c:w val="0.80027141493676923"/>
          <c:h val="0.72074007180619648"/>
        </c:manualLayout>
      </c:layout>
      <c:scatterChart>
        <c:scatterStyle val="smoothMarker"/>
        <c:varyColors val="0"/>
        <c:ser>
          <c:idx val="0"/>
          <c:order val="0"/>
          <c:tx>
            <c:v>10%, RF1</c:v>
          </c:tx>
          <c:spPr>
            <a:ln w="28575"/>
          </c:spPr>
          <c:marker>
            <c:symbol val="none"/>
          </c:marker>
          <c:xVal>
            <c:numRef>
              <c:f>'DD 3%'!$D$4:$T$4</c:f>
              <c:numCache>
                <c:formatCode>0.00E+00</c:formatCode>
                <c:ptCount val="17"/>
                <c:pt idx="0">
                  <c:v>9.9999999999999985E-3</c:v>
                </c:pt>
                <c:pt idx="1">
                  <c:v>9.9999999999999992E-2</c:v>
                </c:pt>
                <c:pt idx="2">
                  <c:v>0.19999999999999998</c:v>
                </c:pt>
                <c:pt idx="3">
                  <c:v>0.3</c:v>
                </c:pt>
                <c:pt idx="4">
                  <c:v>0.39999999999999997</c:v>
                </c:pt>
                <c:pt idx="5">
                  <c:v>0.51</c:v>
                </c:pt>
                <c:pt idx="6">
                  <c:v>1.02</c:v>
                </c:pt>
                <c:pt idx="7">
                  <c:v>1.53</c:v>
                </c:pt>
                <c:pt idx="8">
                  <c:v>2.04</c:v>
                </c:pt>
                <c:pt idx="9">
                  <c:v>2.5500000000000003</c:v>
                </c:pt>
                <c:pt idx="10">
                  <c:v>3.06</c:v>
                </c:pt>
                <c:pt idx="11">
                  <c:v>3.5700000000000003</c:v>
                </c:pt>
                <c:pt idx="12">
                  <c:v>4.08</c:v>
                </c:pt>
                <c:pt idx="13">
                  <c:v>4.59</c:v>
                </c:pt>
                <c:pt idx="14">
                  <c:v>5.1000000000000005</c:v>
                </c:pt>
                <c:pt idx="15">
                  <c:v>7.6499999999999995</c:v>
                </c:pt>
                <c:pt idx="16">
                  <c:v>10.200000000000001</c:v>
                </c:pt>
              </c:numCache>
            </c:numRef>
          </c:xVal>
          <c:yVal>
            <c:numRef>
              <c:f>'DD 3%'!$D$16:$W$16</c:f>
              <c:numCache>
                <c:formatCode>0.00E+00</c:formatCode>
                <c:ptCount val="20"/>
                <c:pt idx="0">
                  <c:v>1.04384337277752</c:v>
                </c:pt>
                <c:pt idx="1">
                  <c:v>1.2944533992679099</c:v>
                </c:pt>
                <c:pt idx="2">
                  <c:v>1.4685273943874499</c:v>
                </c:pt>
                <c:pt idx="3">
                  <c:v>1.60131978094156</c:v>
                </c:pt>
                <c:pt idx="4">
                  <c:v>1.7113424308438401</c:v>
                </c:pt>
                <c:pt idx="5">
                  <c:v>1.8154080925382501</c:v>
                </c:pt>
                <c:pt idx="6">
                  <c:v>2.1754323815268002</c:v>
                </c:pt>
                <c:pt idx="7">
                  <c:v>2.4354169240965602</c:v>
                </c:pt>
                <c:pt idx="8">
                  <c:v>2.6452236515180201</c:v>
                </c:pt>
                <c:pt idx="9">
                  <c:v>2.8238620011438398</c:v>
                </c:pt>
                <c:pt idx="10">
                  <c:v>2.9808955867209401</c:v>
                </c:pt>
                <c:pt idx="11">
                  <c:v>3.12190299938417</c:v>
                </c:pt>
                <c:pt idx="12">
                  <c:v>3.2504587157018499</c:v>
                </c:pt>
                <c:pt idx="13">
                  <c:v>3.3690079173880498</c:v>
                </c:pt>
                <c:pt idx="14">
                  <c:v>3.4793061566661501</c:v>
                </c:pt>
                <c:pt idx="15">
                  <c:v>3.9438587425843799</c:v>
                </c:pt>
                <c:pt idx="16" formatCode="General">
                  <c:v>4.3155328780101803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6BBA-4A7C-99D1-15C3C6B8B0FC}"/>
            </c:ext>
          </c:extLst>
        </c:ser>
        <c:ser>
          <c:idx val="1"/>
          <c:order val="1"/>
          <c:tx>
            <c:v>10%, RF1+3</c:v>
          </c:tx>
          <c:spPr>
            <a:ln w="28575">
              <a:solidFill>
                <a:srgbClr val="FF0000"/>
              </a:solidFill>
            </a:ln>
          </c:spPr>
          <c:marker>
            <c:symbol val="none"/>
          </c:marker>
          <c:xVal>
            <c:numRef>
              <c:f>'DD 3%'!$Z$4:$AP$4</c:f>
              <c:numCache>
                <c:formatCode>0.00E+00</c:formatCode>
                <c:ptCount val="17"/>
                <c:pt idx="0">
                  <c:v>9.9999999999999985E-3</c:v>
                </c:pt>
                <c:pt idx="1">
                  <c:v>9.9999999999999992E-2</c:v>
                </c:pt>
                <c:pt idx="2">
                  <c:v>0.19999999999999998</c:v>
                </c:pt>
                <c:pt idx="3">
                  <c:v>0.3</c:v>
                </c:pt>
                <c:pt idx="4">
                  <c:v>0.39999999999999997</c:v>
                </c:pt>
                <c:pt idx="5">
                  <c:v>0.51</c:v>
                </c:pt>
                <c:pt idx="6">
                  <c:v>1.02</c:v>
                </c:pt>
                <c:pt idx="7">
                  <c:v>1.53</c:v>
                </c:pt>
                <c:pt idx="8">
                  <c:v>2.04</c:v>
                </c:pt>
                <c:pt idx="9">
                  <c:v>2.5500000000000003</c:v>
                </c:pt>
                <c:pt idx="10">
                  <c:v>3.06</c:v>
                </c:pt>
                <c:pt idx="11">
                  <c:v>3.5700000000000003</c:v>
                </c:pt>
                <c:pt idx="12">
                  <c:v>4.08</c:v>
                </c:pt>
                <c:pt idx="13">
                  <c:v>4.59</c:v>
                </c:pt>
                <c:pt idx="14">
                  <c:v>5.1000000000000005</c:v>
                </c:pt>
                <c:pt idx="15">
                  <c:v>7.6499999999999995</c:v>
                </c:pt>
                <c:pt idx="16">
                  <c:v>10.200000000000001</c:v>
                </c:pt>
              </c:numCache>
            </c:numRef>
          </c:xVal>
          <c:yVal>
            <c:numRef>
              <c:f>'DD 3%'!$Z$16:$AP$16</c:f>
              <c:numCache>
                <c:formatCode>0.00E+00</c:formatCode>
                <c:ptCount val="17"/>
                <c:pt idx="0">
                  <c:v>1.0152881721337099</c:v>
                </c:pt>
                <c:pt idx="1">
                  <c:v>1.1271957051030901</c:v>
                </c:pt>
                <c:pt idx="2">
                  <c:v>1.21918706142134</c:v>
                </c:pt>
                <c:pt idx="3">
                  <c:v>1.2944533992679099</c:v>
                </c:pt>
                <c:pt idx="4">
                  <c:v>1.3592243716058801</c:v>
                </c:pt>
                <c:pt idx="5">
                  <c:v>1.4220485204439299</c:v>
                </c:pt>
                <c:pt idx="6">
                  <c:v>1.6474944177323601</c:v>
                </c:pt>
                <c:pt idx="7">
                  <c:v>1.8154080925382501</c:v>
                </c:pt>
                <c:pt idx="8">
                  <c:v>1.95290266166641</c:v>
                </c:pt>
                <c:pt idx="9">
                  <c:v>2.0710002177182698</c:v>
                </c:pt>
                <c:pt idx="10">
                  <c:v>2.1754323815268002</c:v>
                </c:pt>
                <c:pt idx="11">
                  <c:v>2.26961328654613</c:v>
                </c:pt>
                <c:pt idx="12">
                  <c:v>2.35576297429875</c:v>
                </c:pt>
                <c:pt idx="13">
                  <c:v>2.4354169240965602</c:v>
                </c:pt>
                <c:pt idx="14">
                  <c:v>2.5096870871229502</c:v>
                </c:pt>
                <c:pt idx="15">
                  <c:v>2.8238620011438398</c:v>
                </c:pt>
                <c:pt idx="16">
                  <c:v>3.0764315267670002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6BBA-4A7C-99D1-15C3C6B8B0FC}"/>
            </c:ext>
          </c:extLst>
        </c:ser>
        <c:ser>
          <c:idx val="2"/>
          <c:order val="2"/>
          <c:tx>
            <c:v>100%, RF1</c:v>
          </c:tx>
          <c:spPr>
            <a:ln w="28575">
              <a:solidFill>
                <a:schemeClr val="accent1"/>
              </a:solidFill>
              <a:prstDash val="sysDash"/>
            </a:ln>
          </c:spPr>
          <c:marker>
            <c:symbol val="none"/>
          </c:marker>
          <c:xVal>
            <c:numRef>
              <c:f>'DD 3%'!$D$52:$T$52</c:f>
              <c:numCache>
                <c:formatCode>0.00E+00</c:formatCode>
                <c:ptCount val="17"/>
                <c:pt idx="0">
                  <c:v>9.9999999999999985E-3</c:v>
                </c:pt>
                <c:pt idx="1">
                  <c:v>9.9999999999999992E-2</c:v>
                </c:pt>
                <c:pt idx="2">
                  <c:v>0.19999999999999998</c:v>
                </c:pt>
                <c:pt idx="3">
                  <c:v>0.3</c:v>
                </c:pt>
                <c:pt idx="4">
                  <c:v>0.39999999999999997</c:v>
                </c:pt>
                <c:pt idx="5">
                  <c:v>0.51</c:v>
                </c:pt>
                <c:pt idx="6">
                  <c:v>1.02</c:v>
                </c:pt>
                <c:pt idx="7">
                  <c:v>1.53</c:v>
                </c:pt>
                <c:pt idx="8">
                  <c:v>2.04</c:v>
                </c:pt>
                <c:pt idx="9">
                  <c:v>2.5500000000000003</c:v>
                </c:pt>
                <c:pt idx="10">
                  <c:v>3.06</c:v>
                </c:pt>
                <c:pt idx="11">
                  <c:v>3.5700000000000003</c:v>
                </c:pt>
                <c:pt idx="12">
                  <c:v>4.08</c:v>
                </c:pt>
                <c:pt idx="13">
                  <c:v>4.59</c:v>
                </c:pt>
                <c:pt idx="14">
                  <c:v>5.1000000000000005</c:v>
                </c:pt>
                <c:pt idx="15">
                  <c:v>7.6499999999999995</c:v>
                </c:pt>
                <c:pt idx="16">
                  <c:v>10.200000000000001</c:v>
                </c:pt>
              </c:numCache>
            </c:numRef>
          </c:xVal>
          <c:yVal>
            <c:numRef>
              <c:f>'DD 3%'!$D$64:$W$64</c:f>
              <c:numCache>
                <c:formatCode>0.00E+00</c:formatCode>
                <c:ptCount val="20"/>
                <c:pt idx="0" formatCode="General">
                  <c:v>1.0314508637920501</c:v>
                </c:pt>
                <c:pt idx="1">
                  <c:v>1.2373323990279399</c:v>
                </c:pt>
                <c:pt idx="2">
                  <c:v>1.3935777504892599</c:v>
                </c:pt>
                <c:pt idx="3">
                  <c:v>1.5171193250268999</c:v>
                </c:pt>
                <c:pt idx="4">
                  <c:v>1.6215508311289</c:v>
                </c:pt>
                <c:pt idx="5">
                  <c:v>1.72169488977077</c:v>
                </c:pt>
                <c:pt idx="6">
                  <c:v>2.0755791517234501</c:v>
                </c:pt>
                <c:pt idx="7">
                  <c:v>2.3361562233226301</c:v>
                </c:pt>
                <c:pt idx="8">
                  <c:v>2.5485787984077302</c:v>
                </c:pt>
                <c:pt idx="9">
                  <c:v>2.7306236771682602</c:v>
                </c:pt>
                <c:pt idx="10">
                  <c:v>2.8913955780546798</c:v>
                </c:pt>
                <c:pt idx="11">
                  <c:v>3.0362696189029501</c:v>
                </c:pt>
                <c:pt idx="12">
                  <c:v>3.16872055823689</c:v>
                </c:pt>
                <c:pt idx="13">
                  <c:v>3.2911418450050798</c:v>
                </c:pt>
                <c:pt idx="14">
                  <c:v>3.4052615296177602</c:v>
                </c:pt>
                <c:pt idx="15">
                  <c:v>3.8878543613833099</c:v>
                </c:pt>
                <c:pt idx="16">
                  <c:v>4.2757738917617099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6BBA-4A7C-99D1-15C3C6B8B0FC}"/>
            </c:ext>
          </c:extLst>
        </c:ser>
        <c:ser>
          <c:idx val="3"/>
          <c:order val="3"/>
          <c:tx>
            <c:v>100%, RF1+3</c:v>
          </c:tx>
          <c:spPr>
            <a:ln w="28575">
              <a:solidFill>
                <a:srgbClr val="FF0000"/>
              </a:solidFill>
              <a:prstDash val="sysDash"/>
            </a:ln>
          </c:spPr>
          <c:marker>
            <c:symbol val="none"/>
          </c:marker>
          <c:xVal>
            <c:numRef>
              <c:f>'DD 3%'!$Z$52:$AP$52</c:f>
              <c:numCache>
                <c:formatCode>0.00E+00</c:formatCode>
                <c:ptCount val="17"/>
                <c:pt idx="0">
                  <c:v>9.9999999999999985E-3</c:v>
                </c:pt>
                <c:pt idx="1">
                  <c:v>9.9999999999999992E-2</c:v>
                </c:pt>
                <c:pt idx="2">
                  <c:v>0.19999999999999998</c:v>
                </c:pt>
                <c:pt idx="3">
                  <c:v>0.3</c:v>
                </c:pt>
                <c:pt idx="4">
                  <c:v>0.39999999999999997</c:v>
                </c:pt>
                <c:pt idx="5">
                  <c:v>0.51</c:v>
                </c:pt>
                <c:pt idx="6">
                  <c:v>1.02</c:v>
                </c:pt>
                <c:pt idx="7">
                  <c:v>1.53</c:v>
                </c:pt>
                <c:pt idx="8">
                  <c:v>2.04</c:v>
                </c:pt>
                <c:pt idx="9">
                  <c:v>2.5500000000000003</c:v>
                </c:pt>
                <c:pt idx="10">
                  <c:v>3.06</c:v>
                </c:pt>
                <c:pt idx="11">
                  <c:v>3.5700000000000003</c:v>
                </c:pt>
                <c:pt idx="12">
                  <c:v>4.08</c:v>
                </c:pt>
                <c:pt idx="13">
                  <c:v>4.59</c:v>
                </c:pt>
                <c:pt idx="14">
                  <c:v>5.1000000000000005</c:v>
                </c:pt>
                <c:pt idx="15">
                  <c:v>7.6499999999999995</c:v>
                </c:pt>
                <c:pt idx="16">
                  <c:v>10.200000000000001</c:v>
                </c:pt>
              </c:numCache>
            </c:numRef>
          </c:xVal>
          <c:yVal>
            <c:numRef>
              <c:f>'DD 3%'!$Z$64:$AP$64</c:f>
              <c:numCache>
                <c:formatCode>General</c:formatCode>
                <c:ptCount val="17"/>
                <c:pt idx="0">
                  <c:v>1.0107718227322899</c:v>
                </c:pt>
                <c:pt idx="1">
                  <c:v>1.09637446826481</c:v>
                </c:pt>
                <c:pt idx="2" formatCode="0.00E+00">
                  <c:v>1.17234009164332</c:v>
                </c:pt>
                <c:pt idx="3" formatCode="0.00E+00">
                  <c:v>1.2373323990279399</c:v>
                </c:pt>
                <c:pt idx="4" formatCode="0.00E+00">
                  <c:v>1.2945692064936101</c:v>
                </c:pt>
                <c:pt idx="5" formatCode="0.00E+00">
                  <c:v>1.3511362739670201</c:v>
                </c:pt>
                <c:pt idx="6" formatCode="0.00E+00">
                  <c:v>1.5607464501666899</c:v>
                </c:pt>
                <c:pt idx="7" formatCode="0.00E+00">
                  <c:v>1.72169488977077</c:v>
                </c:pt>
                <c:pt idx="8" formatCode="0.00E+00">
                  <c:v>1.85565717801334</c:v>
                </c:pt>
                <c:pt idx="9" formatCode="0.00E+00">
                  <c:v>1.97195153104919</c:v>
                </c:pt>
                <c:pt idx="10" formatCode="0.00E+00">
                  <c:v>2.0755791517234501</c:v>
                </c:pt>
                <c:pt idx="11" formatCode="0.00E+00">
                  <c:v>2.1695830489026098</c:v>
                </c:pt>
                <c:pt idx="12" formatCode="0.00E+00">
                  <c:v>2.2559730599300001</c:v>
                </c:pt>
                <c:pt idx="13" formatCode="0.00E+00">
                  <c:v>2.3361562233226301</c:v>
                </c:pt>
                <c:pt idx="14" formatCode="0.00E+00">
                  <c:v>2.4111614851971601</c:v>
                </c:pt>
                <c:pt idx="15" formatCode="0.00E+00">
                  <c:v>2.7306236771682602</c:v>
                </c:pt>
                <c:pt idx="16" formatCode="0.00E+00">
                  <c:v>2.9895024914597901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6BBA-4A7C-99D1-15C3C6B8B0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6952952"/>
        <c:axId val="114053112"/>
      </c:scatterChart>
      <c:valAx>
        <c:axId val="96952952"/>
        <c:scaling>
          <c:orientation val="minMax"/>
          <c:max val="0.5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smtClean="0"/>
                  <a:t>Beam</a:t>
                </a:r>
                <a:r>
                  <a:rPr lang="en-US" baseline="0" dirty="0" smtClean="0"/>
                  <a:t> current</a:t>
                </a:r>
                <a:r>
                  <a:rPr lang="ru-RU" dirty="0" smtClean="0"/>
                  <a:t>,</a:t>
                </a:r>
                <a:r>
                  <a:rPr lang="ru-RU" baseline="0" dirty="0" smtClean="0"/>
                  <a:t> </a:t>
                </a:r>
                <a:r>
                  <a:rPr lang="ru-RU" baseline="0" dirty="0"/>
                  <a:t>мА</a:t>
                </a:r>
                <a:endParaRPr lang="ru-RU" dirty="0"/>
              </a:p>
            </c:rich>
          </c:tx>
          <c:overlay val="0"/>
        </c:title>
        <c:numFmt formatCode="General" sourceLinked="0"/>
        <c:majorTickMark val="none"/>
        <c:minorTickMark val="none"/>
        <c:tickLblPos val="nextTo"/>
        <c:crossAx val="114053112"/>
        <c:crosses val="autoZero"/>
        <c:crossBetween val="midCat"/>
        <c:dispUnits>
          <c:custUnit val="1.0000000000000002E-3"/>
        </c:dispUnits>
      </c:valAx>
      <c:valAx>
        <c:axId val="114053112"/>
        <c:scaling>
          <c:orientation val="minMax"/>
          <c:max val="2"/>
          <c:min val="1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Ex_ibs/Exc</a:t>
                </a:r>
                <a:endParaRPr lang="ru-RU"/>
              </a:p>
            </c:rich>
          </c:tx>
          <c:overlay val="0"/>
        </c:title>
        <c:numFmt formatCode="General" sourceLinked="0"/>
        <c:majorTickMark val="none"/>
        <c:minorTickMark val="none"/>
        <c:tickLblPos val="nextTo"/>
        <c:crossAx val="96952952"/>
        <c:crosses val="autoZero"/>
        <c:crossBetween val="midCat"/>
      </c:valAx>
    </c:plotArea>
    <c:legend>
      <c:legendPos val="tr"/>
      <c:layout>
        <c:manualLayout>
          <c:xMode val="edge"/>
          <c:yMode val="edge"/>
          <c:x val="0.16487365265019721"/>
          <c:y val="0.11618445762311197"/>
          <c:w val="0.30110134713823755"/>
          <c:h val="0.27948130213584693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328517296643994"/>
          <c:y val="0.15534830687147713"/>
          <c:w val="0.83752569075693917"/>
          <c:h val="0.73414077616140816"/>
        </c:manualLayout>
      </c:layout>
      <c:scatterChart>
        <c:scatterStyle val="lineMarker"/>
        <c:varyColors val="0"/>
        <c:ser>
          <c:idx val="0"/>
          <c:order val="0"/>
          <c:tx>
            <c:v>10%, RF1</c:v>
          </c:tx>
          <c:spPr>
            <a:ln w="28575">
              <a:noFill/>
            </a:ln>
          </c:spPr>
          <c:marker>
            <c:symbol val="none"/>
          </c:marker>
          <c:trendline>
            <c:name>10%, RF1</c:name>
            <c:spPr>
              <a:ln w="25400">
                <a:solidFill>
                  <a:srgbClr val="0070C0"/>
                </a:solidFill>
              </a:ln>
            </c:spPr>
            <c:trendlineType val="power"/>
            <c:dispRSqr val="0"/>
            <c:dispEq val="0"/>
          </c:trendline>
          <c:xVal>
            <c:numRef>
              <c:f>'DD 3%'!$D$4:$T$4</c:f>
              <c:numCache>
                <c:formatCode>0.00E+00</c:formatCode>
                <c:ptCount val="17"/>
                <c:pt idx="0">
                  <c:v>9.9999999999999985E-3</c:v>
                </c:pt>
                <c:pt idx="1">
                  <c:v>9.9999999999999992E-2</c:v>
                </c:pt>
                <c:pt idx="2">
                  <c:v>0.19999999999999998</c:v>
                </c:pt>
                <c:pt idx="3">
                  <c:v>0.3</c:v>
                </c:pt>
                <c:pt idx="4">
                  <c:v>0.39999999999999997</c:v>
                </c:pt>
                <c:pt idx="5">
                  <c:v>0.51</c:v>
                </c:pt>
                <c:pt idx="6">
                  <c:v>1.02</c:v>
                </c:pt>
                <c:pt idx="7">
                  <c:v>1.53</c:v>
                </c:pt>
                <c:pt idx="8">
                  <c:v>2.04</c:v>
                </c:pt>
                <c:pt idx="9">
                  <c:v>2.5500000000000003</c:v>
                </c:pt>
                <c:pt idx="10">
                  <c:v>3.06</c:v>
                </c:pt>
                <c:pt idx="11">
                  <c:v>3.5700000000000003</c:v>
                </c:pt>
                <c:pt idx="12">
                  <c:v>4.08</c:v>
                </c:pt>
                <c:pt idx="13">
                  <c:v>4.59</c:v>
                </c:pt>
                <c:pt idx="14">
                  <c:v>5.1000000000000005</c:v>
                </c:pt>
                <c:pt idx="15">
                  <c:v>7.6499999999999995</c:v>
                </c:pt>
                <c:pt idx="16">
                  <c:v>10.200000000000001</c:v>
                </c:pt>
              </c:numCache>
            </c:numRef>
          </c:xVal>
          <c:yVal>
            <c:numRef>
              <c:f>'DD 3%'!$D$29:$T$29</c:f>
              <c:numCache>
                <c:formatCode>0.00E+00</c:formatCode>
                <c:ptCount val="17"/>
                <c:pt idx="0">
                  <c:v>85.045911733043596</c:v>
                </c:pt>
                <c:pt idx="1">
                  <c:v>10.122320743919101</c:v>
                </c:pt>
                <c:pt idx="2">
                  <c:v>5.64185326318397</c:v>
                </c:pt>
                <c:pt idx="3">
                  <c:v>4.0626012741932902</c:v>
                </c:pt>
                <c:pt idx="4">
                  <c:v>3.2369268470636201</c:v>
                </c:pt>
                <c:pt idx="5">
                  <c:v>2.6813463746899702</c:v>
                </c:pt>
                <c:pt idx="6">
                  <c:v>1.5928468644624401</c:v>
                </c:pt>
                <c:pt idx="7">
                  <c:v>1.1864501696233201</c:v>
                </c:pt>
                <c:pt idx="8">
                  <c:v>0.96650036972201303</c:v>
                </c:pt>
                <c:pt idx="9">
                  <c:v>0.82608409597282195</c:v>
                </c:pt>
                <c:pt idx="10">
                  <c:v>0.72754100434503899</c:v>
                </c:pt>
                <c:pt idx="11">
                  <c:v>0.65398992926093102</c:v>
                </c:pt>
                <c:pt idx="12">
                  <c:v>0.59666084731286895</c:v>
                </c:pt>
                <c:pt idx="13">
                  <c:v>0.55051511894310401</c:v>
                </c:pt>
                <c:pt idx="14">
                  <c:v>0.51243744921965895</c:v>
                </c:pt>
                <c:pt idx="15">
                  <c:v>0.38997519091704003</c:v>
                </c:pt>
                <c:pt idx="16" formatCode="General">
                  <c:v>0.322076765335159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4D93-4D08-B6E4-3255530EAED3}"/>
            </c:ext>
          </c:extLst>
        </c:ser>
        <c:ser>
          <c:idx val="1"/>
          <c:order val="1"/>
          <c:tx>
            <c:v>10%, RF1+3</c:v>
          </c:tx>
          <c:spPr>
            <a:ln w="28575">
              <a:noFill/>
            </a:ln>
          </c:spPr>
          <c:marker>
            <c:symbol val="none"/>
          </c:marker>
          <c:trendline>
            <c:name>10%, RF1+3</c:name>
            <c:spPr>
              <a:ln w="25400">
                <a:solidFill>
                  <a:srgbClr val="FF0000"/>
                </a:solidFill>
              </a:ln>
            </c:spPr>
            <c:trendlineType val="power"/>
            <c:dispRSqr val="0"/>
            <c:dispEq val="0"/>
          </c:trendline>
          <c:xVal>
            <c:numRef>
              <c:f>'DD 3%'!$Z$4:$AP$4</c:f>
              <c:numCache>
                <c:formatCode>0.00E+00</c:formatCode>
                <c:ptCount val="17"/>
                <c:pt idx="0">
                  <c:v>9.9999999999999985E-3</c:v>
                </c:pt>
                <c:pt idx="1">
                  <c:v>9.9999999999999992E-2</c:v>
                </c:pt>
                <c:pt idx="2">
                  <c:v>0.19999999999999998</c:v>
                </c:pt>
                <c:pt idx="3">
                  <c:v>0.3</c:v>
                </c:pt>
                <c:pt idx="4">
                  <c:v>0.39999999999999997</c:v>
                </c:pt>
                <c:pt idx="5">
                  <c:v>0.51</c:v>
                </c:pt>
                <c:pt idx="6">
                  <c:v>1.02</c:v>
                </c:pt>
                <c:pt idx="7">
                  <c:v>1.53</c:v>
                </c:pt>
                <c:pt idx="8">
                  <c:v>2.04</c:v>
                </c:pt>
                <c:pt idx="9">
                  <c:v>2.5500000000000003</c:v>
                </c:pt>
                <c:pt idx="10">
                  <c:v>3.06</c:v>
                </c:pt>
                <c:pt idx="11">
                  <c:v>3.5700000000000003</c:v>
                </c:pt>
                <c:pt idx="12">
                  <c:v>4.08</c:v>
                </c:pt>
                <c:pt idx="13">
                  <c:v>4.59</c:v>
                </c:pt>
                <c:pt idx="14">
                  <c:v>5.1000000000000005</c:v>
                </c:pt>
                <c:pt idx="15">
                  <c:v>7.6499999999999995</c:v>
                </c:pt>
                <c:pt idx="16">
                  <c:v>10.200000000000001</c:v>
                </c:pt>
              </c:numCache>
            </c:numRef>
          </c:xVal>
          <c:yVal>
            <c:numRef>
              <c:f>'DD 3%'!$Z$29:$AP$29</c:f>
              <c:numCache>
                <c:formatCode>0.00E+00</c:formatCode>
                <c:ptCount val="17"/>
                <c:pt idx="0">
                  <c:v>249.74533409622299</c:v>
                </c:pt>
                <c:pt idx="1">
                  <c:v>27.104652168317099</c:v>
                </c:pt>
                <c:pt idx="2">
                  <c:v>14.443947394924299</c:v>
                </c:pt>
                <c:pt idx="3">
                  <c:v>10.122320743919101</c:v>
                </c:pt>
                <c:pt idx="4">
                  <c:v>7.9133465467287403</c:v>
                </c:pt>
                <c:pt idx="5">
                  <c:v>6.4534472668646599</c:v>
                </c:pt>
                <c:pt idx="6">
                  <c:v>3.6781095440236098</c:v>
                </c:pt>
                <c:pt idx="7">
                  <c:v>2.6813463746899702</c:v>
                </c:pt>
                <c:pt idx="8">
                  <c:v>2.15401392298019</c:v>
                </c:pt>
                <c:pt idx="9">
                  <c:v>1.82264385633528</c:v>
                </c:pt>
                <c:pt idx="10">
                  <c:v>1.5928468644624401</c:v>
                </c:pt>
                <c:pt idx="11">
                  <c:v>1.4229434864995301</c:v>
                </c:pt>
                <c:pt idx="12">
                  <c:v>1.29153597236157</c:v>
                </c:pt>
                <c:pt idx="13">
                  <c:v>1.1864501696233201</c:v>
                </c:pt>
                <c:pt idx="14">
                  <c:v>1.100220991701</c:v>
                </c:pt>
                <c:pt idx="15">
                  <c:v>0.82608409597282195</c:v>
                </c:pt>
                <c:pt idx="16">
                  <c:v>0.67637393461664796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4D93-4D08-B6E4-3255530EAED3}"/>
            </c:ext>
          </c:extLst>
        </c:ser>
        <c:ser>
          <c:idx val="2"/>
          <c:order val="2"/>
          <c:tx>
            <c:v>100%, RF1</c:v>
          </c:tx>
          <c:spPr>
            <a:ln w="28575">
              <a:noFill/>
            </a:ln>
          </c:spPr>
          <c:marker>
            <c:symbol val="none"/>
          </c:marker>
          <c:trendline>
            <c:name>100%, RF1</c:name>
            <c:spPr>
              <a:ln w="31750">
                <a:solidFill>
                  <a:srgbClr val="0070C0"/>
                </a:solidFill>
                <a:prstDash val="sysDash"/>
              </a:ln>
            </c:spPr>
            <c:trendlineType val="power"/>
            <c:dispRSqr val="0"/>
            <c:dispEq val="0"/>
          </c:trendline>
          <c:xVal>
            <c:numRef>
              <c:f>'DD 3%'!$D$52:$T$52</c:f>
              <c:numCache>
                <c:formatCode>0.00E+00</c:formatCode>
                <c:ptCount val="17"/>
                <c:pt idx="0">
                  <c:v>9.9999999999999985E-3</c:v>
                </c:pt>
                <c:pt idx="1">
                  <c:v>9.9999999999999992E-2</c:v>
                </c:pt>
                <c:pt idx="2">
                  <c:v>0.19999999999999998</c:v>
                </c:pt>
                <c:pt idx="3">
                  <c:v>0.3</c:v>
                </c:pt>
                <c:pt idx="4">
                  <c:v>0.39999999999999997</c:v>
                </c:pt>
                <c:pt idx="5">
                  <c:v>0.51</c:v>
                </c:pt>
                <c:pt idx="6">
                  <c:v>1.02</c:v>
                </c:pt>
                <c:pt idx="7">
                  <c:v>1.53</c:v>
                </c:pt>
                <c:pt idx="8">
                  <c:v>2.04</c:v>
                </c:pt>
                <c:pt idx="9">
                  <c:v>2.5500000000000003</c:v>
                </c:pt>
                <c:pt idx="10">
                  <c:v>3.06</c:v>
                </c:pt>
                <c:pt idx="11">
                  <c:v>3.5700000000000003</c:v>
                </c:pt>
                <c:pt idx="12">
                  <c:v>4.08</c:v>
                </c:pt>
                <c:pt idx="13">
                  <c:v>4.59</c:v>
                </c:pt>
                <c:pt idx="14">
                  <c:v>5.1000000000000005</c:v>
                </c:pt>
                <c:pt idx="15">
                  <c:v>7.6499999999999995</c:v>
                </c:pt>
                <c:pt idx="16">
                  <c:v>10.200000000000001</c:v>
                </c:pt>
              </c:numCache>
            </c:numRef>
          </c:xVal>
          <c:yVal>
            <c:numRef>
              <c:f>'DD 3%'!$D$77:$T$77</c:f>
              <c:numCache>
                <c:formatCode>0.00E+00</c:formatCode>
                <c:ptCount val="17"/>
                <c:pt idx="0">
                  <c:v>211.96695724123001</c:v>
                </c:pt>
                <c:pt idx="1">
                  <c:v>22.4961131491368</c:v>
                </c:pt>
                <c:pt idx="2">
                  <c:v>11.738396503608699</c:v>
                </c:pt>
                <c:pt idx="3">
                  <c:v>8.0846378326659796</c:v>
                </c:pt>
                <c:pt idx="4">
                  <c:v>6.2285087397762604</c:v>
                </c:pt>
                <c:pt idx="5">
                  <c:v>5.0099906946666497</c:v>
                </c:pt>
                <c:pt idx="6">
                  <c:v>2.7296491571630099</c:v>
                </c:pt>
                <c:pt idx="7">
                  <c:v>1.9332153354514501</c:v>
                </c:pt>
                <c:pt idx="8">
                  <c:v>1.5209152443635701</c:v>
                </c:pt>
                <c:pt idx="9">
                  <c:v>1.2663795611230699</c:v>
                </c:pt>
                <c:pt idx="10">
                  <c:v>1.0924798542368299</c:v>
                </c:pt>
                <c:pt idx="11">
                  <c:v>0.96554750876765005</c:v>
                </c:pt>
                <c:pt idx="12">
                  <c:v>0.86847491046416303</c:v>
                </c:pt>
                <c:pt idx="13">
                  <c:v>0.79161946340216804</c:v>
                </c:pt>
                <c:pt idx="14">
                  <c:v>0.72911882486673796</c:v>
                </c:pt>
                <c:pt idx="15">
                  <c:v>0.53433484606618198</c:v>
                </c:pt>
                <c:pt idx="16">
                  <c:v>0.430953183372636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4D93-4D08-B6E4-3255530EAED3}"/>
            </c:ext>
          </c:extLst>
        </c:ser>
        <c:ser>
          <c:idx val="3"/>
          <c:order val="3"/>
          <c:tx>
            <c:v>100%, RF1+3</c:v>
          </c:tx>
          <c:spPr>
            <a:ln w="28575">
              <a:noFill/>
            </a:ln>
          </c:spPr>
          <c:marker>
            <c:symbol val="none"/>
          </c:marker>
          <c:trendline>
            <c:name>100%, RF1+3</c:name>
            <c:spPr>
              <a:ln w="25400">
                <a:solidFill>
                  <a:srgbClr val="FF0000"/>
                </a:solidFill>
                <a:prstDash val="sysDash"/>
              </a:ln>
            </c:spPr>
            <c:trendlineType val="power"/>
            <c:dispRSqr val="0"/>
            <c:dispEq val="0"/>
          </c:trendline>
          <c:xVal>
            <c:numRef>
              <c:f>'DD 3%'!$Z$52:$AP$52</c:f>
              <c:numCache>
                <c:formatCode>0.00E+00</c:formatCode>
                <c:ptCount val="17"/>
                <c:pt idx="0">
                  <c:v>9.9999999999999985E-3</c:v>
                </c:pt>
                <c:pt idx="1">
                  <c:v>9.9999999999999992E-2</c:v>
                </c:pt>
                <c:pt idx="2">
                  <c:v>0.19999999999999998</c:v>
                </c:pt>
                <c:pt idx="3">
                  <c:v>0.3</c:v>
                </c:pt>
                <c:pt idx="4">
                  <c:v>0.39999999999999997</c:v>
                </c:pt>
                <c:pt idx="5">
                  <c:v>0.51</c:v>
                </c:pt>
                <c:pt idx="6">
                  <c:v>1.02</c:v>
                </c:pt>
                <c:pt idx="7">
                  <c:v>1.53</c:v>
                </c:pt>
                <c:pt idx="8">
                  <c:v>2.04</c:v>
                </c:pt>
                <c:pt idx="9">
                  <c:v>2.5500000000000003</c:v>
                </c:pt>
                <c:pt idx="10">
                  <c:v>3.06</c:v>
                </c:pt>
                <c:pt idx="11">
                  <c:v>3.5700000000000003</c:v>
                </c:pt>
                <c:pt idx="12">
                  <c:v>4.08</c:v>
                </c:pt>
                <c:pt idx="13">
                  <c:v>4.59</c:v>
                </c:pt>
                <c:pt idx="14">
                  <c:v>5.1000000000000005</c:v>
                </c:pt>
                <c:pt idx="15">
                  <c:v>7.6499999999999995</c:v>
                </c:pt>
                <c:pt idx="16">
                  <c:v>10.200000000000001</c:v>
                </c:pt>
              </c:numCache>
            </c:numRef>
          </c:xVal>
          <c:yVal>
            <c:numRef>
              <c:f>'DD 3%'!$Z$77:$AP$77</c:f>
              <c:numCache>
                <c:formatCode>0.00E+00</c:formatCode>
                <c:ptCount val="17"/>
                <c:pt idx="0">
                  <c:v>631.951938293127</c:v>
                </c:pt>
                <c:pt idx="1">
                  <c:v>64.824959422120202</c:v>
                </c:pt>
                <c:pt idx="2">
                  <c:v>33.131258403831403</c:v>
                </c:pt>
                <c:pt idx="3">
                  <c:v>22.4961131491368</c:v>
                </c:pt>
                <c:pt idx="4">
                  <c:v>17.1415610202525</c:v>
                </c:pt>
                <c:pt idx="5">
                  <c:v>13.6531612522211</c:v>
                </c:pt>
                <c:pt idx="6">
                  <c:v>7.2144838550853203</c:v>
                </c:pt>
                <c:pt idx="7">
                  <c:v>5.0099906946666497</c:v>
                </c:pt>
                <c:pt idx="8">
                  <c:v>3.8838649867355501</c:v>
                </c:pt>
                <c:pt idx="9">
                  <c:v>3.1957720958039801</c:v>
                </c:pt>
                <c:pt idx="10">
                  <c:v>2.7296491571630099</c:v>
                </c:pt>
                <c:pt idx="11">
                  <c:v>2.3918939259688998</c:v>
                </c:pt>
                <c:pt idx="12">
                  <c:v>2.13524651918289</c:v>
                </c:pt>
                <c:pt idx="13">
                  <c:v>1.9332153354514501</c:v>
                </c:pt>
                <c:pt idx="14">
                  <c:v>1.7697728989894601</c:v>
                </c:pt>
                <c:pt idx="15">
                  <c:v>1.2663795611230699</c:v>
                </c:pt>
                <c:pt idx="16">
                  <c:v>1.00390214024792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4D93-4D08-B6E4-3255530EAE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249320"/>
        <c:axId val="96609448"/>
      </c:scatterChart>
      <c:valAx>
        <c:axId val="17249320"/>
        <c:scaling>
          <c:orientation val="minMax"/>
          <c:max val="0.5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smtClean="0"/>
                  <a:t>Beam</a:t>
                </a:r>
                <a:r>
                  <a:rPr lang="en-US" baseline="0" dirty="0" smtClean="0"/>
                  <a:t> current</a:t>
                </a:r>
                <a:r>
                  <a:rPr lang="ru-RU" dirty="0" smtClean="0"/>
                  <a:t>,</a:t>
                </a:r>
                <a:r>
                  <a:rPr lang="ru-RU" baseline="0" dirty="0" smtClean="0"/>
                  <a:t> </a:t>
                </a:r>
                <a:r>
                  <a:rPr lang="en-US" baseline="0" dirty="0" smtClean="0"/>
                  <a:t>mA</a:t>
                </a:r>
                <a:endParaRPr lang="ru-RU" dirty="0"/>
              </a:p>
            </c:rich>
          </c:tx>
          <c:overlay val="0"/>
        </c:title>
        <c:numFmt formatCode="General" sourceLinked="0"/>
        <c:majorTickMark val="none"/>
        <c:minorTickMark val="none"/>
        <c:tickLblPos val="nextTo"/>
        <c:crossAx val="96609448"/>
        <c:crosses val="autoZero"/>
        <c:crossBetween val="midCat"/>
        <c:dispUnits>
          <c:custUnit val="1.0000000000000002E-3"/>
        </c:dispUnits>
      </c:valAx>
      <c:valAx>
        <c:axId val="96609448"/>
        <c:scaling>
          <c:orientation val="minMax"/>
          <c:max val="50"/>
          <c:min val="0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ru-RU"/>
                  <a:t>Время жизни,</a:t>
                </a:r>
                <a:r>
                  <a:rPr lang="ru-RU" baseline="0"/>
                  <a:t> ч</a:t>
                </a:r>
                <a:endParaRPr lang="ru-RU"/>
              </a:p>
            </c:rich>
          </c:tx>
          <c:overlay val="0"/>
        </c:title>
        <c:numFmt formatCode="General" sourceLinked="0"/>
        <c:majorTickMark val="none"/>
        <c:minorTickMark val="none"/>
        <c:tickLblPos val="nextTo"/>
        <c:crossAx val="17249320"/>
        <c:crosses val="autoZero"/>
        <c:crossBetween val="midCat"/>
        <c:majorUnit val="5"/>
      </c:valAx>
    </c:plotArea>
    <c:legend>
      <c:legendPos val="tr"/>
      <c:legendEntry>
        <c:idx val="0"/>
        <c:delete val="1"/>
      </c:legendEntry>
      <c:legendEntry>
        <c:idx val="1"/>
        <c:delete val="1"/>
      </c:legendEntry>
      <c:legendEntry>
        <c:idx val="2"/>
        <c:delete val="1"/>
      </c:legendEntry>
      <c:legendEntry>
        <c:idx val="3"/>
        <c:delete val="1"/>
      </c:legendEntry>
      <c:layout>
        <c:manualLayout>
          <c:xMode val="edge"/>
          <c:yMode val="edge"/>
          <c:x val="0.67918258247491392"/>
          <c:y val="0.10775956284153004"/>
          <c:w val="0.31762345381083062"/>
          <c:h val="0.29924437384926306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DE2C2C-A63E-4ABD-A664-9DA6ECFAEACC}" type="datetimeFigureOut">
              <a:rPr lang="ru-RU" smtClean="0"/>
              <a:t>16.12.2020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45BBDB-F195-4BD4-B1C6-51A11CE897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92364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45BBDB-F195-4BD4-B1C6-51A11CE8971F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33397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Solid state amplifier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45BBDB-F195-4BD4-B1C6-51A11CE8971F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44322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E00BB-8298-415B-BD3F-FB00A5610902}" type="datetime1">
              <a:rPr lang="ru-RU" smtClean="0"/>
              <a:t>16.12.2020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2D22C-AEE9-45C3-A0CC-F934139A770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0421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474A8-BBFF-45AC-B420-5FE47391B69E}" type="datetime1">
              <a:rPr lang="ru-RU" smtClean="0"/>
              <a:t>16.12.2020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2D22C-AEE9-45C3-A0CC-F934139A77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3297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8783C-6D12-4A58-88C7-B4EF24A7B5C1}" type="datetime1">
              <a:rPr lang="ru-RU" smtClean="0"/>
              <a:t>16.12.2020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2D22C-AEE9-45C3-A0CC-F934139A77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91237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F108F-FB82-4EC9-ACC7-ED5E9DB05127}" type="datetime1">
              <a:rPr lang="ru-RU" smtClean="0"/>
              <a:t>16.12.2020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2D22C-AEE9-45C3-A0CC-F934139A77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5401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77CDA-954B-44DB-8FEA-583AC6221C16}" type="datetime1">
              <a:rPr lang="ru-RU" smtClean="0"/>
              <a:t>16.12.2020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2D22C-AEE9-45C3-A0CC-F934139A77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0886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5B076-F6BC-4185-B755-3F4258189E74}" type="datetime1">
              <a:rPr lang="ru-RU" smtClean="0"/>
              <a:t>16.12.2020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2D22C-AEE9-45C3-A0CC-F934139A77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2115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67702-0106-4B72-9F1B-585114093CDA}" type="datetime1">
              <a:rPr lang="ru-RU" smtClean="0"/>
              <a:t>16.12.2020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2D22C-AEE9-45C3-A0CC-F934139A77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07468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34726-1D7D-45E3-BB6D-825F26ED56E8}" type="datetime1">
              <a:rPr lang="ru-RU" smtClean="0"/>
              <a:t>16.12.2020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2D22C-AEE9-45C3-A0CC-F934139A77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690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70D6F-B819-4E22-9B4D-0113FF587B46}" type="datetime1">
              <a:rPr lang="ru-RU" smtClean="0"/>
              <a:t>16.12.2020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2D22C-AEE9-45C3-A0CC-F934139A77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41395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2B787-E77B-4785-8D01-246FFF46D3AD}" type="datetime1">
              <a:rPr lang="ru-RU" smtClean="0"/>
              <a:t>16.12.2020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2D22C-AEE9-45C3-A0CC-F934139A77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5585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90297-7726-4019-B23B-C5726195F46A}" type="datetime1">
              <a:rPr lang="ru-RU" smtClean="0"/>
              <a:t>16.12.2020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2D22C-AEE9-45C3-A0CC-F934139A77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2377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A66CC1-F8C6-45C7-9D62-844FE12FC4B1}" type="datetime1">
              <a:rPr lang="ru-RU" smtClean="0"/>
              <a:t>16.12.2020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42D22C-AEE9-45C3-A0CC-F934139A770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3903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emf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10" Type="http://schemas.openxmlformats.org/officeDocument/2006/relationships/image" Target="../media/image64.png"/><Relationship Id="rId4" Type="http://schemas.openxmlformats.org/officeDocument/2006/relationships/image" Target="../media/image58.png"/><Relationship Id="rId9" Type="http://schemas.openxmlformats.org/officeDocument/2006/relationships/image" Target="../media/image6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9.png"/><Relationship Id="rId5" Type="http://schemas.openxmlformats.org/officeDocument/2006/relationships/image" Target="../media/image68.emf"/><Relationship Id="rId4" Type="http://schemas.openxmlformats.org/officeDocument/2006/relationships/image" Target="../media/image67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5218198" y="452306"/>
            <a:ext cx="5723740" cy="252992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en-US" altLang="ru-RU" sz="4400" b="1" dirty="0" smtClean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Storage ring for Novosibirsk low emittance light source SKIF</a:t>
            </a:r>
            <a:endParaRPr lang="ru-RU" altLang="ru-RU" sz="4400" b="1" dirty="0" smtClean="0">
              <a:solidFill>
                <a:schemeClr val="accent5">
                  <a:lumMod val="50000"/>
                </a:schemeClr>
              </a:solidFill>
              <a:latin typeface="Book Antiqua" panose="02040602050305030304" pitchFamily="18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218198" y="3870255"/>
            <a:ext cx="4905569" cy="225292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en-US" altLang="ru-RU" sz="3600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A</a:t>
            </a:r>
            <a:r>
              <a:rPr lang="en-US" altLang="ru-RU" sz="3600" dirty="0" smtClean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. Bogomyagkov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altLang="ru-RU" sz="2000" dirty="0">
              <a:solidFill>
                <a:schemeClr val="accent5">
                  <a:lumMod val="50000"/>
                </a:schemeClr>
              </a:solidFill>
              <a:latin typeface="Book Antiqua" panose="02040602050305030304" pitchFamily="18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altLang="ru-RU" sz="2000" dirty="0" smtClean="0">
              <a:solidFill>
                <a:schemeClr val="accent5">
                  <a:lumMod val="50000"/>
                </a:schemeClr>
              </a:solidFill>
              <a:latin typeface="Book Antiqua" panose="02040602050305030304" pitchFamily="18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ru-RU" sz="2000" dirty="0" err="1" smtClean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Budker</a:t>
            </a:r>
            <a:r>
              <a:rPr lang="en-US" altLang="ru-RU" sz="2000" dirty="0" smtClean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 Institute of Nuclear Physics Novosibirsk, Russia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altLang="ru-RU" sz="2000" dirty="0" smtClean="0">
              <a:solidFill>
                <a:schemeClr val="accent5">
                  <a:lumMod val="50000"/>
                </a:schemeClr>
              </a:solidFill>
              <a:latin typeface="Book Antiqua" panose="02040602050305030304" pitchFamily="18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ru-RU" sz="2000" dirty="0" smtClean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28</a:t>
            </a:r>
            <a:r>
              <a:rPr lang="en-US" altLang="ru-RU" sz="2000" baseline="30000" dirty="0" smtClean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th</a:t>
            </a:r>
            <a:r>
              <a:rPr lang="en-US" altLang="ru-RU" sz="2000" dirty="0" smtClean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 ESLS-2020, 16-17 December 2020</a:t>
            </a:r>
            <a:endParaRPr lang="ru-RU" altLang="ru-RU" sz="2000" dirty="0" smtClean="0">
              <a:solidFill>
                <a:schemeClr val="accent5">
                  <a:lumMod val="50000"/>
                </a:schemeClr>
              </a:solidFill>
              <a:latin typeface="Book Antiqua" panose="02040602050305030304" pitchFamily="18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3395133"/>
            <a:ext cx="12192000" cy="3556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6242701"/>
            <a:ext cx="12192000" cy="3556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166" y="0"/>
            <a:ext cx="4377801" cy="6858000"/>
          </a:xfrm>
          <a:prstGeom prst="rect">
            <a:avLst/>
          </a:prstGeom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973667" y="2243667"/>
            <a:ext cx="3606800" cy="846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545964" y="3564467"/>
            <a:ext cx="3606800" cy="846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461166" y="4885267"/>
            <a:ext cx="4377801" cy="846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1247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680985" y="265840"/>
            <a:ext cx="98283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rgbClr val="0070C0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Dynamic aperture and momentum acceptance</a:t>
            </a:r>
            <a:endParaRPr lang="en-US" sz="3600" b="1" dirty="0">
              <a:solidFill>
                <a:srgbClr val="0070C0"/>
              </a:solidFill>
              <a:latin typeface="Book Antiqua" panose="02040602050305030304" pitchFamily="18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903" y="1126802"/>
            <a:ext cx="6613767" cy="2289614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793236" y="1357634"/>
            <a:ext cx="78970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cs typeface="Arial" panose="020B0604020202020204" pitchFamily="34" charset="0"/>
              </a:rPr>
              <a:t>RF off</a:t>
            </a:r>
            <a:endParaRPr lang="ru-RU" sz="20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152869" y="1336843"/>
            <a:ext cx="7697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cs typeface="Arial" panose="020B0604020202020204" pitchFamily="34" charset="0"/>
              </a:rPr>
              <a:t>RF on</a:t>
            </a:r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623" y="3348509"/>
            <a:ext cx="6562445" cy="2217779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069654" y="3510444"/>
            <a:ext cx="78970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cs typeface="Arial" panose="020B0604020202020204" pitchFamily="34" charset="0"/>
              </a:rPr>
              <a:t>RF off</a:t>
            </a:r>
            <a:endParaRPr lang="ru-RU" sz="20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310759" y="3510444"/>
            <a:ext cx="7697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cs typeface="Arial" panose="020B0604020202020204" pitchFamily="34" charset="0"/>
              </a:rPr>
              <a:t>RF on</a:t>
            </a:r>
            <a:endParaRPr lang="ru-RU" sz="20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22859" y="5566288"/>
            <a:ext cx="688585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cs typeface="Arial" panose="020B0604020202020204" pitchFamily="34" charset="0"/>
              </a:rPr>
              <a:t>Survival plots. Red is stable during 1000 revolutions. </a:t>
            </a:r>
            <a:r>
              <a:rPr lang="en-US" sz="2000" dirty="0" smtClean="0"/>
              <a:t>Only two sextupole families are enough to get sufficient dynamic aperture and momentum acceptance.</a:t>
            </a:r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03298" y="1007985"/>
            <a:ext cx="3655087" cy="290256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32099" y="3849106"/>
            <a:ext cx="4055895" cy="25908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37769" y="6267552"/>
            <a:ext cx="2685506" cy="34470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05321" y="5478998"/>
            <a:ext cx="1742219" cy="379417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2D22C-AEE9-45C3-A0CC-F934139A7700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2912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9453353" y="794472"/>
            <a:ext cx="1499770" cy="11695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cs typeface="Arial" panose="020B0604020202020204" pitchFamily="34" charset="0"/>
              </a:rPr>
              <a:t>Квадруполь</a:t>
            </a:r>
          </a:p>
          <a:p>
            <a:r>
              <a:rPr lang="ru-RU" sz="1400" dirty="0" smtClean="0">
                <a:solidFill>
                  <a:schemeClr val="bg1"/>
                </a:solidFill>
                <a:cs typeface="Arial" panose="020B0604020202020204" pitchFamily="34" charset="0"/>
                <a:sym typeface="Symbol" panose="05050102010706020507" pitchFamily="18" charset="2"/>
              </a:rPr>
              <a:t>30 мм</a:t>
            </a:r>
          </a:p>
          <a:p>
            <a:r>
              <a:rPr lang="ru-RU" sz="1400" dirty="0">
                <a:solidFill>
                  <a:schemeClr val="bg1"/>
                </a:solidFill>
                <a:cs typeface="Arial" panose="020B0604020202020204" pitchFamily="34" charset="0"/>
                <a:sym typeface="Symbol" panose="05050102010706020507" pitchFamily="18" charset="2"/>
              </a:rPr>
              <a:t>7</a:t>
            </a:r>
            <a:r>
              <a:rPr lang="ru-RU" sz="1400" dirty="0" smtClean="0">
                <a:solidFill>
                  <a:schemeClr val="bg1"/>
                </a:solidFill>
                <a:cs typeface="Arial" panose="020B0604020202020204" pitchFamily="34" charset="0"/>
                <a:sym typeface="Symbol" panose="05050102010706020507" pitchFamily="18" charset="2"/>
              </a:rPr>
              <a:t>0 Т/м</a:t>
            </a:r>
          </a:p>
          <a:p>
            <a:r>
              <a:rPr lang="ru-RU" sz="1400" dirty="0" smtClean="0">
                <a:solidFill>
                  <a:schemeClr val="bg1"/>
                </a:solidFill>
                <a:cs typeface="Arial" panose="020B0604020202020204" pitchFamily="34" charset="0"/>
                <a:sym typeface="Symbol" panose="05050102010706020507" pitchFamily="18" charset="2"/>
              </a:rPr>
              <a:t>300 А х 10 витков</a:t>
            </a:r>
          </a:p>
          <a:p>
            <a:r>
              <a:rPr lang="ru-RU" sz="1400" dirty="0" smtClean="0">
                <a:solidFill>
                  <a:schemeClr val="bg1"/>
                </a:solidFill>
                <a:cs typeface="Arial" panose="020B0604020202020204" pitchFamily="34" charset="0"/>
                <a:sym typeface="Symbol" panose="05050102010706020507" pitchFamily="18" charset="2"/>
              </a:rPr>
              <a:t>8 </a:t>
            </a:r>
            <a:r>
              <a:rPr lang="en-US" sz="1400" dirty="0" smtClean="0">
                <a:solidFill>
                  <a:schemeClr val="bg1"/>
                </a:solidFill>
                <a:cs typeface="Arial" panose="020B0604020202020204" pitchFamily="34" charset="0"/>
                <a:sym typeface="Symbol" panose="05050102010706020507" pitchFamily="18" charset="2"/>
              </a:rPr>
              <a:t>mm SR gap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80985" y="265840"/>
            <a:ext cx="37882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rgbClr val="0070C0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Insertion devices</a:t>
            </a:r>
            <a:endParaRPr lang="en-US" sz="3600" b="1" dirty="0">
              <a:solidFill>
                <a:srgbClr val="0070C0"/>
              </a:solidFill>
              <a:latin typeface="Book Antiqua" panose="02040602050305030304" pitchFamily="18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0985" y="1041913"/>
            <a:ext cx="111395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cs typeface="Arial" panose="020B0604020202020204" pitchFamily="34" charset="0"/>
              </a:rPr>
              <a:t>To extend the spectrum in the hard X-ray region, we plan to use superconducting IDs.</a:t>
            </a:r>
            <a:endParaRPr lang="ru-RU" sz="20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8" y="1571765"/>
            <a:ext cx="7900987" cy="183177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837" y="3651726"/>
            <a:ext cx="5319713" cy="22950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0348" y="3804126"/>
            <a:ext cx="6207650" cy="169179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978924" y="6194972"/>
            <a:ext cx="19549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cs typeface="Arial" panose="020B0604020202020204" pitchFamily="34" charset="0"/>
              </a:rPr>
              <a:t>Optics with 1 SCW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04516" y="5840195"/>
            <a:ext cx="18705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cs typeface="Arial" panose="020B0604020202020204" pitchFamily="34" charset="0"/>
              </a:rPr>
              <a:t>Before correction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257216" y="5854781"/>
            <a:ext cx="17257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cs typeface="Arial" panose="020B0604020202020204" pitchFamily="34" charset="0"/>
              </a:rPr>
              <a:t>After correction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803434" y="5577450"/>
            <a:ext cx="57741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cs typeface="Arial" panose="020B0604020202020204" pitchFamily="34" charset="0"/>
              </a:rPr>
              <a:t>For baseline lattice, the emittance does not depend on IDs. </a:t>
            </a:r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2D22C-AEE9-45C3-A0CC-F934139A7700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505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9453353" y="794472"/>
            <a:ext cx="1499770" cy="11695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cs typeface="Arial" panose="020B0604020202020204" pitchFamily="34" charset="0"/>
              </a:rPr>
              <a:t>Квадруполь</a:t>
            </a:r>
          </a:p>
          <a:p>
            <a:r>
              <a:rPr lang="ru-RU" sz="1400" dirty="0" smtClean="0">
                <a:solidFill>
                  <a:schemeClr val="bg1"/>
                </a:solidFill>
                <a:cs typeface="Arial" panose="020B0604020202020204" pitchFamily="34" charset="0"/>
                <a:sym typeface="Symbol" panose="05050102010706020507" pitchFamily="18" charset="2"/>
              </a:rPr>
              <a:t>30 мм</a:t>
            </a:r>
          </a:p>
          <a:p>
            <a:r>
              <a:rPr lang="ru-RU" sz="1400" dirty="0">
                <a:solidFill>
                  <a:schemeClr val="bg1"/>
                </a:solidFill>
                <a:cs typeface="Arial" panose="020B0604020202020204" pitchFamily="34" charset="0"/>
                <a:sym typeface="Symbol" panose="05050102010706020507" pitchFamily="18" charset="2"/>
              </a:rPr>
              <a:t>7</a:t>
            </a:r>
            <a:r>
              <a:rPr lang="ru-RU" sz="1400" dirty="0" smtClean="0">
                <a:solidFill>
                  <a:schemeClr val="bg1"/>
                </a:solidFill>
                <a:cs typeface="Arial" panose="020B0604020202020204" pitchFamily="34" charset="0"/>
                <a:sym typeface="Symbol" panose="05050102010706020507" pitchFamily="18" charset="2"/>
              </a:rPr>
              <a:t>0 Т/м</a:t>
            </a:r>
          </a:p>
          <a:p>
            <a:r>
              <a:rPr lang="ru-RU" sz="1400" dirty="0" smtClean="0">
                <a:solidFill>
                  <a:schemeClr val="bg1"/>
                </a:solidFill>
                <a:cs typeface="Arial" panose="020B0604020202020204" pitchFamily="34" charset="0"/>
                <a:sym typeface="Symbol" panose="05050102010706020507" pitchFamily="18" charset="2"/>
              </a:rPr>
              <a:t>300 А х 10 витков</a:t>
            </a:r>
          </a:p>
          <a:p>
            <a:r>
              <a:rPr lang="ru-RU" sz="1400" dirty="0" smtClean="0">
                <a:solidFill>
                  <a:schemeClr val="bg1"/>
                </a:solidFill>
                <a:cs typeface="Arial" panose="020B0604020202020204" pitchFamily="34" charset="0"/>
                <a:sym typeface="Symbol" panose="05050102010706020507" pitchFamily="18" charset="2"/>
              </a:rPr>
              <a:t>8 </a:t>
            </a:r>
            <a:r>
              <a:rPr lang="en-US" sz="1400" dirty="0" smtClean="0">
                <a:solidFill>
                  <a:schemeClr val="bg1"/>
                </a:solidFill>
                <a:cs typeface="Arial" panose="020B0604020202020204" pitchFamily="34" charset="0"/>
                <a:sym typeface="Symbol" panose="05050102010706020507" pitchFamily="18" charset="2"/>
              </a:rPr>
              <a:t>mm SR gap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80985" y="265840"/>
            <a:ext cx="58785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rgbClr val="0070C0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IDs, alternative drift optics</a:t>
            </a:r>
            <a:endParaRPr lang="en-US" sz="3600" b="1" dirty="0">
              <a:solidFill>
                <a:srgbClr val="0070C0"/>
              </a:solidFill>
              <a:latin typeface="Book Antiqua" panose="02040602050305030304" pitchFamily="18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0985" y="1041913"/>
            <a:ext cx="984308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cs typeface="Arial" panose="020B0604020202020204" pitchFamily="34" charset="0"/>
              </a:rPr>
              <a:t>Low </a:t>
            </a:r>
            <a:r>
              <a:rPr lang="en-US" sz="2000" dirty="0" smtClean="0">
                <a:cs typeface="Arial" panose="020B0604020202020204" pitchFamily="34" charset="0"/>
                <a:sym typeface="Symbol" panose="05050102010706020507" pitchFamily="18" charset="2"/>
              </a:rPr>
              <a:t></a:t>
            </a:r>
            <a:r>
              <a:rPr lang="en-US" sz="2000" baseline="-25000" dirty="0" smtClean="0">
                <a:cs typeface="Arial" panose="020B0604020202020204" pitchFamily="34" charset="0"/>
                <a:sym typeface="Symbol" panose="05050102010706020507" pitchFamily="18" charset="2"/>
              </a:rPr>
              <a:t>x</a:t>
            </a:r>
            <a:r>
              <a:rPr lang="en-US" sz="2000" dirty="0" smtClean="0">
                <a:cs typeface="Arial" panose="020B0604020202020204" pitchFamily="34" charset="0"/>
                <a:sym typeface="Symbol" panose="05050102010706020507" pitchFamily="18" charset="2"/>
              </a:rPr>
              <a:t> in the wiggler section allows additional emittance reduction. For beta control we need quadrupole triplets instead of doublets.</a:t>
            </a:r>
            <a:endParaRPr lang="ru-RU" sz="2000" dirty="0"/>
          </a:p>
        </p:txBody>
      </p:sp>
      <p:pic>
        <p:nvPicPr>
          <p:cNvPr id="5" name="Рисунок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770" y="1879541"/>
            <a:ext cx="3223260" cy="272224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6775" y="1879541"/>
            <a:ext cx="6025092" cy="190465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0467" y="4173465"/>
            <a:ext cx="6217707" cy="221893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94503" y="4911922"/>
            <a:ext cx="384203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cs typeface="Arial" panose="020B0604020202020204" pitchFamily="34" charset="0"/>
                <a:sym typeface="Symbol" panose="05050102010706020507" pitchFamily="18" charset="2"/>
              </a:rPr>
              <a:t>Strong field IDs influence the DA (through the optical symmetry breaking). Mitigation of such influence is under way. 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2D22C-AEE9-45C3-A0CC-F934139A7700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9748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680985" y="265840"/>
            <a:ext cx="33906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rgbClr val="0070C0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IBS bare lattice</a:t>
            </a:r>
            <a:endParaRPr lang="en-US" sz="3600" b="1" dirty="0">
              <a:solidFill>
                <a:srgbClr val="0070C0"/>
              </a:solidFill>
              <a:latin typeface="Book Antiqua" panose="02040602050305030304" pitchFamily="18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0985" y="1041913"/>
            <a:ext cx="984308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cs typeface="Arial" panose="020B0604020202020204" pitchFamily="34" charset="0"/>
              </a:rPr>
              <a:t>400 </a:t>
            </a:r>
            <a:r>
              <a:rPr lang="en-US" sz="2000" dirty="0" smtClean="0">
                <a:cs typeface="Arial" panose="020B0604020202020204" pitchFamily="34" charset="0"/>
              </a:rPr>
              <a:t>mA in 510 bunches, U</a:t>
            </a:r>
            <a:r>
              <a:rPr lang="en-US" sz="2000" baseline="-25000" dirty="0" smtClean="0">
                <a:cs typeface="Arial" panose="020B0604020202020204" pitchFamily="34" charset="0"/>
              </a:rPr>
              <a:t>0</a:t>
            </a:r>
            <a:r>
              <a:rPr lang="en-US" sz="2000" dirty="0" smtClean="0">
                <a:cs typeface="Arial" panose="020B0604020202020204" pitchFamily="34" charset="0"/>
              </a:rPr>
              <a:t>=534 </a:t>
            </a:r>
            <a:r>
              <a:rPr lang="en-US" sz="2000" dirty="0" err="1" smtClean="0">
                <a:cs typeface="Arial" panose="020B0604020202020204" pitchFamily="34" charset="0"/>
              </a:rPr>
              <a:t>keV</a:t>
            </a:r>
            <a:r>
              <a:rPr lang="en-US" sz="2000" dirty="0" smtClean="0">
                <a:cs typeface="Arial" panose="020B0604020202020204" pitchFamily="34" charset="0"/>
              </a:rPr>
              <a:t>/turn, V</a:t>
            </a:r>
            <a:r>
              <a:rPr lang="en-US" sz="2000" baseline="-25000" dirty="0" smtClean="0">
                <a:cs typeface="Arial" panose="020B0604020202020204" pitchFamily="34" charset="0"/>
              </a:rPr>
              <a:t>RF</a:t>
            </a:r>
            <a:r>
              <a:rPr lang="en-US" sz="2000" dirty="0" smtClean="0">
                <a:cs typeface="Arial" panose="020B0604020202020204" pitchFamily="34" charset="0"/>
              </a:rPr>
              <a:t>=0.845 MV (</a:t>
            </a:r>
            <a:r>
              <a:rPr lang="en-US" sz="2000" dirty="0" smtClean="0">
                <a:cs typeface="Arial" panose="020B0604020202020204" pitchFamily="34" charset="0"/>
                <a:sym typeface="Symbol" panose="05050102010706020507" pitchFamily="18" charset="2"/>
              </a:rPr>
              <a:t>E/E=3%)</a:t>
            </a:r>
          </a:p>
          <a:p>
            <a:r>
              <a:rPr lang="en-US" sz="2000" dirty="0" smtClean="0">
                <a:cs typeface="Arial" panose="020B0604020202020204" pitchFamily="34" charset="0"/>
                <a:sym typeface="Symbol" panose="05050102010706020507" pitchFamily="18" charset="2"/>
              </a:rPr>
              <a:t>RF1 – main accelerating system, RF1+3 – third harmonic RF elongate the bunch threefold</a:t>
            </a:r>
            <a:endParaRPr lang="ru-RU" sz="20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8126" y="1793518"/>
            <a:ext cx="4574407" cy="2072778"/>
          </a:xfrm>
          <a:prstGeom prst="rect">
            <a:avLst/>
          </a:prstGeom>
        </p:spPr>
      </p:pic>
      <p:graphicFrame>
        <p:nvGraphicFramePr>
          <p:cNvPr id="6" name="Диаграмма 5" title="Ex_ibs/Exc"/>
          <p:cNvGraphicFramePr/>
          <p:nvPr>
            <p:extLst>
              <p:ext uri="{D42A27DB-BD31-4B8C-83A1-F6EECF244321}">
                <p14:modId xmlns:p14="http://schemas.microsoft.com/office/powerpoint/2010/main" val="1572811264"/>
              </p:ext>
            </p:extLst>
          </p:nvPr>
        </p:nvGraphicFramePr>
        <p:xfrm>
          <a:off x="817099" y="3910015"/>
          <a:ext cx="4137660" cy="25831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 title="Ex_ibs/Exc"/>
          <p:cNvGraphicFramePr/>
          <p:nvPr>
            <p:extLst>
              <p:ext uri="{D42A27DB-BD31-4B8C-83A1-F6EECF244321}">
                <p14:modId xmlns:p14="http://schemas.microsoft.com/office/powerpoint/2010/main" val="3980463076"/>
              </p:ext>
            </p:extLst>
          </p:nvPr>
        </p:nvGraphicFramePr>
        <p:xfrm>
          <a:off x="4858839" y="4039555"/>
          <a:ext cx="4161790" cy="2324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2D22C-AEE9-45C3-A0CC-F934139A7700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3646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680985" y="265840"/>
            <a:ext cx="29290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rgbClr val="0070C0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IBS with IDs</a:t>
            </a:r>
            <a:endParaRPr lang="en-US" sz="3600" b="1" dirty="0">
              <a:solidFill>
                <a:srgbClr val="0070C0"/>
              </a:solidFill>
              <a:latin typeface="Book Antiqua" panose="02040602050305030304" pitchFamily="18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6984" y="969713"/>
            <a:ext cx="74978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cs typeface="Arial" panose="020B0604020202020204" pitchFamily="34" charset="0"/>
                <a:sym typeface="Symbol" panose="05050102010706020507" pitchFamily="18" charset="2"/>
              </a:rPr>
              <a:t>“Reduced” brightness (depends on the electron beam parameters):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564" y="1423308"/>
            <a:ext cx="4661482" cy="62153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768" y="1978446"/>
            <a:ext cx="5350208" cy="62153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04785" y="2645878"/>
            <a:ext cx="6625747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n-US" sz="2000" dirty="0" smtClean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400 mA in 510 bunches,</a:t>
            </a:r>
            <a:r>
              <a:rPr lang="ru-RU" sz="2000" dirty="0" smtClean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>
                <a:effectLst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</a:t>
            </a:r>
            <a:r>
              <a:rPr lang="ru-RU" sz="20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= 10%, </a:t>
            </a:r>
            <a:r>
              <a:rPr lang="en-US" sz="2000" dirty="0" smtClean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000" baseline="-25000" dirty="0" smtClean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sz="2000" baseline="-25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ru-RU" sz="2000" dirty="0" smtClean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000" baseline="-25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sz="2000" baseline="-25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0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“geometrical brightness” for</a:t>
            </a:r>
            <a:r>
              <a:rPr lang="ru-RU" sz="2000" dirty="0" smtClean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</a:t>
            </a:r>
            <a:r>
              <a:rPr lang="ru-RU" sz="2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= 1 Å </a:t>
            </a:r>
            <a:r>
              <a:rPr lang="en-US" sz="2000" dirty="0" smtClean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ru-RU" sz="2000" dirty="0" smtClean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</a:t>
            </a:r>
            <a:r>
              <a:rPr lang="ru-RU" sz="2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= 10 Å.</a:t>
            </a:r>
            <a:endParaRPr lang="ru-RU" sz="20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938" y="3491998"/>
            <a:ext cx="5895440" cy="3132136"/>
          </a:xfrm>
          <a:prstGeom prst="rect">
            <a:avLst/>
          </a:prstGeom>
        </p:spPr>
      </p:pic>
      <p:pic>
        <p:nvPicPr>
          <p:cNvPr id="11" name="Рисунок 10"/>
          <p:cNvPicPr/>
          <p:nvPr/>
        </p:nvPicPr>
        <p:blipFill>
          <a:blip r:embed="rId5"/>
          <a:stretch>
            <a:fillRect/>
          </a:stretch>
        </p:blipFill>
        <p:spPr>
          <a:xfrm>
            <a:off x="7968595" y="781482"/>
            <a:ext cx="3254693" cy="2857494"/>
          </a:xfrm>
          <a:prstGeom prst="rect">
            <a:avLst/>
          </a:prstGeom>
        </p:spPr>
      </p:pic>
      <p:pic>
        <p:nvPicPr>
          <p:cNvPr id="12" name="Рисунок 11"/>
          <p:cNvPicPr/>
          <p:nvPr/>
        </p:nvPicPr>
        <p:blipFill>
          <a:blip r:embed="rId6"/>
          <a:stretch>
            <a:fillRect/>
          </a:stretch>
        </p:blipFill>
        <p:spPr>
          <a:xfrm>
            <a:off x="8097881" y="3809787"/>
            <a:ext cx="3125407" cy="2766721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2D22C-AEE9-45C3-A0CC-F934139A7700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9272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80985" y="265840"/>
            <a:ext cx="69557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rgbClr val="0070C0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Emittance and lifetime with IBS</a:t>
            </a:r>
            <a:endParaRPr lang="en-US" sz="3600" b="1" dirty="0">
              <a:solidFill>
                <a:srgbClr val="0070C0"/>
              </a:solidFill>
              <a:latin typeface="Book Antiqua" panose="02040602050305030304" pitchFamily="18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422400" y="1203427"/>
                <a:ext cx="11347200" cy="436747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lvl="0" indent="-342900" algn="just">
                  <a:lnSpc>
                    <a:spcPct val="115000"/>
                  </a:lnSpc>
                  <a:spcAft>
                    <a:spcPts val="0"/>
                  </a:spcAft>
                  <a:buFont typeface="Symbol" panose="05050102010706020507" pitchFamily="18" charset="2"/>
                  <a:buChar char=""/>
                </a:pPr>
                <a:r>
                  <a:rPr lang="en-US" sz="2000" dirty="0" smtClean="0">
                    <a:ea typeface="Calibri" panose="020F0502020204030204" pitchFamily="34" charset="0"/>
                    <a:cs typeface="Times New Roman" panose="02020603050405020304" pitchFamily="18" charset="0"/>
                  </a:rPr>
                  <a:t>For bare baseline lattice with </a:t>
                </a:r>
                <a:r>
                  <a:rPr lang="ru-RU" sz="2000" dirty="0" smtClean="0">
                    <a:ea typeface="Calibri" panose="020F0502020204030204" pitchFamily="34" charset="0"/>
                    <a:cs typeface="Times New Roman" panose="02020603050405020304" pitchFamily="18" charset="0"/>
                  </a:rPr>
                  <a:t>400</a:t>
                </a:r>
                <a:r>
                  <a:rPr lang="en-US" sz="2000" dirty="0" smtClean="0">
                    <a:ea typeface="Calibri" panose="020F0502020204030204" pitchFamily="34" charset="0"/>
                    <a:cs typeface="Times New Roman" panose="02020603050405020304" pitchFamily="18" charset="0"/>
                  </a:rPr>
                  <a:t> mA in </a:t>
                </a:r>
                <a:r>
                  <a:rPr lang="ru-RU" sz="2000" dirty="0" smtClean="0">
                    <a:ea typeface="Calibri" panose="020F0502020204030204" pitchFamily="34" charset="0"/>
                    <a:cs typeface="Times New Roman" panose="02020603050405020304" pitchFamily="18" charset="0"/>
                  </a:rPr>
                  <a:t>510 </a:t>
                </a:r>
                <a:r>
                  <a:rPr lang="en-US" sz="2000" dirty="0" smtClean="0">
                    <a:ea typeface="Calibri" panose="020F0502020204030204" pitchFamily="34" charset="0"/>
                    <a:cs typeface="Times New Roman" panose="02020603050405020304" pitchFamily="18" charset="0"/>
                  </a:rPr>
                  <a:t>bunches</a:t>
                </a:r>
                <a:r>
                  <a:rPr lang="ru-RU" sz="2000" dirty="0" smtClean="0">
                    <a:ea typeface="Calibri" panose="020F0502020204030204" pitchFamily="34" charset="0"/>
                    <a:cs typeface="Times New Roman" panose="02020603050405020304" pitchFamily="18" charset="0"/>
                  </a:rPr>
                  <a:t>, 10</a:t>
                </a:r>
                <a:r>
                  <a:rPr lang="ru-RU" sz="2000" dirty="0">
                    <a:ea typeface="Calibri" panose="020F0502020204030204" pitchFamily="34" charset="0"/>
                    <a:cs typeface="Times New Roman" panose="02020603050405020304" pitchFamily="18" charset="0"/>
                  </a:rPr>
                  <a:t>% </a:t>
                </a:r>
                <a:r>
                  <a:rPr lang="en-US" sz="2000" dirty="0" smtClean="0">
                    <a:ea typeface="Calibri" panose="020F0502020204030204" pitchFamily="34" charset="0"/>
                    <a:cs typeface="Times New Roman" panose="02020603050405020304" pitchFamily="18" charset="0"/>
                  </a:rPr>
                  <a:t>coupling, </a:t>
                </a:r>
                <a:r>
                  <a:rPr lang="ru-RU" sz="2000" dirty="0" smtClean="0">
                    <a:effectLst/>
                    <a:ea typeface="Calibri" panose="020F050202020403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</a:t>
                </a:r>
                <a:r>
                  <a:rPr lang="ru-RU" sz="2000" dirty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3</a:t>
                </a:r>
                <a:r>
                  <a:rPr lang="ru-RU" sz="2000" dirty="0" smtClean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%</a:t>
                </a:r>
                <a:r>
                  <a:rPr lang="en-US" sz="2000" dirty="0" smtClean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 energy acceptance</a:t>
                </a:r>
                <a:r>
                  <a:rPr lang="ru-RU" sz="2000" dirty="0" smtClean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dirty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(</a:t>
                </a:r>
                <a:r>
                  <a:rPr lang="en-US" sz="2000" dirty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V</a:t>
                </a:r>
                <a:r>
                  <a:rPr lang="en-US" sz="2000" baseline="-25000" dirty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RF</a:t>
                </a:r>
                <a:r>
                  <a:rPr lang="ru-RU" sz="2000" dirty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 = 0.845 МВ</a:t>
                </a:r>
                <a:r>
                  <a:rPr lang="ru-RU" sz="2000" dirty="0" smtClean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)</a:t>
                </a:r>
                <a:r>
                  <a:rPr lang="en-US" sz="2000" dirty="0" smtClean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, horizontal emittance increases from 73 pm to </a:t>
                </a:r>
                <a:r>
                  <a:rPr lang="ru-RU" sz="2000" dirty="0" smtClean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113 </a:t>
                </a:r>
                <a:r>
                  <a:rPr lang="en-US" sz="2000" dirty="0" smtClean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pm. </a:t>
                </a:r>
                <a:r>
                  <a:rPr lang="en-US" sz="2000" dirty="0" err="1" smtClean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Touschek</a:t>
                </a:r>
                <a:r>
                  <a:rPr lang="en-US" sz="2000" dirty="0" smtClean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 lifetime is </a:t>
                </a:r>
                <a:r>
                  <a:rPr lang="ru-RU" sz="2000" dirty="0" smtClean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3.2 </a:t>
                </a:r>
                <a:r>
                  <a:rPr lang="en-US" sz="2000" dirty="0" smtClean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hours</a:t>
                </a:r>
                <a:r>
                  <a:rPr lang="ru-RU" sz="2000" dirty="0" smtClean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  <a:endParaRPr lang="ru-RU" sz="20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 algn="just">
                  <a:lnSpc>
                    <a:spcPct val="115000"/>
                  </a:lnSpc>
                  <a:spcAft>
                    <a:spcPts val="0"/>
                  </a:spcAft>
                  <a:buFont typeface="Symbol" panose="05050102010706020507" pitchFamily="18" charset="2"/>
                  <a:buChar char=""/>
                </a:pPr>
                <a:r>
                  <a:rPr lang="en-US" sz="2000" dirty="0" smtClean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Threefold bunch elongation reduces the emittance to </a:t>
                </a:r>
                <a:r>
                  <a:rPr lang="ru-RU" sz="2000" dirty="0" smtClean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90 </a:t>
                </a:r>
                <a:r>
                  <a:rPr lang="en-US" sz="2000" dirty="0" smtClean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pm and increases </a:t>
                </a:r>
                <a:r>
                  <a:rPr lang="en-US" sz="2000" dirty="0" err="1" smtClean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Touschek</a:t>
                </a:r>
                <a:r>
                  <a:rPr lang="en-US" sz="2000" dirty="0" smtClean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 lifetime up to </a:t>
                </a:r>
                <a:r>
                  <a:rPr lang="ru-RU" sz="2000" dirty="0" smtClean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7.9 </a:t>
                </a:r>
                <a:r>
                  <a:rPr lang="en-US" sz="2000" dirty="0" smtClean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hours</a:t>
                </a:r>
                <a:r>
                  <a:rPr lang="ru-RU" sz="2000" dirty="0" smtClean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  <a:endParaRPr lang="ru-RU" sz="20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 algn="just">
                  <a:lnSpc>
                    <a:spcPct val="115000"/>
                  </a:lnSpc>
                  <a:spcAft>
                    <a:spcPts val="0"/>
                  </a:spcAft>
                  <a:buFont typeface="Symbol" panose="05050102010706020507" pitchFamily="18" charset="2"/>
                  <a:buChar char=""/>
                </a:pPr>
                <a:r>
                  <a:rPr lang="ru-RU" sz="2000" dirty="0" smtClean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100 %</a:t>
                </a:r>
                <a:r>
                  <a:rPr lang="en-US" sz="2000" dirty="0" smtClean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 coupling provides</a:t>
                </a:r>
                <a14:m>
                  <m:oMath xmlns:m="http://schemas.openxmlformats.org/officeDocument/2006/math">
                    <m:r>
                      <a:rPr lang="en-US" sz="2000" b="0" i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  <m:sSub>
                      <m:sSubPr>
                        <m:ctrlPr>
                          <a:rPr lang="ru-RU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u-RU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𝜀</m:t>
                        </m:r>
                      </m:e>
                      <m:sub>
                        <m:r>
                          <a:rPr lang="ru-RU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</m:sub>
                    </m:sSub>
                    <m:r>
                      <a:rPr lang="ru-RU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ru-RU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u-RU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𝜀</m:t>
                        </m:r>
                      </m:e>
                      <m:sub>
                        <m:r>
                          <a:rPr lang="ru-RU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𝑦</m:t>
                        </m:r>
                      </m:sub>
                    </m:sSub>
                    <m:r>
                      <a:rPr lang="ru-RU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=50÷60</m:t>
                    </m:r>
                  </m:oMath>
                </a14:m>
                <a:r>
                  <a:rPr lang="ru-RU" sz="2000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smtClean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pm</a:t>
                </a:r>
                <a:r>
                  <a:rPr lang="ru-RU" sz="2000" dirty="0" smtClean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smtClean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and doubles lifetime. However, the “geometrical” brightness reduces by factor 1.5</a:t>
                </a:r>
                <a:r>
                  <a:rPr lang="en-US" sz="2000" dirty="0" smtClean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2 (for the radiation wavelength region </a:t>
                </a:r>
                <a:r>
                  <a:rPr lang="ru-RU" sz="2000" dirty="0" smtClean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ru-RU" sz="2000" dirty="0" smtClean="0">
                    <a:ea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</a:t>
                </a:r>
                <a:r>
                  <a:rPr lang="en-US" sz="2000" dirty="0" smtClean="0">
                    <a:ea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10</a:t>
                </a:r>
                <a:r>
                  <a:rPr lang="ru-RU" sz="2000" dirty="0" smtClean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Å</a:t>
                </a:r>
                <a:r>
                  <a:rPr lang="en-US" sz="2000" dirty="0" smtClean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).</a:t>
                </a:r>
                <a:r>
                  <a:rPr lang="ru-RU" sz="2000" dirty="0" smtClean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ru-RU" sz="20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 algn="just">
                  <a:lnSpc>
                    <a:spcPct val="115000"/>
                  </a:lnSpc>
                  <a:spcAft>
                    <a:spcPts val="0"/>
                  </a:spcAft>
                  <a:buFont typeface="Symbol" panose="05050102010706020507" pitchFamily="18" charset="2"/>
                  <a:buChar char=""/>
                </a:pPr>
                <a:r>
                  <a:rPr lang="en-US" sz="2000" dirty="0" smtClean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For “ultimate” configuration (</a:t>
                </a:r>
                <a:r>
                  <a:rPr lang="ru-RU" sz="2000" dirty="0" smtClean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10</a:t>
                </a:r>
                <a:r>
                  <a:rPr lang="en-US" sz="2000" dirty="0" smtClean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SCU + 2 SCW) </a:t>
                </a:r>
                <a:r>
                  <a:rPr lang="ru-RU" sz="2000" dirty="0" smtClean="0">
                    <a:effectLst/>
                    <a:ea typeface="Calibri" panose="020F050202020403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</a:t>
                </a:r>
                <a:r>
                  <a:rPr lang="en-US" sz="2000" baseline="-25000" dirty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TIBS </a:t>
                </a:r>
                <a:r>
                  <a:rPr lang="en-US" sz="2000" dirty="0">
                    <a:effectLst/>
                    <a:ea typeface="Calibri" panose="020F050202020403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</a:t>
                </a:r>
                <a:r>
                  <a:rPr lang="ru-RU" sz="2000" dirty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 5 </a:t>
                </a:r>
                <a:r>
                  <a:rPr lang="en-US" sz="2000" dirty="0" smtClean="0">
                    <a:ea typeface="Calibri" panose="020F0502020204030204" pitchFamily="34" charset="0"/>
                    <a:cs typeface="Times New Roman" panose="02020603050405020304" pitchFamily="18" charset="0"/>
                  </a:rPr>
                  <a:t>hours for </a:t>
                </a:r>
                <a:r>
                  <a:rPr lang="en-US" sz="2000" dirty="0" smtClean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V</a:t>
                </a:r>
                <a:r>
                  <a:rPr lang="en-US" sz="2000" baseline="-25000" dirty="0" smtClean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RF</a:t>
                </a:r>
                <a:r>
                  <a:rPr lang="ru-RU" sz="2000" dirty="0" smtClean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dirty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= 1.4 </a:t>
                </a:r>
                <a:r>
                  <a:rPr lang="ru-RU" sz="2000" dirty="0" smtClean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М</a:t>
                </a:r>
                <a:r>
                  <a:rPr lang="en-US" sz="2000" dirty="0" smtClean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V</a:t>
                </a:r>
                <a:r>
                  <a:rPr lang="ru-RU" sz="2000" dirty="0" smtClean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 (</a:t>
                </a:r>
                <a:r>
                  <a:rPr lang="en-US" sz="2000" dirty="0" smtClean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without coherent losses and other collective effects</a:t>
                </a:r>
                <a:r>
                  <a:rPr lang="ru-RU" sz="2000" dirty="0" smtClean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).</a:t>
                </a:r>
                <a:endParaRPr lang="en-US" sz="2000" dirty="0" smtClean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 algn="just">
                  <a:lnSpc>
                    <a:spcPct val="115000"/>
                  </a:lnSpc>
                  <a:spcAft>
                    <a:spcPts val="0"/>
                  </a:spcAft>
                  <a:buFont typeface="Symbol" panose="05050102010706020507" pitchFamily="18" charset="2"/>
                  <a:buChar char=""/>
                </a:pPr>
                <a:r>
                  <a:rPr lang="en-US" sz="2000" dirty="0" smtClean="0">
                    <a:ea typeface="Calibri" panose="020F0502020204030204" pitchFamily="34" charset="0"/>
                    <a:cs typeface="Times New Roman" panose="02020603050405020304" pitchFamily="18" charset="0"/>
                  </a:rPr>
                  <a:t>For “ultimate” configuration, 10% coupling, threefold bunch elongation and 400 mA in 510 bunches the minimum horizontal emittance is 78.9 pm.</a:t>
                </a:r>
                <a:endParaRPr lang="ru-RU" sz="20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 algn="just">
                  <a:lnSpc>
                    <a:spcPct val="115000"/>
                  </a:lnSpc>
                  <a:spcAft>
                    <a:spcPts val="800"/>
                  </a:spcAft>
                  <a:buFont typeface="Symbol" panose="05050102010706020507" pitchFamily="18" charset="2"/>
                  <a:buChar char=""/>
                </a:pPr>
                <a:r>
                  <a:rPr lang="en-US" sz="2000" dirty="0" smtClean="0">
                    <a:ea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For </a:t>
                </a:r>
                <a:r>
                  <a:rPr lang="en-US" sz="2000" dirty="0">
                    <a:ea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the radiation wavelength </a:t>
                </a:r>
                <a:r>
                  <a:rPr lang="en-US" sz="2000" dirty="0" smtClean="0">
                    <a:ea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range of </a:t>
                </a:r>
                <a:r>
                  <a:rPr lang="ru-RU" sz="2000" dirty="0" smtClean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ru-RU" sz="2000" dirty="0">
                    <a:ea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</a:t>
                </a:r>
                <a:r>
                  <a:rPr lang="en-US" sz="2000" dirty="0">
                    <a:ea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10</a:t>
                </a:r>
                <a:r>
                  <a:rPr lang="ru-RU" sz="2000" dirty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Å </a:t>
                </a:r>
                <a:r>
                  <a:rPr lang="en-US" sz="2000" dirty="0" smtClean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maximum “geometrical” brightness is for the coupling range</a:t>
                </a:r>
                <a:r>
                  <a:rPr lang="ru-RU" sz="2000" dirty="0" smtClean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i="1" dirty="0">
                    <a:effectLst/>
                    <a:ea typeface="Calibri" panose="020F050202020403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</a:t>
                </a:r>
                <a:r>
                  <a:rPr lang="en-US" sz="2000" dirty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dirty="0">
                    <a:effectLst/>
                    <a:ea typeface="Calibri" panose="020F050202020403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</a:t>
                </a:r>
                <a:r>
                  <a:rPr lang="ru-RU" sz="2000" dirty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 0.5</a:t>
                </a:r>
                <a:r>
                  <a:rPr lang="ru-RU" sz="2000" dirty="0">
                    <a:effectLst/>
                    <a:ea typeface="Calibri" panose="020F050202020403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</a:t>
                </a:r>
                <a:r>
                  <a:rPr lang="ru-RU" sz="2000" dirty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5%.</a:t>
                </a:r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400" y="1203427"/>
                <a:ext cx="11347200" cy="4367478"/>
              </a:xfrm>
              <a:prstGeom prst="rect">
                <a:avLst/>
              </a:prstGeom>
              <a:blipFill rotWithShape="0">
                <a:blip r:embed="rId2"/>
                <a:stretch>
                  <a:fillRect l="-591" t="-558" r="-537" b="-97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2D22C-AEE9-45C3-A0CC-F934139A7700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1266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Прямоугольник 30"/>
          <p:cNvSpPr/>
          <p:nvPr/>
        </p:nvSpPr>
        <p:spPr>
          <a:xfrm>
            <a:off x="680985" y="265840"/>
            <a:ext cx="38010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rgbClr val="0070C0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COD correction I</a:t>
            </a:r>
            <a:endParaRPr lang="en-US" sz="3600" b="1" dirty="0">
              <a:solidFill>
                <a:srgbClr val="0070C0"/>
              </a:solidFill>
              <a:latin typeface="Book Antiqua" panose="02040602050305030304" pitchFamily="18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99690" y="952708"/>
            <a:ext cx="11116573" cy="2322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en-US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Even small COD in strong </a:t>
            </a:r>
            <a:r>
              <a:rPr lang="en-US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sextupoles</a:t>
            </a:r>
            <a:r>
              <a:rPr lang="en-US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generates significant optical and coupling errors reducing the dynamic aperture.</a:t>
            </a: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en-US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An algorithm to corrects the orbit, optics and coupling is as following: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Distribute random displacement in all elements (transverse 85 um and 150 um, longitudinal 1 mm, rotation around all three axes 200 </a:t>
            </a:r>
            <a:r>
              <a:rPr lang="en-US" dirty="0" smtClean="0"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rad)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Correct the COD at 1416=224 BPMs using 128 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s</a:t>
            </a:r>
            <a:r>
              <a:rPr lang="en-US" dirty="0" smtClean="0"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teering magnets (96 in sextupoles plus 32 individual)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Correct the beta-functions beating and tune point using 256 </a:t>
            </a:r>
            <a:r>
              <a:rPr lang="en-US" u="sng" dirty="0" smtClean="0"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gradient correctors </a:t>
            </a:r>
            <a:r>
              <a:rPr lang="en-US" dirty="0" smtClean="0"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in </a:t>
            </a:r>
            <a:r>
              <a:rPr lang="en-US" dirty="0" err="1" smtClean="0"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sextupoles</a:t>
            </a:r>
            <a:r>
              <a:rPr lang="en-US" dirty="0" smtClean="0"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 (!)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Correct the coupling using 256 skew-gradient correctors in </a:t>
            </a:r>
            <a:r>
              <a:rPr lang="en-US" dirty="0" err="1" smtClean="0"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sextupoles</a:t>
            </a:r>
            <a:endParaRPr lang="en-US" dirty="0" smtClean="0">
              <a:ea typeface="Calibri" panose="020F0502020204030204" pitchFamily="34" charset="0"/>
              <a:cs typeface="Times New Roman" panose="02020603050405020304" pitchFamily="18" charset="0"/>
              <a:sym typeface="Symbol" panose="05050102010706020507" pitchFamily="18" charset="2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615" y="4080956"/>
            <a:ext cx="5191850" cy="151468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771443" y="5857431"/>
                <a:ext cx="4995022" cy="34310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𝐸𝑓𝑓𝑒𝑐𝑡𝑖𝑣𝑒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𝑑𝑖𝑠𝑝𝑙𝑎𝑐𝑒𝑚𝑒𝑛𝑡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rad>
                        <m:radPr>
                          <m:degHide m:val="on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80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30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≈85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𝑢𝑚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1443" y="5857431"/>
                <a:ext cx="4995022" cy="343107"/>
              </a:xfrm>
              <a:prstGeom prst="rect">
                <a:avLst/>
              </a:prstGeom>
              <a:blipFill rotWithShape="0">
                <a:blip r:embed="rId3"/>
                <a:stretch>
                  <a:fillRect l="-1221" r="-244" b="-2857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9868" y="3232324"/>
            <a:ext cx="4675196" cy="3488416"/>
          </a:xfrm>
          <a:prstGeom prst="rect">
            <a:avLst/>
          </a:prstGeo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2D22C-AEE9-45C3-A0CC-F934139A7700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7179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Прямоугольник 30"/>
          <p:cNvSpPr/>
          <p:nvPr/>
        </p:nvSpPr>
        <p:spPr>
          <a:xfrm>
            <a:off x="680985" y="265840"/>
            <a:ext cx="39805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rgbClr val="0070C0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COD correction II</a:t>
            </a:r>
            <a:endParaRPr lang="en-US" sz="3600" b="1" dirty="0">
              <a:solidFill>
                <a:srgbClr val="0070C0"/>
              </a:solidFill>
              <a:latin typeface="Book Antiqua" panose="02040602050305030304" pitchFamily="18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166" y="912171"/>
            <a:ext cx="6881969" cy="301702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8771" y="3588589"/>
            <a:ext cx="4291338" cy="294160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166" y="4095828"/>
            <a:ext cx="7104456" cy="254752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02569" y="486682"/>
            <a:ext cx="4220332" cy="2920752"/>
          </a:xfrm>
          <a:prstGeom prst="rect">
            <a:avLst/>
          </a:prstGeom>
        </p:spPr>
      </p:pic>
      <p:sp>
        <p:nvSpPr>
          <p:cNvPr id="7" name="Овал 6"/>
          <p:cNvSpPr/>
          <p:nvPr/>
        </p:nvSpPr>
        <p:spPr>
          <a:xfrm>
            <a:off x="6192750" y="726775"/>
            <a:ext cx="1031460" cy="3369053"/>
          </a:xfrm>
          <a:prstGeom prst="ellipse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250946" y="4742159"/>
            <a:ext cx="33130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1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  <a:sym typeface="Symbol" panose="05050102010706020507" pitchFamily="18" charset="2"/>
              </a:rPr>
              <a:t> envelop of the corrected orbit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2D22C-AEE9-45C3-A0CC-F934139A7700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0076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Прямоугольник 30"/>
          <p:cNvSpPr/>
          <p:nvPr/>
        </p:nvSpPr>
        <p:spPr>
          <a:xfrm>
            <a:off x="680985" y="265840"/>
            <a:ext cx="36599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rgbClr val="0070C0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Multipole errors</a:t>
            </a:r>
            <a:endParaRPr lang="en-US" sz="3600" b="1" dirty="0">
              <a:solidFill>
                <a:srgbClr val="0070C0"/>
              </a:solidFill>
              <a:latin typeface="Book Antiqua" panose="02040602050305030304" pitchFamily="18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7" y="1391709"/>
            <a:ext cx="4598458" cy="193065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15215" y="1022377"/>
            <a:ext cx="27257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cs typeface="Times New Roman" panose="02020603050405020304" pitchFamily="18" charset="0"/>
              </a:rPr>
              <a:t>Random quadrupole errors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7577" y="355187"/>
            <a:ext cx="1482712" cy="189211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7266" y="355187"/>
            <a:ext cx="1865312" cy="151166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9905" y="3402541"/>
            <a:ext cx="4506914" cy="2179815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522942" y="3132112"/>
            <a:ext cx="13001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 smtClean="0">
                <a:cs typeface="Times New Roman" panose="02020603050405020304" pitchFamily="18" charset="0"/>
              </a:rPr>
              <a:t>2</a:t>
            </a:r>
            <a:r>
              <a:rPr lang="en-US" sz="1600" dirty="0" smtClean="0">
                <a:cs typeface="Times New Roman" panose="02020603050405020304" pitchFamily="18" charset="0"/>
                <a:sym typeface="Symbol" panose="05050102010706020507" pitchFamily="18" charset="2"/>
              </a:rPr>
              <a:t>10</a:t>
            </a:r>
            <a:r>
              <a:rPr lang="en-US" sz="1600" baseline="30000" dirty="0" smtClean="0">
                <a:cs typeface="Times New Roman" panose="02020603050405020304" pitchFamily="18" charset="0"/>
                <a:sym typeface="Symbol" panose="05050102010706020507" pitchFamily="18" charset="2"/>
              </a:rPr>
              <a:t>-3</a:t>
            </a:r>
            <a:endParaRPr lang="en-US" sz="1600" dirty="0" smtClean="0"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pPr algn="ctr"/>
            <a:r>
              <a:rPr lang="en-US" sz="1600" dirty="0" smtClean="0">
                <a:cs typeface="Times New Roman" panose="02020603050405020304" pitchFamily="18" charset="0"/>
                <a:sym typeface="Symbol" panose="05050102010706020507" pitchFamily="18" charset="2"/>
              </a:rPr>
              <a:t>unacceptable</a:t>
            </a:r>
            <a:endParaRPr lang="ru-RU" sz="16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967543" y="3132112"/>
            <a:ext cx="10853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 smtClean="0">
                <a:cs typeface="Times New Roman" panose="02020603050405020304" pitchFamily="18" charset="0"/>
              </a:rPr>
              <a:t>2</a:t>
            </a:r>
            <a:r>
              <a:rPr lang="en-US" sz="1600" dirty="0" smtClean="0">
                <a:cs typeface="Times New Roman" panose="02020603050405020304" pitchFamily="18" charset="0"/>
                <a:sym typeface="Symbol" panose="05050102010706020507" pitchFamily="18" charset="2"/>
              </a:rPr>
              <a:t>10</a:t>
            </a:r>
            <a:r>
              <a:rPr lang="en-US" sz="1600" baseline="30000" dirty="0" smtClean="0">
                <a:cs typeface="Times New Roman" panose="02020603050405020304" pitchFamily="18" charset="0"/>
                <a:sym typeface="Symbol" panose="05050102010706020507" pitchFamily="18" charset="2"/>
              </a:rPr>
              <a:t>-4</a:t>
            </a:r>
            <a:endParaRPr lang="en-US" sz="1600" dirty="0" smtClean="0"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pPr algn="ctr"/>
            <a:r>
              <a:rPr lang="en-US" sz="1600" dirty="0" smtClean="0">
                <a:cs typeface="Times New Roman" panose="02020603050405020304" pitchFamily="18" charset="0"/>
                <a:sym typeface="Symbol" panose="05050102010706020507" pitchFamily="18" charset="2"/>
              </a:rPr>
              <a:t>acceptable</a:t>
            </a:r>
            <a:endParaRPr lang="ru-RU" sz="16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54361" y="2224319"/>
            <a:ext cx="2679157" cy="221208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37831" y="2224319"/>
            <a:ext cx="2703809" cy="219608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69968" y="4443094"/>
            <a:ext cx="2733132" cy="2278523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554027" y="5826941"/>
            <a:ext cx="48481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Preliminary results. Work in progress.</a:t>
            </a:r>
            <a:endParaRPr lang="ru-RU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464134" y="2270000"/>
            <a:ext cx="19693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cs typeface="Times New Roman" panose="02020603050405020304" pitchFamily="18" charset="0"/>
              </a:rPr>
              <a:t>Errors in dipoles and quads</a:t>
            </a:r>
            <a:endParaRPr lang="ru-RU" sz="16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9272256" y="2266987"/>
            <a:ext cx="19693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cs typeface="Times New Roman" panose="02020603050405020304" pitchFamily="18" charset="0"/>
              </a:rPr>
              <a:t>Errors in sextupoles</a:t>
            </a:r>
            <a:endParaRPr lang="ru-RU" sz="16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8061761" y="4466080"/>
            <a:ext cx="19693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cs typeface="Times New Roman" panose="02020603050405020304" pitchFamily="18" charset="0"/>
              </a:rPr>
              <a:t>Errors in all magnets</a:t>
            </a:r>
            <a:endParaRPr lang="ru-RU" sz="1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2D22C-AEE9-45C3-A0CC-F934139A7700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079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80985" y="265840"/>
            <a:ext cx="20056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rgbClr val="0070C0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Magnets</a:t>
            </a:r>
            <a:endParaRPr lang="en-US" sz="3600" b="1" dirty="0">
              <a:solidFill>
                <a:srgbClr val="0070C0"/>
              </a:solidFill>
              <a:latin typeface="Book Antiqua" panose="02040602050305030304" pitchFamily="18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534294" y="4792503"/>
            <a:ext cx="12030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cs typeface="Arial" panose="020B0604020202020204" pitchFamily="34" charset="0"/>
                <a:sym typeface="Symbol" panose="05050102010706020507" pitchFamily="18" charset="2"/>
              </a:rPr>
              <a:t>Sextupoles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339176" y="2706897"/>
            <a:ext cx="13981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cs typeface="Arial" panose="020B0604020202020204" pitchFamily="34" charset="0"/>
                <a:sym typeface="Symbol" panose="05050102010706020507" pitchFamily="18" charset="2"/>
              </a:rPr>
              <a:t>Quadrupoles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97259" y="710785"/>
            <a:ext cx="881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cs typeface="Arial" panose="020B0604020202020204" pitchFamily="34" charset="0"/>
                <a:sym typeface="Symbol" panose="05050102010706020507" pitchFamily="18" charset="2"/>
              </a:rPr>
              <a:t>Dipoles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180" y="1063329"/>
            <a:ext cx="7773485" cy="155279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180" y="3064688"/>
            <a:ext cx="7164692" cy="165339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445" y="5189749"/>
            <a:ext cx="5334744" cy="12098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63063" y="265840"/>
            <a:ext cx="2075438" cy="207415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76799" y="2514216"/>
            <a:ext cx="3241058" cy="234459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00718" y="4977169"/>
            <a:ext cx="3666641" cy="164021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168569" y="440062"/>
            <a:ext cx="1901909" cy="2176059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2D22C-AEE9-45C3-A0CC-F934139A7700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6301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01949" y="1719016"/>
            <a:ext cx="11346103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cs typeface="Arial" panose="020B0604020202020204" pitchFamily="34" charset="0"/>
              </a:rPr>
              <a:t>Beam energy</a:t>
            </a:r>
            <a:r>
              <a:rPr lang="ru-RU" sz="2400" dirty="0" smtClean="0">
                <a:cs typeface="Arial" panose="020B0604020202020204" pitchFamily="34" charset="0"/>
              </a:rPr>
              <a:t> 3 </a:t>
            </a:r>
            <a:r>
              <a:rPr lang="en-US" sz="2400" dirty="0" smtClean="0">
                <a:cs typeface="Arial" panose="020B0604020202020204" pitchFamily="34" charset="0"/>
              </a:rPr>
              <a:t>GeV</a:t>
            </a:r>
            <a:r>
              <a:rPr lang="ru-RU" sz="2400" dirty="0" smtClean="0">
                <a:cs typeface="Arial" panose="020B0604020202020204" pitchFamily="34" charset="0"/>
              </a:rPr>
              <a:t> </a:t>
            </a:r>
            <a:r>
              <a:rPr lang="en-US" sz="2400" dirty="0" smtClean="0">
                <a:solidFill>
                  <a:srgbClr val="FF0000"/>
                </a:solidFill>
                <a:cs typeface="Arial" panose="020B0604020202020204" pitchFamily="34" charset="0"/>
              </a:rPr>
              <a:t>(less construction time)</a:t>
            </a:r>
            <a:endParaRPr lang="ru-RU" sz="2400" dirty="0" smtClean="0">
              <a:solidFill>
                <a:srgbClr val="FF0000"/>
              </a:solidFill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cs typeface="Arial" panose="020B0604020202020204" pitchFamily="34" charset="0"/>
              </a:rPr>
              <a:t>Circumference</a:t>
            </a:r>
            <a:r>
              <a:rPr lang="ru-RU" sz="2400" dirty="0" smtClean="0">
                <a:cs typeface="Arial" panose="020B0604020202020204" pitchFamily="34" charset="0"/>
              </a:rPr>
              <a:t> </a:t>
            </a:r>
            <a:r>
              <a:rPr lang="en-US" sz="2400" dirty="0" smtClean="0">
                <a:cs typeface="Arial" panose="020B0604020202020204" pitchFamily="34" charset="0"/>
                <a:sym typeface="Symbol" panose="05050102010706020507" pitchFamily="18" charset="2"/>
              </a:rPr>
              <a:t>&lt; </a:t>
            </a:r>
            <a:r>
              <a:rPr lang="ru-RU" sz="2400" dirty="0" smtClean="0">
                <a:cs typeface="Arial" panose="020B0604020202020204" pitchFamily="34" charset="0"/>
                <a:sym typeface="Symbol" panose="05050102010706020507" pitchFamily="18" charset="2"/>
              </a:rPr>
              <a:t>50</a:t>
            </a:r>
            <a:r>
              <a:rPr lang="ru-RU" sz="2400" dirty="0" smtClean="0">
                <a:cs typeface="Arial" panose="020B0604020202020204" pitchFamily="34" charset="0"/>
              </a:rPr>
              <a:t>0 </a:t>
            </a:r>
            <a:r>
              <a:rPr lang="en-US" sz="2400" dirty="0" smtClean="0">
                <a:cs typeface="Arial" panose="020B0604020202020204" pitchFamily="34" charset="0"/>
              </a:rPr>
              <a:t>m </a:t>
            </a:r>
            <a:r>
              <a:rPr lang="en-US" sz="2400" dirty="0" smtClean="0">
                <a:solidFill>
                  <a:srgbClr val="FF0000"/>
                </a:solidFill>
                <a:cs typeface="Arial" panose="020B0604020202020204" pitchFamily="34" charset="0"/>
              </a:rPr>
              <a:t>(available ground area)</a:t>
            </a:r>
            <a:endParaRPr lang="ru-RU" sz="2400" dirty="0" smtClean="0">
              <a:solidFill>
                <a:srgbClr val="FF0000"/>
              </a:solidFill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cs typeface="Arial" panose="020B0604020202020204" pitchFamily="34" charset="0"/>
              </a:rPr>
              <a:t>Natural horizontal emittance</a:t>
            </a:r>
            <a:r>
              <a:rPr lang="ru-RU" sz="2400" dirty="0" smtClean="0">
                <a:cs typeface="Arial" panose="020B0604020202020204" pitchFamily="34" charset="0"/>
              </a:rPr>
              <a:t> </a:t>
            </a:r>
            <a:r>
              <a:rPr lang="ru-RU" sz="2400" dirty="0" smtClean="0">
                <a:cs typeface="Arial" panose="020B0604020202020204" pitchFamily="34" charset="0"/>
                <a:sym typeface="Symbol" panose="05050102010706020507" pitchFamily="18" charset="2"/>
              </a:rPr>
              <a:t></a:t>
            </a:r>
            <a:r>
              <a:rPr lang="en-US" sz="2400" dirty="0" smtClean="0">
                <a:cs typeface="Arial" panose="020B0604020202020204" pitchFamily="34" charset="0"/>
                <a:sym typeface="Symbol" panose="05050102010706020507" pitchFamily="18" charset="2"/>
              </a:rPr>
              <a:t>1</a:t>
            </a:r>
            <a:r>
              <a:rPr lang="ru-RU" sz="2400" dirty="0" smtClean="0">
                <a:cs typeface="Arial" panose="020B0604020202020204" pitchFamily="34" charset="0"/>
                <a:sym typeface="Symbol" panose="05050102010706020507" pitchFamily="18" charset="2"/>
              </a:rPr>
              <a:t>0</a:t>
            </a:r>
            <a:r>
              <a:rPr lang="ru-RU" sz="2400" dirty="0" smtClean="0">
                <a:cs typeface="Arial" panose="020B0604020202020204" pitchFamily="34" charset="0"/>
              </a:rPr>
              <a:t>0 </a:t>
            </a:r>
            <a:r>
              <a:rPr lang="en-US" sz="2400" dirty="0" smtClean="0">
                <a:cs typeface="Arial" panose="020B0604020202020204" pitchFamily="34" charset="0"/>
              </a:rPr>
              <a:t>pm (zero current, zero coupling, no IDs)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cs typeface="Arial" panose="020B0604020202020204" pitchFamily="34" charset="0"/>
              </a:rPr>
              <a:t>Injection complex </a:t>
            </a:r>
            <a:r>
              <a:rPr lang="fr-FR" sz="2400" i="1" dirty="0"/>
              <a:t>à </a:t>
            </a:r>
            <a:r>
              <a:rPr lang="fr-FR" sz="2400" i="1" dirty="0" smtClean="0"/>
              <a:t>la </a:t>
            </a:r>
            <a:r>
              <a:rPr lang="fr-FR" sz="2400" dirty="0" smtClean="0"/>
              <a:t>NSLS II (150-200 MeV linac and full energy small size booster synchrotron) </a:t>
            </a:r>
            <a:r>
              <a:rPr lang="en-US" sz="2400" dirty="0">
                <a:solidFill>
                  <a:srgbClr val="FF0000"/>
                </a:solidFill>
                <a:cs typeface="Arial" panose="020B0604020202020204" pitchFamily="34" charset="0"/>
              </a:rPr>
              <a:t>(short construction term</a:t>
            </a:r>
            <a:r>
              <a:rPr lang="en-US" sz="2400" dirty="0" smtClean="0">
                <a:solidFill>
                  <a:srgbClr val="FF0000"/>
                </a:solidFill>
                <a:cs typeface="Arial" panose="020B0604020202020204" pitchFamily="34" charset="0"/>
              </a:rPr>
              <a:t>)</a:t>
            </a:r>
            <a:endParaRPr lang="fr-FR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cs typeface="Arial" panose="020B0604020202020204" pitchFamily="34" charset="0"/>
              </a:rPr>
              <a:t>Traditional off-axis horizontal plane</a:t>
            </a:r>
            <a:r>
              <a:rPr lang="fr-FR" sz="2400" dirty="0" smtClean="0">
                <a:cs typeface="Arial" panose="020B0604020202020204" pitchFamily="34" charset="0"/>
              </a:rPr>
              <a:t> injection with four-kicker bump </a:t>
            </a:r>
            <a:r>
              <a:rPr lang="fr-FR" sz="2400" dirty="0" smtClean="0">
                <a:solidFill>
                  <a:srgbClr val="FF0000"/>
                </a:solidFill>
                <a:cs typeface="Arial" panose="020B0604020202020204" pitchFamily="34" charset="0"/>
              </a:rPr>
              <a:t>(reliability)</a:t>
            </a:r>
            <a:endParaRPr lang="ru-RU" sz="2400" dirty="0" smtClean="0">
              <a:solidFill>
                <a:srgbClr val="FF0000"/>
              </a:solidFill>
              <a:cs typeface="Arial" panose="020B0604020202020204" pitchFamily="34" charset="0"/>
              <a:sym typeface="Symbol" panose="05050102010706020507" pitchFamily="18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cs typeface="Arial" panose="020B0604020202020204" pitchFamily="34" charset="0"/>
                <a:sym typeface="Symbol" panose="05050102010706020507" pitchFamily="18" charset="2"/>
              </a:rPr>
              <a:t>Sufficient number of beamlines </a:t>
            </a:r>
            <a:r>
              <a:rPr lang="en-US" sz="2400" dirty="0" smtClean="0">
                <a:solidFill>
                  <a:srgbClr val="FF0000"/>
                </a:solidFill>
                <a:cs typeface="Arial" panose="020B0604020202020204" pitchFamily="34" charset="0"/>
                <a:sym typeface="Symbol" panose="05050102010706020507" pitchFamily="18" charset="2"/>
              </a:rPr>
              <a:t>(users requirements)</a:t>
            </a:r>
            <a:endParaRPr lang="ru-RU" sz="2400" dirty="0" smtClean="0">
              <a:solidFill>
                <a:srgbClr val="FF0000"/>
              </a:solidFill>
              <a:cs typeface="Arial" panose="020B0604020202020204" pitchFamily="34" charset="0"/>
              <a:sym typeface="Symbol" panose="05050102010706020507" pitchFamily="18" charset="2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cs typeface="Arial" panose="020B0604020202020204" pitchFamily="34" charset="0"/>
                <a:sym typeface="Symbol" panose="05050102010706020507" pitchFamily="18" charset="2"/>
              </a:rPr>
              <a:t>From wigglers and undulators (straight sections)</a:t>
            </a:r>
            <a:endParaRPr lang="ru-RU" sz="2400" dirty="0" smtClean="0">
              <a:cs typeface="Arial" panose="020B0604020202020204" pitchFamily="34" charset="0"/>
              <a:sym typeface="Symbol" panose="05050102010706020507" pitchFamily="18" charset="2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cs typeface="Arial" panose="020B0604020202020204" pitchFamily="34" charset="0"/>
                <a:sym typeface="Symbol" panose="05050102010706020507" pitchFamily="18" charset="2"/>
              </a:rPr>
              <a:t>Hard X-ray from strong field dipoles</a:t>
            </a:r>
            <a:endParaRPr lang="ru-RU" sz="2400" dirty="0" smtClean="0">
              <a:cs typeface="Arial" panose="020B0604020202020204" pitchFamily="34" charset="0"/>
              <a:sym typeface="Symbol" panose="05050102010706020507" pitchFamily="18" charset="2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cs typeface="Arial" panose="020B0604020202020204" pitchFamily="34" charset="0"/>
                <a:sym typeface="Symbol" panose="05050102010706020507" pitchFamily="18" charset="2"/>
              </a:rPr>
              <a:t>Soft X-ray and VUV from weak field magnets</a:t>
            </a:r>
            <a:endParaRPr lang="ru-RU" sz="2400" dirty="0" smtClean="0">
              <a:cs typeface="Arial" panose="020B0604020202020204" pitchFamily="34" charset="0"/>
              <a:sym typeface="Symbol" panose="05050102010706020507" pitchFamily="18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cs typeface="Arial" panose="020B0604020202020204" pitchFamily="34" charset="0"/>
                <a:sym typeface="Symbol" panose="05050102010706020507" pitchFamily="18" charset="2"/>
              </a:rPr>
              <a:t>Simple, proven solutions when possible </a:t>
            </a:r>
            <a:r>
              <a:rPr lang="fr-FR" sz="2400" dirty="0">
                <a:solidFill>
                  <a:srgbClr val="FF0000"/>
                </a:solidFill>
                <a:cs typeface="Arial" panose="020B0604020202020204" pitchFamily="34" charset="0"/>
              </a:rPr>
              <a:t>(reliability</a:t>
            </a:r>
            <a:r>
              <a:rPr lang="fr-FR" sz="2400" dirty="0" smtClean="0">
                <a:solidFill>
                  <a:srgbClr val="FF0000"/>
                </a:solidFill>
                <a:cs typeface="Arial" panose="020B0604020202020204" pitchFamily="34" charset="0"/>
              </a:rPr>
              <a:t>)</a:t>
            </a:r>
            <a:r>
              <a:rPr lang="en-US" sz="2400" dirty="0">
                <a:cs typeface="Arial" panose="020B0604020202020204" pitchFamily="34" charset="0"/>
                <a:sym typeface="Symbol" panose="05050102010706020507" pitchFamily="18" charset="2"/>
              </a:rPr>
              <a:t> </a:t>
            </a:r>
            <a:r>
              <a:rPr lang="en-US" sz="2400" dirty="0">
                <a:solidFill>
                  <a:srgbClr val="FF0000"/>
                </a:solidFill>
                <a:cs typeface="Arial" panose="020B0604020202020204" pitchFamily="34" charset="0"/>
              </a:rPr>
              <a:t>(short construction term</a:t>
            </a:r>
            <a:r>
              <a:rPr lang="en-US" sz="2400" dirty="0" smtClean="0">
                <a:solidFill>
                  <a:srgbClr val="FF0000"/>
                </a:solidFill>
                <a:cs typeface="Arial" panose="020B0604020202020204" pitchFamily="34" charset="0"/>
              </a:rPr>
              <a:t>)</a:t>
            </a:r>
            <a:endParaRPr lang="fr-FR" sz="2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680985" y="265840"/>
            <a:ext cx="64940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rgbClr val="0070C0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Specifications and constraints</a:t>
            </a:r>
            <a:endParaRPr lang="en-US" sz="3600" b="1" dirty="0">
              <a:solidFill>
                <a:srgbClr val="0070C0"/>
              </a:solidFill>
              <a:latin typeface="Book Antiqua" panose="02040602050305030304" pitchFamily="18" charset="0"/>
              <a:cs typeface="Arial" panose="020B060402020202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2D22C-AEE9-45C3-A0CC-F934139A7700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2188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229" t="5548" r="65739" b="56130"/>
          <a:stretch/>
        </p:blipFill>
        <p:spPr>
          <a:xfrm>
            <a:off x="75358" y="923218"/>
            <a:ext cx="3682449" cy="234563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80985" y="265840"/>
            <a:ext cx="23519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rgbClr val="0070C0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RF system</a:t>
            </a:r>
            <a:endParaRPr lang="en-US" sz="3600" b="1" dirty="0">
              <a:solidFill>
                <a:srgbClr val="0070C0"/>
              </a:solidFill>
              <a:latin typeface="Book Antiqua" panose="02040602050305030304" pitchFamily="18" charset="0"/>
              <a:cs typeface="Arial" panose="020B060402020202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2D22C-AEE9-45C3-A0CC-F934139A7700}" type="slidenum">
              <a:rPr lang="ru-RU" smtClean="0"/>
              <a:t>20</a:t>
            </a:fld>
            <a:endParaRPr lang="ru-RU"/>
          </a:p>
        </p:txBody>
      </p:sp>
      <p:pic>
        <p:nvPicPr>
          <p:cNvPr id="65" name="Рисунок 6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1491" y="3855571"/>
            <a:ext cx="2160000" cy="246251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7" name="Таблица 6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88549939"/>
                  </p:ext>
                </p:extLst>
              </p:nvPr>
            </p:nvGraphicFramePr>
            <p:xfrm>
              <a:off x="9425182" y="3677477"/>
              <a:ext cx="2576444" cy="2769426"/>
            </p:xfrm>
            <a:graphic>
              <a:graphicData uri="http://schemas.openxmlformats.org/drawingml/2006/table">
                <a:tbl>
                  <a:tblPr firstRow="1" bandRow="1">
                    <a:tableStyleId>{69CF1AB2-1976-4502-BF36-3FF5EA218861}</a:tableStyleId>
                  </a:tblPr>
                  <a:tblGrid>
                    <a:gridCol w="163001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4642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mtClean="0">
                                      <a:latin typeface="Cambria Math" panose="02040503050406030204" pitchFamily="18" charset="0"/>
                                    </a:rPr>
                                    <m:t>𝒇</m:t>
                                  </m:r>
                                </m:e>
                                <m:sub>
                                  <m:r>
                                    <a:rPr lang="en-US" smtClean="0">
                                      <a:latin typeface="Cambria Math" panose="02040503050406030204" pitchFamily="18" charset="0"/>
                                    </a:rPr>
                                    <m:t>𝟎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dirty="0" smtClean="0"/>
                            <a:t>, MHz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357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US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  <m:r>
                                <a:rPr lang="en-US" smtClean="0">
                                  <a:latin typeface="Cambria Math" panose="02040503050406030204" pitchFamily="18" charset="0"/>
                                </a:rPr>
                                <m:t>/</m:t>
                              </m:r>
                              <m:r>
                                <a:rPr lang="en-US" smtClean="0">
                                  <a:latin typeface="Cambria Math" panose="02040503050406030204" pitchFamily="18" charset="0"/>
                                </a:rPr>
                                <m:t>𝑄</m:t>
                              </m:r>
                            </m:oMath>
                          </a14:m>
                          <a:r>
                            <a:rPr lang="en-US" dirty="0" smtClean="0"/>
                            <a:t>, Ohm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150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mtClean="0">
                                      <a:latin typeface="Cambria Math" panose="02040503050406030204" pitchFamily="18" charset="0"/>
                                    </a:rPr>
                                    <m:t>𝑄</m:t>
                                  </m:r>
                                </m:e>
                                <m:sub>
                                  <m:r>
                                    <a:rPr lang="en-US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dirty="0" smtClean="0"/>
                            <a:t> 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17000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mtClean="0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num>
                                <m:den>
                                  <m:r>
                                    <a:rPr lang="en-US" smtClean="0">
                                      <a:latin typeface="Cambria Math" panose="02040503050406030204" pitchFamily="18" charset="0"/>
                                    </a:rPr>
                                    <m:t>𝑄</m:t>
                                  </m:r>
                                </m:den>
                              </m:f>
                              <m:sSub>
                                <m:sSubPr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mtClean="0">
                                      <a:latin typeface="Cambria Math" panose="02040503050406030204" pitchFamily="18" charset="0"/>
                                    </a:rPr>
                                    <m:t>𝑄</m:t>
                                  </m:r>
                                </m:e>
                                <m:sub>
                                  <m:r>
                                    <a:rPr lang="en-US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dirty="0" smtClean="0"/>
                            <a:t>, </a:t>
                          </a:r>
                          <a:r>
                            <a:rPr lang="en-US" dirty="0" err="1" smtClean="0"/>
                            <a:t>MOhm</a:t>
                          </a:r>
                          <a:r>
                            <a:rPr lang="en-US" dirty="0" smtClean="0"/>
                            <a:t>  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2.55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mtClean="0">
                                      <a:latin typeface="Cambria Math" panose="02040503050406030204" pitchFamily="18" charset="0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en-US" smtClean="0">
                                      <a:latin typeface="Cambria Math" panose="02040503050406030204" pitchFamily="18" charset="0"/>
                                    </a:rPr>
                                    <m:t>𝑎𝑐𝑐</m:t>
                                  </m:r>
                                  <m:r>
                                    <a:rPr lang="en-US" smtClean="0">
                                      <a:latin typeface="Cambria Math" panose="02040503050406030204" pitchFamily="18" charset="0"/>
                                    </a:rPr>
                                    <m:t> 1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dirty="0" smtClean="0"/>
                            <a:t>, kV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400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mtClean="0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en-US" smtClean="0">
                                      <a:latin typeface="Cambria Math" panose="02040503050406030204" pitchFamily="18" charset="0"/>
                                    </a:rPr>
                                    <m:t>𝐶𝑢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dirty="0" smtClean="0"/>
                            <a:t>, kW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31.4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mtClean="0">
                                        <a:latin typeface="Cambria Math" panose="02040503050406030204" pitchFamily="18" charset="0"/>
                                      </a:rPr>
                                      <m:t>𝑃</m:t>
                                    </m:r>
                                  </m:e>
                                  <m:sub>
                                    <m:r>
                                      <a:rPr lang="en-US" smtClean="0">
                                        <a:latin typeface="Cambria Math" panose="02040503050406030204" pitchFamily="18" charset="0"/>
                                      </a:rPr>
                                      <m:t>𝑆</m:t>
                                    </m:r>
                                    <m:r>
                                      <a:rPr lang="en-US" smtClean="0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lang="en-US" smtClean="0">
                                        <a:latin typeface="Cambria Math" panose="02040503050406030204" pitchFamily="18" charset="0"/>
                                      </a:rPr>
                                      <m:t>𝑚𝑎𝑥</m:t>
                                    </m:r>
                                  </m:sub>
                                </m:sSub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, </m:t>
                                </m:r>
                                <m:r>
                                  <m:rPr>
                                    <m:nor/>
                                  </m:rPr>
                                  <a:rPr lang="en-US" smtClean="0"/>
                                  <m:t>W</m:t>
                                </m:r>
                                <m:r>
                                  <m:rPr>
                                    <m:nor/>
                                  </m:rPr>
                                  <a:rPr lang="en-US" smtClean="0"/>
                                  <m:t>/</m:t>
                                </m:r>
                                <m:r>
                                  <m:rPr>
                                    <m:nor/>
                                  </m:rPr>
                                  <a:rPr lang="en-US" smtClean="0"/>
                                  <m:t>c</m:t>
                                </m:r>
                                <m:sSup>
                                  <m:sSup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nor/>
                                      </m:rPr>
                                      <a:rPr lang="en-US" smtClean="0"/>
                                      <m:t>m</m:t>
                                    </m:r>
                                  </m:e>
                                  <m:sup>
                                    <m:r>
                                      <m:rPr>
                                        <m:nor/>
                                      </m:rPr>
                                      <a:rPr lang="en-US" smtClean="0"/>
                                      <m:t>2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15.7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7" name="Таблица 6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88549939"/>
                  </p:ext>
                </p:extLst>
              </p:nvPr>
            </p:nvGraphicFramePr>
            <p:xfrm>
              <a:off x="9425182" y="3677477"/>
              <a:ext cx="2576444" cy="2818703"/>
            </p:xfrm>
            <a:graphic>
              <a:graphicData uri="http://schemas.openxmlformats.org/drawingml/2006/table">
                <a:tbl>
                  <a:tblPr firstRow="1" bandRow="1">
                    <a:tableStyleId>{69CF1AB2-1976-4502-BF36-3FF5EA218861}</a:tableStyleId>
                  </a:tblPr>
                  <a:tblGrid>
                    <a:gridCol w="1630018"/>
                    <a:gridCol w="946426"/>
                  </a:tblGrid>
                  <a:tr h="395669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373" t="-7692" r="-58582" b="-6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357</a:t>
                          </a:r>
                          <a:endParaRPr lang="ru-RU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373" t="-114754" r="-58582" b="-56721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150</a:t>
                          </a:r>
                          <a:endParaRPr lang="ru-RU" dirty="0"/>
                        </a:p>
                      </a:txBody>
                      <a:tcPr/>
                    </a:tc>
                  </a:tr>
                  <a:tr h="388366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373" t="-204688" r="-58582" b="-44062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17000</a:t>
                          </a:r>
                          <a:endParaRPr lang="ru-RU" dirty="0"/>
                        </a:p>
                      </a:txBody>
                      <a:tcPr/>
                    </a:tc>
                  </a:tr>
                  <a:tr h="516192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373" t="-232143" r="-58582" b="-2357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2.55</a:t>
                          </a:r>
                          <a:endParaRPr lang="ru-RU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373" t="-457377" r="-58582" b="-2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400</a:t>
                          </a:r>
                          <a:endParaRPr lang="ru-RU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373" t="-557377" r="-58582" b="-1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31.4</a:t>
                          </a:r>
                          <a:endParaRPr lang="ru-RU" dirty="0"/>
                        </a:p>
                      </a:txBody>
                      <a:tcPr/>
                    </a:tc>
                  </a:tr>
                  <a:tr h="405956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0">
                          <a:blip r:embed="rId5"/>
                          <a:stretch>
                            <a:fillRect l="-373" t="-598507" r="-58582" b="-134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15.7</a:t>
                          </a:r>
                          <a:endParaRPr lang="ru-RU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  <p:pic>
        <p:nvPicPr>
          <p:cNvPr id="69" name="Рисунок 6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3689783"/>
            <a:ext cx="5328000" cy="2795498"/>
          </a:xfrm>
          <a:prstGeom prst="rect">
            <a:avLst/>
          </a:prstGeom>
        </p:spPr>
      </p:pic>
      <p:sp>
        <p:nvSpPr>
          <p:cNvPr id="70" name="TextBox 69"/>
          <p:cNvSpPr txBox="1"/>
          <p:nvPr/>
        </p:nvSpPr>
        <p:spPr>
          <a:xfrm>
            <a:off x="71600" y="3342608"/>
            <a:ext cx="4889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Main ring single cavity 357 MHz/160 kW CW SSPA</a:t>
            </a:r>
            <a:endParaRPr lang="ru-RU" dirty="0"/>
          </a:p>
        </p:txBody>
      </p:sp>
      <p:sp>
        <p:nvSpPr>
          <p:cNvPr id="71" name="TextBox 70"/>
          <p:cNvSpPr txBox="1"/>
          <p:nvPr/>
        </p:nvSpPr>
        <p:spPr>
          <a:xfrm>
            <a:off x="7991687" y="3292913"/>
            <a:ext cx="3060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Single cavity fundamental data</a:t>
            </a:r>
            <a:endParaRPr lang="ru-RU" dirty="0"/>
          </a:p>
        </p:txBody>
      </p:sp>
      <p:pic>
        <p:nvPicPr>
          <p:cNvPr id="72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916" y="5448930"/>
            <a:ext cx="1800000" cy="1272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5" name="Группа 74"/>
          <p:cNvGrpSpPr/>
          <p:nvPr/>
        </p:nvGrpSpPr>
        <p:grpSpPr>
          <a:xfrm>
            <a:off x="7354957" y="491987"/>
            <a:ext cx="4606786" cy="2929226"/>
            <a:chOff x="7354957" y="491987"/>
            <a:chExt cx="4606786" cy="2929226"/>
          </a:xfrm>
        </p:grpSpPr>
        <p:pic>
          <p:nvPicPr>
            <p:cNvPr id="12" name="Рисунок 11"/>
            <p:cNvPicPr>
              <a:picLocks noChangeAspect="1"/>
            </p:cNvPicPr>
            <p:nvPr/>
          </p:nvPicPr>
          <p:blipFill rotWithShape="1">
            <a:blip r:embed="rId8"/>
            <a:srcRect l="1980" t="7087" r="4665"/>
            <a:stretch/>
          </p:blipFill>
          <p:spPr>
            <a:xfrm>
              <a:off x="7354957" y="765312"/>
              <a:ext cx="4606786" cy="2655901"/>
            </a:xfrm>
            <a:prstGeom prst="rect">
              <a:avLst/>
            </a:prstGeom>
          </p:spPr>
        </p:pic>
        <p:sp>
          <p:nvSpPr>
            <p:cNvPr id="68" name="TextBox 67"/>
            <p:cNvSpPr txBox="1"/>
            <p:nvPr/>
          </p:nvSpPr>
          <p:spPr>
            <a:xfrm>
              <a:off x="7886700" y="491987"/>
              <a:ext cx="20077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mtClean="0"/>
                <a:t>HOM </a:t>
              </a:r>
              <a:r>
                <a:rPr lang="en-US" dirty="0" smtClean="0"/>
                <a:t>spectrum</a:t>
              </a:r>
              <a:endParaRPr lang="ru-RU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3" name="TextBox 72"/>
                <p:cNvSpPr txBox="1"/>
                <p:nvPr/>
              </p:nvSpPr>
              <p:spPr>
                <a:xfrm>
                  <a:off x="8480876" y="1346752"/>
                  <a:ext cx="282705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 smtClean="0">
                      <a:solidFill>
                        <a:srgbClr val="0000FF"/>
                      </a:solidFill>
                    </a:rPr>
                    <a:t>Threshold for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  <m:t>𝑏𝑒𝑎𝑚</m:t>
                          </m:r>
                        </m:sub>
                      </m:sSub>
                      <m:r>
                        <a:rPr lang="en-US" b="0" i="1" smtClean="0">
                          <a:solidFill>
                            <a:srgbClr val="0000FF"/>
                          </a:solidFill>
                          <a:latin typeface="Cambria Math" panose="02040503050406030204" pitchFamily="18" charset="0"/>
                        </a:rPr>
                        <m:t>=0.4</m:t>
                      </m:r>
                    </m:oMath>
                  </a14:m>
                  <a:r>
                    <a:rPr lang="en-US" dirty="0" smtClean="0">
                      <a:solidFill>
                        <a:srgbClr val="0000FF"/>
                      </a:solidFill>
                    </a:rPr>
                    <a:t> A</a:t>
                  </a:r>
                  <a:endParaRPr lang="ru-RU" dirty="0">
                    <a:solidFill>
                      <a:srgbClr val="0000FF"/>
                    </a:solidFill>
                  </a:endParaRPr>
                </a:p>
              </p:txBody>
            </p:sp>
          </mc:Choice>
          <mc:Fallback xmlns="">
            <p:sp>
              <p:nvSpPr>
                <p:cNvPr id="73" name="TextBox 7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480876" y="1346752"/>
                  <a:ext cx="2827056" cy="369332"/>
                </a:xfrm>
                <a:prstGeom prst="rect">
                  <a:avLst/>
                </a:prstGeom>
                <a:blipFill rotWithShape="0">
                  <a:blip r:embed="rId9"/>
                  <a:stretch>
                    <a:fillRect l="-1724" t="-9836" r="-1078" b="-24590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74" name="TextBox 73"/>
          <p:cNvSpPr txBox="1"/>
          <p:nvPr/>
        </p:nvSpPr>
        <p:spPr>
          <a:xfrm>
            <a:off x="71600" y="6420940"/>
            <a:ext cx="46117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Booster cavity SSPA: ¼ of the main ring SSPA</a:t>
            </a:r>
            <a:endParaRPr lang="ru-RU" dirty="0"/>
          </a:p>
        </p:txBody>
      </p:sp>
      <p:pic>
        <p:nvPicPr>
          <p:cNvPr id="63" name="Рисунок 6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838830" y="533425"/>
            <a:ext cx="2160000" cy="3406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139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80985" y="265840"/>
            <a:ext cx="73404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rgbClr val="0070C0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Vacuum system: basic approaches</a:t>
            </a:r>
            <a:endParaRPr lang="en-US" sz="3600" b="1" dirty="0">
              <a:solidFill>
                <a:srgbClr val="0070C0"/>
              </a:solidFill>
              <a:latin typeface="Book Antiqua" panose="02040602050305030304" pitchFamily="18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14867" y="1535181"/>
            <a:ext cx="10033000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508"/>
              </a:spcBef>
              <a:spcAft>
                <a:spcPts val="508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 smtClean="0"/>
              <a:t>Vacuum </a:t>
            </a:r>
            <a:r>
              <a:rPr lang="en-US" sz="2000" dirty="0"/>
              <a:t>lifetime: &gt; 10h (dynamic pressure of CO ≤ 2.5 </a:t>
            </a:r>
            <a:r>
              <a:rPr lang="en-US" sz="2000" dirty="0" err="1" smtClean="0"/>
              <a:t>nTorr</a:t>
            </a:r>
            <a:r>
              <a:rPr lang="en-US" sz="2000" dirty="0" smtClean="0"/>
              <a:t>).</a:t>
            </a:r>
          </a:p>
          <a:p>
            <a:pPr marL="285750" indent="-285750" algn="just">
              <a:spcBef>
                <a:spcPts val="508"/>
              </a:spcBef>
              <a:spcAft>
                <a:spcPts val="508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 smtClean="0"/>
              <a:t>Absorption </a:t>
            </a:r>
            <a:r>
              <a:rPr lang="en-US" sz="2000" dirty="0"/>
              <a:t>of 200 kW </a:t>
            </a:r>
            <a:r>
              <a:rPr lang="en-US" sz="2000" dirty="0" smtClean="0"/>
              <a:t>of SR.</a:t>
            </a:r>
            <a:endParaRPr lang="en-US" sz="2000" dirty="0"/>
          </a:p>
          <a:p>
            <a:pPr marL="285750" indent="-285750" algn="just">
              <a:spcBef>
                <a:spcPts val="508"/>
              </a:spcBef>
              <a:spcAft>
                <a:spcPts val="508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 smtClean="0"/>
              <a:t>Low </a:t>
            </a:r>
            <a:r>
              <a:rPr lang="en-US" sz="2000" dirty="0"/>
              <a:t>impedance </a:t>
            </a:r>
            <a:r>
              <a:rPr lang="en-US" sz="2000" dirty="0" smtClean="0"/>
              <a:t>design.</a:t>
            </a:r>
          </a:p>
          <a:p>
            <a:pPr marL="285750" indent="-285750" algn="just">
              <a:spcBef>
                <a:spcPts val="508"/>
              </a:spcBef>
              <a:spcAft>
                <a:spcPts val="508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M</a:t>
            </a:r>
            <a:r>
              <a:rPr lang="en-US" sz="2000" dirty="0" smtClean="0"/>
              <a:t>aterial</a:t>
            </a:r>
            <a:r>
              <a:rPr lang="en-US" sz="2000" dirty="0"/>
              <a:t>: aluminum alloys </a:t>
            </a:r>
            <a:r>
              <a:rPr lang="en-US" sz="2000" dirty="0" smtClean="0"/>
              <a:t>6063.</a:t>
            </a:r>
            <a:endParaRPr lang="en-US" sz="2000" dirty="0"/>
          </a:p>
          <a:p>
            <a:pPr marL="285750" indent="-285750" algn="just">
              <a:spcBef>
                <a:spcPts val="508"/>
              </a:spcBef>
              <a:spcAft>
                <a:spcPts val="508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 smtClean="0"/>
              <a:t>Connections like in </a:t>
            </a:r>
            <a:r>
              <a:rPr lang="en-US" sz="2000" dirty="0" err="1" smtClean="0"/>
              <a:t>SuperKEKB</a:t>
            </a:r>
            <a:r>
              <a:rPr lang="en-US" sz="2000" dirty="0" smtClean="0"/>
              <a:t>, compensators like in PEPII type, </a:t>
            </a:r>
            <a:r>
              <a:rPr lang="en-US" sz="2000" dirty="0"/>
              <a:t>BPMs </a:t>
            </a:r>
            <a:r>
              <a:rPr lang="en-US" sz="2000" dirty="0" smtClean="0"/>
              <a:t>like in MAX4/SIRIUS/Diamond.</a:t>
            </a:r>
            <a:endParaRPr lang="en-US" sz="2000" dirty="0"/>
          </a:p>
          <a:p>
            <a:pPr marL="285750" indent="-285750" algn="just">
              <a:spcBef>
                <a:spcPts val="508"/>
              </a:spcBef>
              <a:spcAft>
                <a:spcPts val="508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 err="1"/>
              <a:t>C</a:t>
            </a:r>
            <a:r>
              <a:rPr lang="en-US" sz="2000" dirty="0" err="1" smtClean="0"/>
              <a:t>ryo</a:t>
            </a:r>
            <a:r>
              <a:rPr lang="en-US" sz="2000" dirty="0" smtClean="0"/>
              <a:t>-pump </a:t>
            </a:r>
            <a:r>
              <a:rPr lang="en-US" sz="2000" dirty="0"/>
              <a:t>or distributed </a:t>
            </a:r>
            <a:r>
              <a:rPr lang="en-US" sz="2000" dirty="0" smtClean="0"/>
              <a:t>NEG coating in the narrow aperture straight sections.  </a:t>
            </a:r>
          </a:p>
          <a:p>
            <a:pPr marL="285750" indent="-285750" algn="just">
              <a:spcBef>
                <a:spcPts val="508"/>
              </a:spcBef>
              <a:spcAft>
                <a:spcPts val="508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 smtClean="0"/>
              <a:t>Lumped </a:t>
            </a:r>
            <a:r>
              <a:rPr lang="en-US" sz="2000" dirty="0"/>
              <a:t>compact combined pumps </a:t>
            </a:r>
            <a:r>
              <a:rPr lang="en-US" sz="2000" dirty="0" smtClean="0"/>
              <a:t>in the arcs. </a:t>
            </a:r>
            <a:r>
              <a:rPr lang="en-US" sz="2000" dirty="0"/>
              <a:t>Expected conditioning time </a:t>
            </a:r>
            <a:r>
              <a:rPr lang="en-US" sz="2000" dirty="0" smtClean="0"/>
              <a:t>3÷6 </a:t>
            </a:r>
            <a:r>
              <a:rPr lang="en-US" sz="2000" dirty="0"/>
              <a:t>months. </a:t>
            </a:r>
            <a:r>
              <a:rPr lang="en-US" sz="2000" dirty="0" smtClean="0"/>
              <a:t>Advantage </a:t>
            </a:r>
            <a:r>
              <a:rPr lang="en-US" sz="2000" dirty="0"/>
              <a:t>in compare </a:t>
            </a:r>
            <a:r>
              <a:rPr lang="en-US" sz="2000" dirty="0" smtClean="0"/>
              <a:t>to the </a:t>
            </a:r>
            <a:r>
              <a:rPr lang="en-US" sz="2000" dirty="0"/>
              <a:t>NEG coating </a:t>
            </a:r>
            <a:r>
              <a:rPr lang="en-US" sz="2000" dirty="0" smtClean="0"/>
              <a:t>is unbaked system, </a:t>
            </a:r>
            <a:r>
              <a:rPr lang="en-US" sz="2000" dirty="0"/>
              <a:t>less sensitive to micro-leaks, low wall impedance.</a:t>
            </a:r>
            <a:endParaRPr lang="en-US" sz="2000" b="1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5033250"/>
              </p:ext>
            </p:extLst>
          </p:nvPr>
        </p:nvGraphicFramePr>
        <p:xfrm>
          <a:off x="7812038" y="1679574"/>
          <a:ext cx="3897312" cy="1146174"/>
        </p:xfrm>
        <a:graphic>
          <a:graphicData uri="http://schemas.openxmlformats.org/drawingml/2006/table">
            <a:tbl>
              <a:tblPr firstRow="1" firstCol="1" bandRow="1"/>
              <a:tblGrid>
                <a:gridCol w="26737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35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468">
                <a:tc>
                  <a:txBody>
                    <a:bodyPr/>
                    <a:lstStyle/>
                    <a:p>
                      <a:pPr algn="l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+mn-lt"/>
                        </a:rPr>
                        <a:t>Process</a:t>
                      </a:r>
                      <a:endParaRPr lang="ru-RU" sz="1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72" marR="685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+mn-lt"/>
                        </a:rPr>
                        <a:t>Lifetime</a:t>
                      </a:r>
                      <a:r>
                        <a:rPr lang="en-US" sz="18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[h]</a:t>
                      </a:r>
                      <a:endParaRPr lang="ru-RU" sz="1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72" marR="685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27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Elastic </a:t>
                      </a:r>
                      <a:r>
                        <a:rPr lang="en-US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(Rutherford)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2" marR="685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2" marR="685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46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Inelastic (</a:t>
                      </a:r>
                      <a:r>
                        <a:rPr lang="en-US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bremsstrahlung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2" marR="685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2" marR="685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46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Total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2" marR="685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2" marR="685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8387722" y="1050191"/>
            <a:ext cx="27459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Vacuum lifetime for 1 </a:t>
            </a:r>
            <a:r>
              <a:rPr lang="en-US" dirty="0" err="1" smtClean="0"/>
              <a:t>nTorr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2D22C-AEE9-45C3-A0CC-F934139A7700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7738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80985" y="265840"/>
            <a:ext cx="50577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rgbClr val="0070C0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Vacuum system design</a:t>
            </a:r>
            <a:endParaRPr lang="en-US" sz="3600" b="1" dirty="0">
              <a:solidFill>
                <a:srgbClr val="0070C0"/>
              </a:solidFill>
              <a:latin typeface="Book Antiqua" panose="02040602050305030304" pitchFamily="18" charset="0"/>
              <a:cs typeface="Arial" panose="020B0604020202020204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9885411"/>
              </p:ext>
            </p:extLst>
          </p:nvPr>
        </p:nvGraphicFramePr>
        <p:xfrm>
          <a:off x="446616" y="1308628"/>
          <a:ext cx="6360584" cy="30700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640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965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5796">
                <a:tc>
                  <a:txBody>
                    <a:bodyPr/>
                    <a:lstStyle/>
                    <a:p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Inner diameter of beam pipe, </a:t>
                      </a:r>
                      <a:r>
                        <a:rPr lang="en-US" sz="1600" b="0" i="1" dirty="0" smtClean="0">
                          <a:solidFill>
                            <a:schemeClr val="tx1"/>
                          </a:solidFill>
                        </a:rPr>
                        <a:t>d</a:t>
                      </a:r>
                      <a:r>
                        <a:rPr lang="en-US" sz="1600" b="0" baseline="0" dirty="0" smtClean="0">
                          <a:solidFill>
                            <a:schemeClr val="tx1"/>
                          </a:solidFill>
                        </a:rPr>
                        <a:t> [mm]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28" marR="91428" marT="45713" marB="45713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27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28" marR="91428" marT="45713" marB="45713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5796">
                <a:tc>
                  <a:txBody>
                    <a:bodyPr/>
                    <a:lstStyle/>
                    <a:p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Average</a:t>
                      </a:r>
                      <a:r>
                        <a:rPr lang="en-US" sz="1600" b="0" baseline="0" dirty="0" smtClean="0">
                          <a:solidFill>
                            <a:schemeClr val="tx1"/>
                          </a:solidFill>
                        </a:rPr>
                        <a:t> distance between pumps, </a:t>
                      </a:r>
                      <a:r>
                        <a:rPr lang="en-US" sz="1600" b="0" i="1" baseline="0" dirty="0" smtClean="0">
                          <a:solidFill>
                            <a:schemeClr val="tx1"/>
                          </a:solidFill>
                        </a:rPr>
                        <a:t>L </a:t>
                      </a:r>
                      <a:r>
                        <a:rPr lang="en-US" sz="1600" b="0" baseline="0" dirty="0" smtClean="0">
                          <a:solidFill>
                            <a:schemeClr val="tx1"/>
                          </a:solidFill>
                        </a:rPr>
                        <a:t>[m]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28" marR="91428" marT="45713" marB="45713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28" marR="91428" marT="45713" marB="45713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5796">
                <a:tc>
                  <a:txBody>
                    <a:bodyPr/>
                    <a:lstStyle/>
                    <a:p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Total number of lumped</a:t>
                      </a:r>
                      <a:r>
                        <a:rPr lang="en-US" sz="1600" b="0" baseline="0" dirty="0" smtClean="0">
                          <a:solidFill>
                            <a:schemeClr val="tx1"/>
                          </a:solidFill>
                        </a:rPr>
                        <a:t> pumps per arc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28" marR="91428" marT="45713" marB="45713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24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28" marR="91428" marT="45713" marB="45713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5796">
                <a:tc>
                  <a:txBody>
                    <a:bodyPr/>
                    <a:lstStyle/>
                    <a:p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Pumping speed of one pump for</a:t>
                      </a:r>
                      <a:r>
                        <a:rPr lang="en-US" sz="1600" b="0" baseline="0" dirty="0" smtClean="0">
                          <a:solidFill>
                            <a:schemeClr val="tx1"/>
                          </a:solidFill>
                        </a:rPr>
                        <a:t> CO [l/s]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28" marR="91428" marT="45713" marB="45713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120 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28" marR="91428" marT="45713" marB="45713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5796">
                <a:tc>
                  <a:txBody>
                    <a:bodyPr/>
                    <a:lstStyle/>
                    <a:p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Average photon flux [</a:t>
                      </a:r>
                      <a:r>
                        <a:rPr lang="en-US" sz="1600" b="0" dirty="0" err="1" smtClean="0">
                          <a:solidFill>
                            <a:schemeClr val="tx1"/>
                          </a:solidFill>
                        </a:rPr>
                        <a:t>ph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/s/m] at I=0.4A, E=3 GeV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28" marR="91428" marT="45713" marB="45713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2E18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28" marR="91428" marT="45713" marB="45713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3802">
                <a:tc>
                  <a:txBody>
                    <a:bodyPr/>
                    <a:lstStyle/>
                    <a:p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Initial/final </a:t>
                      </a:r>
                      <a:r>
                        <a:rPr lang="en-US" sz="1600" b="0" dirty="0" err="1" smtClean="0">
                          <a:solidFill>
                            <a:schemeClr val="tx1"/>
                          </a:solidFill>
                        </a:rPr>
                        <a:t>desorp.coeff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. [mol./</a:t>
                      </a:r>
                      <a:r>
                        <a:rPr lang="en-US" sz="1600" b="0" dirty="0" err="1" smtClean="0">
                          <a:solidFill>
                            <a:schemeClr val="tx1"/>
                          </a:solidFill>
                        </a:rPr>
                        <a:t>ph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] for CO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28" marR="91428" marT="45713" marB="45713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1E-2/0.8E-6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28" marR="91428" marT="45713" marB="45713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3802">
                <a:tc>
                  <a:txBody>
                    <a:bodyPr/>
                    <a:lstStyle/>
                    <a:p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Average photon dose for conditioning [</a:t>
                      </a:r>
                      <a:r>
                        <a:rPr lang="en-US" sz="1600" b="0" dirty="0" err="1" smtClean="0">
                          <a:solidFill>
                            <a:schemeClr val="tx1"/>
                          </a:solidFill>
                        </a:rPr>
                        <a:t>ph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/m]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28" marR="91428" marT="45713" marB="45713"/>
                </a:tc>
                <a:tc>
                  <a:txBody>
                    <a:bodyPr/>
                    <a:lstStyle/>
                    <a:p>
                      <a:pPr marL="0" marR="0" lvl="0" indent="0" algn="l" defTabSz="7748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1.4E25</a:t>
                      </a:r>
                      <a:r>
                        <a:rPr lang="en-US" sz="1600" b="0" baseline="0" dirty="0" smtClean="0">
                          <a:solidFill>
                            <a:schemeClr val="tx1"/>
                          </a:solidFill>
                        </a:rPr>
                        <a:t> (777 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Ah)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28" marR="91428" marT="45713" marB="45713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3802">
                <a:tc>
                  <a:txBody>
                    <a:bodyPr/>
                    <a:lstStyle/>
                    <a:p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Lifetime at I=0.4 A during conditioning [h]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28" marR="91428" marT="45713" marB="45713"/>
                </a:tc>
                <a:tc>
                  <a:txBody>
                    <a:bodyPr/>
                    <a:lstStyle/>
                    <a:p>
                      <a:pPr marL="0" marR="0" lvl="0" indent="0" algn="l" defTabSz="7748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28" marR="91428" marT="45713" marB="45713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3802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Calculated conditioning duration [s] (worst</a:t>
                      </a:r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</a:rPr>
                        <a:t> case)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91428" marR="91428" marT="45713" marB="45713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8E6</a:t>
                      </a:r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</a:rPr>
                        <a:t> (~3 months)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91428" marR="91428" marT="45713" marB="45713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pic>
        <p:nvPicPr>
          <p:cNvPr id="6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9610" y="2243666"/>
            <a:ext cx="2458508" cy="2021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4664" y="228913"/>
            <a:ext cx="3131181" cy="204085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4049" y="1813562"/>
            <a:ext cx="2339941" cy="2334683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493547" y="964625"/>
            <a:ext cx="2199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Design requirements: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11040" y="4573835"/>
            <a:ext cx="636058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sz="1400" dirty="0" smtClean="0"/>
              <a:t>Status: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en-US" sz="1400" dirty="0" smtClean="0"/>
              <a:t>All profiles </a:t>
            </a:r>
            <a:r>
              <a:rPr lang="en-US" sz="1400" dirty="0"/>
              <a:t>are defined. BINP is ready for ordering.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en-US" sz="1400" dirty="0"/>
              <a:t>B</a:t>
            </a:r>
            <a:r>
              <a:rPr lang="en-US" sz="1400" dirty="0" smtClean="0"/>
              <a:t>eam </a:t>
            </a:r>
            <a:r>
              <a:rPr lang="en-US" sz="1400" dirty="0"/>
              <a:t>pipes are defined by BPMs </a:t>
            </a:r>
            <a:r>
              <a:rPr lang="en-US" sz="1400" dirty="0" smtClean="0"/>
              <a:t>and </a:t>
            </a:r>
            <a:r>
              <a:rPr lang="en-US" sz="1400" dirty="0"/>
              <a:t>e-</a:t>
            </a:r>
            <a:r>
              <a:rPr lang="en-US" sz="1400" dirty="0" err="1"/>
              <a:t>ph</a:t>
            </a:r>
            <a:r>
              <a:rPr lang="en-US" sz="1400" dirty="0"/>
              <a:t> beams branching  </a:t>
            </a:r>
            <a:r>
              <a:rPr lang="en-US" sz="1400" dirty="0" smtClean="0"/>
              <a:t>points positioning.</a:t>
            </a:r>
            <a:endParaRPr lang="ru-RU" sz="1400" dirty="0"/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en-US" sz="1400" dirty="0"/>
              <a:t>Universal port and flange connections are designed.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en-US" sz="1400" dirty="0"/>
              <a:t>Design of smooth flange connection for prototyping is </a:t>
            </a:r>
            <a:r>
              <a:rPr lang="en-US" sz="1400" dirty="0" smtClean="0"/>
              <a:t>completed.</a:t>
            </a:r>
            <a:endParaRPr lang="en-US" sz="1400" dirty="0"/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en-US" sz="1400" dirty="0" smtClean="0"/>
              <a:t>Bellow units is </a:t>
            </a:r>
            <a:r>
              <a:rPr lang="en-US" sz="1400" dirty="0"/>
              <a:t>based on </a:t>
            </a:r>
            <a:r>
              <a:rPr lang="en-US" sz="1400" dirty="0" smtClean="0"/>
              <a:t>the PEP-II design.</a:t>
            </a:r>
            <a:endParaRPr lang="en-US" sz="1400" dirty="0"/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en-US" sz="1400" dirty="0"/>
              <a:t>Parameters of crotch-absorbers are defined. Design </a:t>
            </a:r>
            <a:r>
              <a:rPr lang="en-US" sz="1400" dirty="0" smtClean="0"/>
              <a:t>follows the </a:t>
            </a:r>
            <a:r>
              <a:rPr lang="en-US" sz="1400" dirty="0"/>
              <a:t>ESRF </a:t>
            </a:r>
            <a:r>
              <a:rPr lang="en-US" sz="1400" dirty="0" smtClean="0"/>
              <a:t>absorbers.</a:t>
            </a:r>
            <a:endParaRPr lang="ru-RU" sz="1400" dirty="0"/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en-US" sz="1400" dirty="0"/>
              <a:t>Beam pipe gate valves (32 pieces) with RF contacts will be BINP design.</a:t>
            </a:r>
            <a:endParaRPr lang="ru-RU" sz="1400" dirty="0"/>
          </a:p>
        </p:txBody>
      </p:sp>
      <p:pic>
        <p:nvPicPr>
          <p:cNvPr id="15" name="Рисунок 1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0597" y="4732280"/>
            <a:ext cx="2648936" cy="1763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7285296" y="4563003"/>
            <a:ext cx="136056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>
                <a:solidFill>
                  <a:srgbClr val="0070C0"/>
                </a:solidFill>
              </a:rPr>
              <a:t>Universal port</a:t>
            </a:r>
            <a:endParaRPr lang="ru-RU" sz="1600" dirty="0">
              <a:solidFill>
                <a:srgbClr val="0070C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0230046" y="3707252"/>
            <a:ext cx="119763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>
                <a:solidFill>
                  <a:srgbClr val="0070C0"/>
                </a:solidFill>
              </a:rPr>
              <a:t>Basic profile</a:t>
            </a:r>
            <a:endParaRPr lang="ru-RU" sz="1600" dirty="0">
              <a:solidFill>
                <a:srgbClr val="0070C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202820" y="3810940"/>
            <a:ext cx="178343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>
                <a:solidFill>
                  <a:srgbClr val="0070C0"/>
                </a:solidFill>
              </a:rPr>
              <a:t>Profile in sextupole</a:t>
            </a:r>
            <a:endParaRPr lang="ru-RU" sz="1600" dirty="0">
              <a:solidFill>
                <a:srgbClr val="0070C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9186624" y="298355"/>
            <a:ext cx="72795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/>
              <a:t>Flange</a:t>
            </a:r>
            <a:endParaRPr lang="ru-RU" sz="1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85329" y="4467309"/>
            <a:ext cx="2412586" cy="2028933"/>
          </a:xfrm>
          <a:prstGeom prst="rect">
            <a:avLst/>
          </a:prstGeom>
        </p:spPr>
      </p:pic>
      <p:sp>
        <p:nvSpPr>
          <p:cNvPr id="21" name="Прямоугольник 20"/>
          <p:cNvSpPr/>
          <p:nvPr/>
        </p:nvSpPr>
        <p:spPr>
          <a:xfrm>
            <a:off x="9699903" y="4587925"/>
            <a:ext cx="193822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>
                <a:solidFill>
                  <a:srgbClr val="0070C0"/>
                </a:solidFill>
              </a:rPr>
              <a:t>Profile in quadrupole</a:t>
            </a:r>
            <a:endParaRPr lang="ru-RU" sz="1600" dirty="0">
              <a:solidFill>
                <a:srgbClr val="0070C0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2D22C-AEE9-45C3-A0CC-F934139A7700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1182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8176" y="1161260"/>
            <a:ext cx="10197525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cs typeface="Arial" panose="020B0604020202020204" pitchFamily="34" charset="0"/>
              </a:rPr>
              <a:t>Design of the new Novosibirsk 4</a:t>
            </a:r>
            <a:r>
              <a:rPr lang="en-US" sz="2400" baseline="30000" dirty="0" smtClean="0">
                <a:cs typeface="Arial" panose="020B0604020202020204" pitchFamily="34" charset="0"/>
              </a:rPr>
              <a:t>th</a:t>
            </a:r>
            <a:r>
              <a:rPr lang="en-US" sz="2400" dirty="0" smtClean="0">
                <a:cs typeface="Arial" panose="020B0604020202020204" pitchFamily="34" charset="0"/>
              </a:rPr>
              <a:t> generation light source SKIF provides natural emittance 73 pm for 3 GeV beam energy and </a:t>
            </a:r>
            <a:r>
              <a:rPr lang="ru-RU" sz="2400" dirty="0" smtClean="0">
                <a:cs typeface="Arial" panose="020B0604020202020204" pitchFamily="34" charset="0"/>
              </a:rPr>
              <a:t>476 </a:t>
            </a:r>
            <a:r>
              <a:rPr lang="en-US" sz="2400" dirty="0" smtClean="0">
                <a:cs typeface="Arial" panose="020B0604020202020204" pitchFamily="34" charset="0"/>
              </a:rPr>
              <a:t>m orbit length.</a:t>
            </a:r>
            <a:endParaRPr lang="ru-RU" sz="2400" dirty="0" smtClean="0"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cs typeface="Arial" panose="020B0604020202020204" pitchFamily="34" charset="0"/>
              </a:rPr>
              <a:t>Only two </a:t>
            </a:r>
            <a:r>
              <a:rPr lang="en-US" sz="2400" dirty="0" err="1" smtClean="0">
                <a:cs typeface="Arial" panose="020B0604020202020204" pitchFamily="34" charset="0"/>
              </a:rPr>
              <a:t>sextupole</a:t>
            </a:r>
            <a:r>
              <a:rPr lang="en-US" sz="2400" dirty="0" smtClean="0">
                <a:cs typeface="Arial" panose="020B0604020202020204" pitchFamily="34" charset="0"/>
              </a:rPr>
              <a:t> families provide dynamic aperture and momentum acceptance sufficient for good beam lifetime and tradition well-proven injection.</a:t>
            </a:r>
            <a:endParaRPr lang="en-US" sz="2400" dirty="0"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cs typeface="Arial" panose="020B0604020202020204" pitchFamily="34" charset="0"/>
              </a:rPr>
              <a:t>SKIF has </a:t>
            </a:r>
            <a:r>
              <a:rPr lang="ru-RU" sz="2400" dirty="0" smtClean="0">
                <a:cs typeface="Arial" panose="020B0604020202020204" pitchFamily="34" charset="0"/>
              </a:rPr>
              <a:t>16 </a:t>
            </a:r>
            <a:r>
              <a:rPr lang="en-US" sz="2400" dirty="0" smtClean="0">
                <a:cs typeface="Arial" panose="020B0604020202020204" pitchFamily="34" charset="0"/>
              </a:rPr>
              <a:t>6-m-long straight sections</a:t>
            </a:r>
            <a:r>
              <a:rPr lang="ru-RU" sz="2400" dirty="0" smtClean="0">
                <a:cs typeface="Arial" panose="020B0604020202020204" pitchFamily="34" charset="0"/>
              </a:rPr>
              <a:t> (14 </a:t>
            </a:r>
            <a:r>
              <a:rPr lang="en-US" sz="2400" dirty="0" smtClean="0">
                <a:cs typeface="Arial" panose="020B0604020202020204" pitchFamily="34" charset="0"/>
              </a:rPr>
              <a:t>are for</a:t>
            </a:r>
            <a:r>
              <a:rPr lang="ru-RU" sz="2400" dirty="0" smtClean="0">
                <a:cs typeface="Arial" panose="020B0604020202020204" pitchFamily="34" charset="0"/>
              </a:rPr>
              <a:t> </a:t>
            </a:r>
            <a:r>
              <a:rPr lang="en-US" sz="2400" dirty="0" smtClean="0">
                <a:cs typeface="Arial" panose="020B0604020202020204" pitchFamily="34" charset="0"/>
              </a:rPr>
              <a:t>IDs</a:t>
            </a:r>
            <a:r>
              <a:rPr lang="ru-RU" sz="2400" dirty="0" smtClean="0">
                <a:cs typeface="Arial" panose="020B0604020202020204" pitchFamily="34" charset="0"/>
              </a:rPr>
              <a:t>)</a:t>
            </a:r>
            <a:r>
              <a:rPr lang="ru-RU" sz="2400" dirty="0" smtClean="0">
                <a:cs typeface="Arial" panose="020B0604020202020204" pitchFamily="34" charset="0"/>
                <a:sym typeface="Symbol" panose="05050102010706020507" pitchFamily="18" charset="2"/>
              </a:rPr>
              <a:t>.</a:t>
            </a:r>
            <a:r>
              <a:rPr lang="en-US" sz="2400" dirty="0" smtClean="0">
                <a:cs typeface="Arial" panose="020B0604020202020204" pitchFamily="34" charset="0"/>
                <a:sym typeface="Symbol" panose="05050102010706020507" pitchFamily="18" charset="2"/>
              </a:rPr>
              <a:t> Optical functions in the straight sections are optimized to accommodate strong field IDs.</a:t>
            </a:r>
            <a:endParaRPr lang="ru-RU" sz="2400" dirty="0" smtClean="0">
              <a:cs typeface="Arial" panose="020B0604020202020204" pitchFamily="34" charset="0"/>
              <a:sym typeface="Symbol" panose="05050102010706020507" pitchFamily="18" charset="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cs typeface="Arial" panose="020B0604020202020204" pitchFamily="34" charset="0"/>
                <a:sym typeface="Symbol" panose="05050102010706020507" pitchFamily="18" charset="2"/>
              </a:rPr>
              <a:t>30 </a:t>
            </a:r>
            <a:r>
              <a:rPr lang="en-US" sz="2400" dirty="0" smtClean="0">
                <a:cs typeface="Arial" panose="020B0604020202020204" pitchFamily="34" charset="0"/>
                <a:sym typeface="Symbol" panose="05050102010706020507" pitchFamily="18" charset="2"/>
              </a:rPr>
              <a:t>beam lines are foreseen: </a:t>
            </a:r>
            <a:r>
              <a:rPr lang="ru-RU" sz="2400" dirty="0" smtClean="0">
                <a:cs typeface="Arial" panose="020B0604020202020204" pitchFamily="34" charset="0"/>
                <a:sym typeface="Symbol" panose="05050102010706020507" pitchFamily="18" charset="2"/>
              </a:rPr>
              <a:t>14 </a:t>
            </a:r>
            <a:r>
              <a:rPr lang="en-US" sz="2400" dirty="0" smtClean="0">
                <a:cs typeface="Arial" panose="020B0604020202020204" pitchFamily="34" charset="0"/>
                <a:sym typeface="Symbol" panose="05050102010706020507" pitchFamily="18" charset="2"/>
              </a:rPr>
              <a:t>are from</a:t>
            </a:r>
            <a:r>
              <a:rPr lang="ru-RU" sz="2400" dirty="0" smtClean="0">
                <a:cs typeface="Arial" panose="020B0604020202020204" pitchFamily="34" charset="0"/>
                <a:sym typeface="Symbol" panose="05050102010706020507" pitchFamily="18" charset="2"/>
              </a:rPr>
              <a:t> </a:t>
            </a:r>
            <a:r>
              <a:rPr lang="en-US" sz="2400" dirty="0" smtClean="0">
                <a:cs typeface="Arial" panose="020B0604020202020204" pitchFamily="34" charset="0"/>
                <a:sym typeface="Symbol" panose="05050102010706020507" pitchFamily="18" charset="2"/>
              </a:rPr>
              <a:t>IDs</a:t>
            </a:r>
            <a:r>
              <a:rPr lang="ru-RU" sz="2400" dirty="0" smtClean="0">
                <a:cs typeface="Arial" panose="020B0604020202020204" pitchFamily="34" charset="0"/>
                <a:sym typeface="Symbol" panose="05050102010706020507" pitchFamily="18" charset="2"/>
              </a:rPr>
              <a:t>, 8 </a:t>
            </a:r>
            <a:r>
              <a:rPr lang="en-US" sz="2400" dirty="0" smtClean="0">
                <a:cs typeface="Arial" panose="020B0604020202020204" pitchFamily="34" charset="0"/>
                <a:sym typeface="Symbol" panose="05050102010706020507" pitchFamily="18" charset="2"/>
              </a:rPr>
              <a:t>high field permanent magnets</a:t>
            </a:r>
            <a:r>
              <a:rPr lang="ru-RU" sz="2400" dirty="0" smtClean="0">
                <a:cs typeface="Arial" panose="020B0604020202020204" pitchFamily="34" charset="0"/>
                <a:sym typeface="Symbol" panose="05050102010706020507" pitchFamily="18" charset="2"/>
              </a:rPr>
              <a:t> (</a:t>
            </a:r>
            <a:r>
              <a:rPr lang="en-US" sz="2400" dirty="0" smtClean="0">
                <a:cs typeface="Arial" panose="020B0604020202020204" pitchFamily="34" charset="0"/>
                <a:sym typeface="Symbol" panose="05050102010706020507" pitchFamily="18" charset="2"/>
              </a:rPr>
              <a:t>2.1</a:t>
            </a:r>
            <a:r>
              <a:rPr lang="ru-RU" sz="2400" dirty="0" smtClean="0">
                <a:cs typeface="Arial" panose="020B0604020202020204" pitchFamily="34" charset="0"/>
                <a:sym typeface="Symbol" panose="05050102010706020507" pitchFamily="18" charset="2"/>
              </a:rPr>
              <a:t> Т) </a:t>
            </a:r>
            <a:r>
              <a:rPr lang="en-US" sz="2400" dirty="0" smtClean="0">
                <a:cs typeface="Arial" panose="020B0604020202020204" pitchFamily="34" charset="0"/>
                <a:sym typeface="Symbol" panose="05050102010706020507" pitchFamily="18" charset="2"/>
              </a:rPr>
              <a:t>and</a:t>
            </a:r>
            <a:r>
              <a:rPr lang="ru-RU" sz="2400" dirty="0" smtClean="0">
                <a:cs typeface="Arial" panose="020B0604020202020204" pitchFamily="34" charset="0"/>
                <a:sym typeface="Symbol" panose="05050102010706020507" pitchFamily="18" charset="2"/>
              </a:rPr>
              <a:t> 8 </a:t>
            </a:r>
            <a:r>
              <a:rPr lang="en-US" sz="2400" dirty="0" smtClean="0">
                <a:cs typeface="Arial" panose="020B0604020202020204" pitchFamily="34" charset="0"/>
                <a:sym typeface="Symbol" panose="05050102010706020507" pitchFamily="18" charset="2"/>
              </a:rPr>
              <a:t>from regular cell magnets</a:t>
            </a:r>
            <a:r>
              <a:rPr lang="ru-RU" sz="2400" dirty="0" smtClean="0">
                <a:cs typeface="Arial" panose="020B0604020202020204" pitchFamily="34" charset="0"/>
                <a:sym typeface="Symbol" panose="05050102010706020507" pitchFamily="18" charset="2"/>
              </a:rPr>
              <a:t> (0.5 Т).</a:t>
            </a:r>
            <a:endParaRPr lang="ru-RU" sz="2400" dirty="0" smtClean="0"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cs typeface="Arial" panose="020B0604020202020204" pitchFamily="34" charset="0"/>
              </a:rPr>
              <a:t>Magnet types are minimized for the cost and production time saving</a:t>
            </a:r>
            <a:r>
              <a:rPr lang="ru-RU" sz="2400" dirty="0" smtClean="0">
                <a:cs typeface="Arial" panose="020B0604020202020204" pitchFamily="34" charset="0"/>
              </a:rPr>
              <a:t>.</a:t>
            </a:r>
            <a:endParaRPr lang="en-US" sz="2400" dirty="0" smtClean="0"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cs typeface="Arial" panose="020B0604020202020204" pitchFamily="34" charset="0"/>
              </a:rPr>
              <a:t>For all major systems the R&amp;D is completed and design stage is started.</a:t>
            </a:r>
          </a:p>
          <a:p>
            <a:endParaRPr lang="en-US" sz="2400" dirty="0">
              <a:cs typeface="Arial" panose="020B0604020202020204" pitchFamily="34" charset="0"/>
            </a:endParaRPr>
          </a:p>
          <a:p>
            <a:r>
              <a:rPr lang="en-US" sz="2400" dirty="0" smtClean="0">
                <a:solidFill>
                  <a:srgbClr val="FF0000"/>
                </a:solidFill>
                <a:cs typeface="Arial" panose="020B0604020202020204" pitchFamily="34" charset="0"/>
              </a:rPr>
              <a:t>We would highly appreciate collaboration with mature SR labs all over the world!</a:t>
            </a:r>
            <a:endParaRPr lang="ru-RU" sz="2400" dirty="0" smtClean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0985" y="265840"/>
            <a:ext cx="25955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rgbClr val="0070C0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Conclusion</a:t>
            </a:r>
            <a:endParaRPr lang="en-US" sz="3600" b="1" dirty="0">
              <a:solidFill>
                <a:srgbClr val="0070C0"/>
              </a:solidFill>
              <a:latin typeface="Book Antiqua" panose="02040602050305030304" pitchFamily="18" charset="0"/>
              <a:cs typeface="Arial" panose="020B0604020202020204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2D22C-AEE9-45C3-A0CC-F934139A7700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9025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0985" y="265840"/>
            <a:ext cx="31854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rgbClr val="0070C0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Configuration</a:t>
            </a:r>
            <a:endParaRPr lang="en-US" sz="3600" b="1" dirty="0">
              <a:solidFill>
                <a:srgbClr val="0070C0"/>
              </a:solidFill>
              <a:latin typeface="Book Antiqua" panose="02040602050305030304" pitchFamily="18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2"/>
          <a:stretch>
            <a:fillRect/>
          </a:stretch>
        </p:blipFill>
        <p:spPr>
          <a:xfrm>
            <a:off x="4614969" y="397827"/>
            <a:ext cx="7052098" cy="592677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66082" y="1973956"/>
            <a:ext cx="4348887" cy="304698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cs typeface="Arial" panose="020B0604020202020204" pitchFamily="34" charset="0"/>
              </a:rPr>
              <a:t>Linear accelerator with maximum energy 200 MeV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cs typeface="Arial" panose="020B0604020202020204" pitchFamily="34" charset="0"/>
              </a:rPr>
              <a:t>Small size booster synchrotron with maximum energy 3 GeV and orbit length 158.7 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cs typeface="Arial" panose="020B0604020202020204" pitchFamily="34" charset="0"/>
              </a:rPr>
              <a:t>Electron storage ring 16-fold symmetry with 3 GeV energy and 476 m circumference</a:t>
            </a:r>
            <a:endParaRPr lang="en-US" sz="2400" dirty="0"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273330" y="716996"/>
            <a:ext cx="2505715" cy="116955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1400" dirty="0" smtClean="0">
                <a:cs typeface="Arial" panose="020B0604020202020204" pitchFamily="34" charset="0"/>
              </a:rPr>
              <a:t>To complete construction and to start operation before the main building and ring, the injection facility is in separate building.</a:t>
            </a:r>
            <a:endParaRPr lang="ru-RU" sz="1400" dirty="0"/>
          </a:p>
        </p:txBody>
      </p:sp>
      <p:sp>
        <p:nvSpPr>
          <p:cNvPr id="3" name="Стрелка вниз 2"/>
          <p:cNvSpPr/>
          <p:nvPr/>
        </p:nvSpPr>
        <p:spPr>
          <a:xfrm>
            <a:off x="10844981" y="1818587"/>
            <a:ext cx="334297" cy="885284"/>
          </a:xfrm>
          <a:prstGeom prst="downArrow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2D22C-AEE9-45C3-A0CC-F934139A7700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2458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0985" y="265840"/>
            <a:ext cx="850745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rgbClr val="0070C0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SKIF Location: </a:t>
            </a:r>
            <a:r>
              <a:rPr lang="en-US" sz="3600" b="1" dirty="0" err="1" smtClean="0">
                <a:solidFill>
                  <a:srgbClr val="0070C0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Kol’tsovo</a:t>
            </a:r>
            <a:r>
              <a:rPr lang="en-US" sz="3600" b="1" dirty="0" smtClean="0">
                <a:solidFill>
                  <a:srgbClr val="0070C0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 Science Town</a:t>
            </a:r>
            <a:endParaRPr lang="en-US" sz="3600" b="1" dirty="0">
              <a:solidFill>
                <a:srgbClr val="0070C0"/>
              </a:solidFill>
              <a:latin typeface="Book Antiqua" panose="02040602050305030304" pitchFamily="18" charset="0"/>
              <a:cs typeface="Arial" panose="020B0604020202020204" pitchFamily="34" charset="0"/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2D22C-AEE9-45C3-A0CC-F934139A7700}" type="slidenum">
              <a:rPr lang="ru-RU" smtClean="0"/>
              <a:t>4</a:t>
            </a:fld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560" y="1178650"/>
            <a:ext cx="9628507" cy="5332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341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680985" y="265840"/>
            <a:ext cx="45191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rgbClr val="0070C0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Site and architecture</a:t>
            </a:r>
            <a:endParaRPr lang="en-US" sz="3600" b="1" dirty="0">
              <a:solidFill>
                <a:srgbClr val="0070C0"/>
              </a:solidFill>
              <a:latin typeface="Book Antiqua" panose="02040602050305030304" pitchFamily="18" charset="0"/>
              <a:cs typeface="Arial" panose="020B0604020202020204" pitchFamily="34" charset="0"/>
            </a:endParaRP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9F58DA93-0C12-410C-8F9C-780FACB6D0D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9777" t="34641" r="25478" b="31778"/>
          <a:stretch/>
        </p:blipFill>
        <p:spPr>
          <a:xfrm>
            <a:off x="508329" y="973131"/>
            <a:ext cx="4953738" cy="269306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245" y="3820164"/>
            <a:ext cx="5040822" cy="2844820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8915" y="410014"/>
            <a:ext cx="5756399" cy="6236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18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680985" y="265840"/>
            <a:ext cx="78277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rgbClr val="0070C0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Super-period optics and parameters </a:t>
            </a:r>
            <a:endParaRPr lang="en-US" sz="3600" b="1" dirty="0">
              <a:solidFill>
                <a:srgbClr val="0070C0"/>
              </a:solidFill>
              <a:latin typeface="Book Antiqua" panose="02040602050305030304" pitchFamily="18" charset="0"/>
              <a:cs typeface="Arial" panose="020B0604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4899" y="912171"/>
            <a:ext cx="4103069" cy="543756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344" y="1765831"/>
            <a:ext cx="7207555" cy="3881436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2D22C-AEE9-45C3-A0CC-F934139A7700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0702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5840"/>
            <a:ext cx="12033642" cy="599730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80985" y="265840"/>
            <a:ext cx="45448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rgbClr val="0070C0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Super-period layout </a:t>
            </a:r>
            <a:endParaRPr lang="en-US" sz="3600" b="1" dirty="0">
              <a:solidFill>
                <a:srgbClr val="0070C0"/>
              </a:solidFill>
              <a:latin typeface="Book Antiqua" panose="02040602050305030304" pitchFamily="18" charset="0"/>
              <a:cs typeface="Arial" panose="020B0604020202020204" pitchFamily="34" charset="0"/>
            </a:endParaRPr>
          </a:p>
        </p:txBody>
      </p:sp>
      <p:sp>
        <p:nvSpPr>
          <p:cNvPr id="9" name="Правая фигурная скобка 8"/>
          <p:cNvSpPr/>
          <p:nvPr/>
        </p:nvSpPr>
        <p:spPr>
          <a:xfrm rot="15130047">
            <a:off x="2894183" y="2923368"/>
            <a:ext cx="373626" cy="1877648"/>
          </a:xfrm>
          <a:prstGeom prst="rightBrac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авая фигурная скобка 10"/>
          <p:cNvSpPr/>
          <p:nvPr/>
        </p:nvSpPr>
        <p:spPr>
          <a:xfrm rot="14985992">
            <a:off x="4678738" y="2256843"/>
            <a:ext cx="373626" cy="1877648"/>
          </a:xfrm>
          <a:prstGeom prst="rightBrac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авая фигурная скобка 11"/>
          <p:cNvSpPr/>
          <p:nvPr/>
        </p:nvSpPr>
        <p:spPr>
          <a:xfrm rot="14898969">
            <a:off x="6430118" y="1628873"/>
            <a:ext cx="373626" cy="1785768"/>
          </a:xfrm>
          <a:prstGeom prst="rightBrac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авая фигурная скобка 12"/>
          <p:cNvSpPr/>
          <p:nvPr/>
        </p:nvSpPr>
        <p:spPr>
          <a:xfrm rot="14689126">
            <a:off x="7978742" y="1023329"/>
            <a:ext cx="373626" cy="1612026"/>
          </a:xfrm>
          <a:prstGeom prst="rightBrac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авая фигурная скобка 13"/>
          <p:cNvSpPr/>
          <p:nvPr/>
        </p:nvSpPr>
        <p:spPr>
          <a:xfrm rot="14501861">
            <a:off x="9404512" y="355673"/>
            <a:ext cx="373626" cy="1512954"/>
          </a:xfrm>
          <a:prstGeom prst="rightBrac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 rot="20464194">
            <a:off x="2005713" y="3197305"/>
            <a:ext cx="16986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cs typeface="Arial" panose="020B0604020202020204" pitchFamily="34" charset="0"/>
              </a:rPr>
              <a:t>Cell 1 (low field)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 rot="20464194">
            <a:off x="3721293" y="2606885"/>
            <a:ext cx="16986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cs typeface="Arial" panose="020B0604020202020204" pitchFamily="34" charset="0"/>
              </a:rPr>
              <a:t>Cell 2 (low field)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 rot="20284429">
            <a:off x="5565083" y="1954890"/>
            <a:ext cx="17652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cs typeface="Arial" panose="020B0604020202020204" pitchFamily="34" charset="0"/>
              </a:rPr>
              <a:t>Cell 3 (high field)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 rot="20170975">
            <a:off x="7135855" y="1253163"/>
            <a:ext cx="16986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cs typeface="Arial" panose="020B0604020202020204" pitchFamily="34" charset="0"/>
              </a:rPr>
              <a:t>Cell 4 (low field)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 rot="19918550">
            <a:off x="8549081" y="572799"/>
            <a:ext cx="16986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cs typeface="Arial" panose="020B0604020202020204" pitchFamily="34" charset="0"/>
              </a:rPr>
              <a:t>Cell 5 (low field)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 rot="20535602">
            <a:off x="531136" y="4106700"/>
            <a:ext cx="10677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cs typeface="Arial" panose="020B0604020202020204" pitchFamily="34" charset="0"/>
              </a:rPr>
              <a:t>Matching</a:t>
            </a:r>
          </a:p>
          <a:p>
            <a:pPr algn="ctr"/>
            <a:r>
              <a:rPr lang="en-US" dirty="0" smtClean="0">
                <a:cs typeface="Arial" panose="020B0604020202020204" pitchFamily="34" charset="0"/>
              </a:rPr>
              <a:t>section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 rot="19890599">
            <a:off x="10252959" y="165637"/>
            <a:ext cx="10677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cs typeface="Arial" panose="020B0604020202020204" pitchFamily="34" charset="0"/>
              </a:rPr>
              <a:t>Matching</a:t>
            </a:r>
          </a:p>
          <a:p>
            <a:pPr algn="ctr"/>
            <a:r>
              <a:rPr lang="en-US" dirty="0" smtClean="0">
                <a:cs typeface="Arial" panose="020B0604020202020204" pitchFamily="34" charset="0"/>
              </a:rPr>
              <a:t>section</a:t>
            </a:r>
            <a:endParaRPr lang="ru-RU" dirty="0"/>
          </a:p>
        </p:txBody>
      </p:sp>
      <p:cxnSp>
        <p:nvCxnSpPr>
          <p:cNvPr id="23" name="Прямая со стрелкой 22"/>
          <p:cNvCxnSpPr/>
          <p:nvPr/>
        </p:nvCxnSpPr>
        <p:spPr>
          <a:xfrm flipH="1" flipV="1">
            <a:off x="6941574" y="3396852"/>
            <a:ext cx="855407" cy="930680"/>
          </a:xfrm>
          <a:prstGeom prst="straightConnector1">
            <a:avLst/>
          </a:prstGeom>
          <a:ln w="19050">
            <a:solidFill>
              <a:schemeClr val="accent2">
                <a:lumMod val="75000"/>
              </a:schemeClr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рямоугольник 23"/>
          <p:cNvSpPr/>
          <p:nvPr/>
        </p:nvSpPr>
        <p:spPr>
          <a:xfrm>
            <a:off x="7117966" y="4329794"/>
            <a:ext cx="14439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cs typeface="Arial" panose="020B0604020202020204" pitchFamily="34" charset="0"/>
              </a:rPr>
              <a:t>High field dipole (blue)</a:t>
            </a:r>
          </a:p>
        </p:txBody>
      </p:sp>
      <p:cxnSp>
        <p:nvCxnSpPr>
          <p:cNvPr id="25" name="Прямая со стрелкой 24"/>
          <p:cNvCxnSpPr/>
          <p:nvPr/>
        </p:nvCxnSpPr>
        <p:spPr>
          <a:xfrm flipH="1" flipV="1">
            <a:off x="4307041" y="4205591"/>
            <a:ext cx="855407" cy="930680"/>
          </a:xfrm>
          <a:prstGeom prst="straightConnector1">
            <a:avLst/>
          </a:prstGeom>
          <a:ln w="19050">
            <a:solidFill>
              <a:schemeClr val="accent2">
                <a:lumMod val="75000"/>
              </a:schemeClr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4734744" y="5120439"/>
            <a:ext cx="11661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>
                <a:cs typeface="Arial" panose="020B0604020202020204" pitchFamily="34" charset="0"/>
              </a:rPr>
              <a:t>Sextupole </a:t>
            </a:r>
          </a:p>
          <a:p>
            <a:pPr algn="ctr"/>
            <a:r>
              <a:rPr lang="en-US" dirty="0" smtClean="0">
                <a:cs typeface="Arial" panose="020B0604020202020204" pitchFamily="34" charset="0"/>
              </a:rPr>
              <a:t>(yellow)</a:t>
            </a:r>
          </a:p>
        </p:txBody>
      </p:sp>
      <p:cxnSp>
        <p:nvCxnSpPr>
          <p:cNvPr id="27" name="Прямая со стрелкой 26"/>
          <p:cNvCxnSpPr/>
          <p:nvPr/>
        </p:nvCxnSpPr>
        <p:spPr>
          <a:xfrm flipH="1" flipV="1">
            <a:off x="9395952" y="2160846"/>
            <a:ext cx="855407" cy="930680"/>
          </a:xfrm>
          <a:prstGeom prst="straightConnector1">
            <a:avLst/>
          </a:prstGeom>
          <a:ln w="19050">
            <a:solidFill>
              <a:schemeClr val="accent2">
                <a:lumMod val="75000"/>
              </a:schemeClr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Прямоугольник 27"/>
          <p:cNvSpPr/>
          <p:nvPr/>
        </p:nvSpPr>
        <p:spPr>
          <a:xfrm>
            <a:off x="9776704" y="3036059"/>
            <a:ext cx="14439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cs typeface="Arial" panose="020B0604020202020204" pitchFamily="34" charset="0"/>
              </a:rPr>
              <a:t>Reversed magnet (orange)</a:t>
            </a:r>
          </a:p>
        </p:txBody>
      </p:sp>
      <p:cxnSp>
        <p:nvCxnSpPr>
          <p:cNvPr id="29" name="Прямая со стрелкой 28"/>
          <p:cNvCxnSpPr/>
          <p:nvPr/>
        </p:nvCxnSpPr>
        <p:spPr>
          <a:xfrm flipH="1" flipV="1">
            <a:off x="2230479" y="4978264"/>
            <a:ext cx="855407" cy="930680"/>
          </a:xfrm>
          <a:prstGeom prst="straightConnector1">
            <a:avLst/>
          </a:prstGeom>
          <a:ln w="19050">
            <a:solidFill>
              <a:schemeClr val="accent2">
                <a:lumMod val="75000"/>
              </a:schemeClr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рямоугольник 29"/>
          <p:cNvSpPr/>
          <p:nvPr/>
        </p:nvSpPr>
        <p:spPr>
          <a:xfrm>
            <a:off x="2508526" y="5843759"/>
            <a:ext cx="146546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>
                <a:cs typeface="Arial" panose="020B0604020202020204" pitchFamily="34" charset="0"/>
              </a:rPr>
              <a:t>Normal quad </a:t>
            </a:r>
          </a:p>
          <a:p>
            <a:pPr algn="ctr"/>
            <a:r>
              <a:rPr lang="en-US" dirty="0" smtClean="0">
                <a:cs typeface="Arial" panose="020B0604020202020204" pitchFamily="34" charset="0"/>
              </a:rPr>
              <a:t>(red)</a:t>
            </a:r>
          </a:p>
        </p:txBody>
      </p:sp>
      <p:cxnSp>
        <p:nvCxnSpPr>
          <p:cNvPr id="31" name="Прямая со стрелкой 30"/>
          <p:cNvCxnSpPr/>
          <p:nvPr/>
        </p:nvCxnSpPr>
        <p:spPr>
          <a:xfrm flipH="1" flipV="1">
            <a:off x="8218477" y="2640443"/>
            <a:ext cx="855407" cy="930680"/>
          </a:xfrm>
          <a:prstGeom prst="straightConnector1">
            <a:avLst/>
          </a:prstGeom>
          <a:ln w="19050">
            <a:solidFill>
              <a:schemeClr val="accent2">
                <a:lumMod val="75000"/>
              </a:schemeClr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Прямоугольник 31"/>
          <p:cNvSpPr/>
          <p:nvPr/>
        </p:nvSpPr>
        <p:spPr>
          <a:xfrm>
            <a:off x="8471379" y="3465493"/>
            <a:ext cx="14439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cs typeface="Arial" panose="020B0604020202020204" pitchFamily="34" charset="0"/>
              </a:rPr>
              <a:t>Low field dipole (dark blue)</a:t>
            </a:r>
          </a:p>
        </p:txBody>
      </p:sp>
      <p:cxnSp>
        <p:nvCxnSpPr>
          <p:cNvPr id="33" name="Прямая со стрелкой 32"/>
          <p:cNvCxnSpPr/>
          <p:nvPr/>
        </p:nvCxnSpPr>
        <p:spPr>
          <a:xfrm flipH="1" flipV="1">
            <a:off x="5337249" y="3546247"/>
            <a:ext cx="855407" cy="930680"/>
          </a:xfrm>
          <a:prstGeom prst="straightConnector1">
            <a:avLst/>
          </a:prstGeom>
          <a:ln w="19050">
            <a:solidFill>
              <a:schemeClr val="accent2">
                <a:lumMod val="75000"/>
              </a:schemeClr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Прямоугольник 33"/>
          <p:cNvSpPr/>
          <p:nvPr/>
        </p:nvSpPr>
        <p:spPr>
          <a:xfrm>
            <a:off x="5835825" y="4423335"/>
            <a:ext cx="7312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>
                <a:cs typeface="Arial" panose="020B0604020202020204" pitchFamily="34" charset="0"/>
              </a:rPr>
              <a:t>Pump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2D22C-AEE9-45C3-A0CC-F934139A7700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9447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9453353" y="794472"/>
            <a:ext cx="1499770" cy="11695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cs typeface="Arial" panose="020B0604020202020204" pitchFamily="34" charset="0"/>
              </a:rPr>
              <a:t>Квадруполь</a:t>
            </a:r>
          </a:p>
          <a:p>
            <a:r>
              <a:rPr lang="ru-RU" sz="1400" dirty="0" smtClean="0">
                <a:solidFill>
                  <a:schemeClr val="bg1"/>
                </a:solidFill>
                <a:cs typeface="Arial" panose="020B0604020202020204" pitchFamily="34" charset="0"/>
                <a:sym typeface="Symbol" panose="05050102010706020507" pitchFamily="18" charset="2"/>
              </a:rPr>
              <a:t>30 мм</a:t>
            </a:r>
          </a:p>
          <a:p>
            <a:r>
              <a:rPr lang="ru-RU" sz="1400" dirty="0">
                <a:solidFill>
                  <a:schemeClr val="bg1"/>
                </a:solidFill>
                <a:cs typeface="Arial" panose="020B0604020202020204" pitchFamily="34" charset="0"/>
                <a:sym typeface="Symbol" panose="05050102010706020507" pitchFamily="18" charset="2"/>
              </a:rPr>
              <a:t>7</a:t>
            </a:r>
            <a:r>
              <a:rPr lang="ru-RU" sz="1400" dirty="0" smtClean="0">
                <a:solidFill>
                  <a:schemeClr val="bg1"/>
                </a:solidFill>
                <a:cs typeface="Arial" panose="020B0604020202020204" pitchFamily="34" charset="0"/>
                <a:sym typeface="Symbol" panose="05050102010706020507" pitchFamily="18" charset="2"/>
              </a:rPr>
              <a:t>0 Т/м</a:t>
            </a:r>
          </a:p>
          <a:p>
            <a:r>
              <a:rPr lang="ru-RU" sz="1400" dirty="0" smtClean="0">
                <a:solidFill>
                  <a:schemeClr val="bg1"/>
                </a:solidFill>
                <a:cs typeface="Arial" panose="020B0604020202020204" pitchFamily="34" charset="0"/>
                <a:sym typeface="Symbol" panose="05050102010706020507" pitchFamily="18" charset="2"/>
              </a:rPr>
              <a:t>300 А х 10 витков</a:t>
            </a:r>
          </a:p>
          <a:p>
            <a:r>
              <a:rPr lang="ru-RU" sz="1400" dirty="0" smtClean="0">
                <a:solidFill>
                  <a:schemeClr val="bg1"/>
                </a:solidFill>
                <a:cs typeface="Arial" panose="020B0604020202020204" pitchFamily="34" charset="0"/>
                <a:sym typeface="Symbol" panose="05050102010706020507" pitchFamily="18" charset="2"/>
              </a:rPr>
              <a:t>8 </a:t>
            </a:r>
            <a:r>
              <a:rPr lang="en-US" sz="1400" dirty="0" smtClean="0">
                <a:solidFill>
                  <a:schemeClr val="bg1"/>
                </a:solidFill>
                <a:cs typeface="Arial" panose="020B0604020202020204" pitchFamily="34" charset="0"/>
                <a:sym typeface="Symbol" panose="05050102010706020507" pitchFamily="18" charset="2"/>
              </a:rPr>
              <a:t>mm SR gap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80985" y="265840"/>
            <a:ext cx="51732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rgbClr val="0070C0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Chromaticity correction</a:t>
            </a:r>
            <a:endParaRPr lang="en-US" sz="3600" b="1" dirty="0">
              <a:solidFill>
                <a:srgbClr val="0070C0"/>
              </a:solidFill>
              <a:latin typeface="Book Antiqua" panose="02040602050305030304" pitchFamily="18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153" y="1004852"/>
            <a:ext cx="2362530" cy="50489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153" y="1775037"/>
            <a:ext cx="10402752" cy="110505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8917" y="3405513"/>
            <a:ext cx="8583223" cy="154326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939779" y="5120257"/>
            <a:ext cx="947230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cs typeface="Arial" panose="020B0604020202020204" pitchFamily="34" charset="0"/>
              </a:rPr>
              <a:t>We use only two </a:t>
            </a:r>
            <a:r>
              <a:rPr lang="en-US" sz="2000" dirty="0" err="1" smtClean="0">
                <a:cs typeface="Arial" panose="020B0604020202020204" pitchFamily="34" charset="0"/>
              </a:rPr>
              <a:t>sextupole</a:t>
            </a:r>
            <a:r>
              <a:rPr lang="en-US" sz="2000" dirty="0" smtClean="0">
                <a:cs typeface="Arial" panose="020B0604020202020204" pitchFamily="34" charset="0"/>
              </a:rPr>
              <a:t> families to compensate natural chromaticity and optimize dynamic aperture and momentum acceptance. No other multipoles (</a:t>
            </a:r>
            <a:r>
              <a:rPr lang="en-US" sz="2000" dirty="0" err="1" smtClean="0">
                <a:cs typeface="Arial" panose="020B0604020202020204" pitchFamily="34" charset="0"/>
              </a:rPr>
              <a:t>octupoles</a:t>
            </a:r>
            <a:r>
              <a:rPr lang="en-US" sz="2000" dirty="0" smtClean="0">
                <a:cs typeface="Arial" panose="020B0604020202020204" pitchFamily="34" charset="0"/>
              </a:rPr>
              <a:t> or harmonic </a:t>
            </a:r>
            <a:r>
              <a:rPr lang="en-US" sz="2000" dirty="0" err="1" smtClean="0">
                <a:cs typeface="Arial" panose="020B0604020202020204" pitchFamily="34" charset="0"/>
              </a:rPr>
              <a:t>sextupoles</a:t>
            </a:r>
            <a:r>
              <a:rPr lang="en-US" sz="2000" dirty="0" smtClean="0">
                <a:cs typeface="Arial" panose="020B0604020202020204" pitchFamily="34" charset="0"/>
              </a:rPr>
              <a:t>) are applied. 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2D22C-AEE9-45C3-A0CC-F934139A7700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769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9453353" y="794472"/>
            <a:ext cx="1499770" cy="11695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cs typeface="Arial" panose="020B0604020202020204" pitchFamily="34" charset="0"/>
              </a:rPr>
              <a:t>Квадруполь</a:t>
            </a:r>
          </a:p>
          <a:p>
            <a:r>
              <a:rPr lang="ru-RU" sz="1400" dirty="0" smtClean="0">
                <a:solidFill>
                  <a:schemeClr val="bg1"/>
                </a:solidFill>
                <a:cs typeface="Arial" panose="020B0604020202020204" pitchFamily="34" charset="0"/>
                <a:sym typeface="Symbol" panose="05050102010706020507" pitchFamily="18" charset="2"/>
              </a:rPr>
              <a:t>30 мм</a:t>
            </a:r>
          </a:p>
          <a:p>
            <a:r>
              <a:rPr lang="ru-RU" sz="1400" dirty="0">
                <a:solidFill>
                  <a:schemeClr val="bg1"/>
                </a:solidFill>
                <a:cs typeface="Arial" panose="020B0604020202020204" pitchFamily="34" charset="0"/>
                <a:sym typeface="Symbol" panose="05050102010706020507" pitchFamily="18" charset="2"/>
              </a:rPr>
              <a:t>7</a:t>
            </a:r>
            <a:r>
              <a:rPr lang="ru-RU" sz="1400" dirty="0" smtClean="0">
                <a:solidFill>
                  <a:schemeClr val="bg1"/>
                </a:solidFill>
                <a:cs typeface="Arial" panose="020B0604020202020204" pitchFamily="34" charset="0"/>
                <a:sym typeface="Symbol" panose="05050102010706020507" pitchFamily="18" charset="2"/>
              </a:rPr>
              <a:t>0 Т/м</a:t>
            </a:r>
          </a:p>
          <a:p>
            <a:r>
              <a:rPr lang="ru-RU" sz="1400" dirty="0" smtClean="0">
                <a:solidFill>
                  <a:schemeClr val="bg1"/>
                </a:solidFill>
                <a:cs typeface="Arial" panose="020B0604020202020204" pitchFamily="34" charset="0"/>
                <a:sym typeface="Symbol" panose="05050102010706020507" pitchFamily="18" charset="2"/>
              </a:rPr>
              <a:t>300 А х 10 витков</a:t>
            </a:r>
          </a:p>
          <a:p>
            <a:r>
              <a:rPr lang="ru-RU" sz="1400" dirty="0" smtClean="0">
                <a:solidFill>
                  <a:schemeClr val="bg1"/>
                </a:solidFill>
                <a:cs typeface="Arial" panose="020B0604020202020204" pitchFamily="34" charset="0"/>
                <a:sym typeface="Symbol" panose="05050102010706020507" pitchFamily="18" charset="2"/>
              </a:rPr>
              <a:t>8 </a:t>
            </a:r>
            <a:r>
              <a:rPr lang="en-US" sz="1400" dirty="0" smtClean="0">
                <a:solidFill>
                  <a:schemeClr val="bg1"/>
                </a:solidFill>
                <a:cs typeface="Arial" panose="020B0604020202020204" pitchFamily="34" charset="0"/>
                <a:sym typeface="Symbol" panose="05050102010706020507" pitchFamily="18" charset="2"/>
              </a:rPr>
              <a:t>mm SR gap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80985" y="265840"/>
            <a:ext cx="94820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rgbClr val="0070C0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Dynamic aperture scan for one super-period</a:t>
            </a:r>
            <a:endParaRPr lang="en-US" sz="3600" b="1" dirty="0">
              <a:solidFill>
                <a:srgbClr val="0070C0"/>
              </a:solidFill>
              <a:latin typeface="Book Antiqua" panose="02040602050305030304" pitchFamily="18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466" y="1470019"/>
            <a:ext cx="7499486" cy="349789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8492" y="967656"/>
            <a:ext cx="3364375" cy="301811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913593" y="5100945"/>
            <a:ext cx="633228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 smtClean="0">
                <a:cs typeface="Arial" panose="020B0604020202020204" pitchFamily="34" charset="0"/>
              </a:rPr>
              <a:t>Betatron</a:t>
            </a:r>
            <a:r>
              <a:rPr lang="en-US" sz="2000" dirty="0" smtClean="0">
                <a:cs typeface="Arial" panose="020B0604020202020204" pitchFamily="34" charset="0"/>
              </a:rPr>
              <a:t> tunes, phase advances between chromatic </a:t>
            </a:r>
            <a:r>
              <a:rPr lang="en-US" sz="2000" dirty="0" err="1" smtClean="0">
                <a:cs typeface="Arial" panose="020B0604020202020204" pitchFamily="34" charset="0"/>
              </a:rPr>
              <a:t>sextupoles</a:t>
            </a:r>
            <a:r>
              <a:rPr lang="en-US" sz="2000" dirty="0" smtClean="0">
                <a:cs typeface="Arial" panose="020B0604020202020204" pitchFamily="34" charset="0"/>
              </a:rPr>
              <a:t> and their strength were carefully adjusted to maximize dynamic aperture and momentum acceptance.</a:t>
            </a: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21328" y="967656"/>
            <a:ext cx="31969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cs typeface="Arial" panose="020B0604020202020204" pitchFamily="34" charset="0"/>
              </a:rPr>
              <a:t>Tunes are for one super-period. </a:t>
            </a:r>
            <a:endParaRPr lang="ru-RU" dirty="0"/>
          </a:p>
        </p:txBody>
      </p:sp>
      <p:sp>
        <p:nvSpPr>
          <p:cNvPr id="6" name="5-конечная звезда 5"/>
          <p:cNvSpPr/>
          <p:nvPr/>
        </p:nvSpPr>
        <p:spPr>
          <a:xfrm>
            <a:off x="4169256" y="1059989"/>
            <a:ext cx="181154" cy="184666"/>
          </a:xfrm>
          <a:prstGeom prst="star5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391783" y="972557"/>
            <a:ext cx="19666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cs typeface="Arial" panose="020B0604020202020204" pitchFamily="34" charset="0"/>
              </a:rPr>
              <a:t>Chosen tune point </a:t>
            </a:r>
            <a:endParaRPr lang="ru-RU" dirty="0"/>
          </a:p>
        </p:txBody>
      </p:sp>
      <p:grpSp>
        <p:nvGrpSpPr>
          <p:cNvPr id="12" name="Группа 11"/>
          <p:cNvGrpSpPr/>
          <p:nvPr/>
        </p:nvGrpSpPr>
        <p:grpSpPr>
          <a:xfrm>
            <a:off x="8305800" y="4041259"/>
            <a:ext cx="3180551" cy="2539329"/>
            <a:chOff x="8078484" y="4073138"/>
            <a:chExt cx="3453157" cy="2784861"/>
          </a:xfrm>
        </p:grpSpPr>
        <p:pic>
          <p:nvPicPr>
            <p:cNvPr id="13" name="Рисунок 12"/>
            <p:cNvPicPr>
              <a:picLocks noChangeAspect="1"/>
            </p:cNvPicPr>
            <p:nvPr/>
          </p:nvPicPr>
          <p:blipFill rotWithShape="1">
            <a:blip r:embed="rId4"/>
            <a:srcRect r="19191"/>
            <a:stretch/>
          </p:blipFill>
          <p:spPr>
            <a:xfrm>
              <a:off x="8078484" y="4073138"/>
              <a:ext cx="2801719" cy="2784861"/>
            </a:xfrm>
            <a:prstGeom prst="rect">
              <a:avLst/>
            </a:prstGeom>
          </p:spPr>
        </p:pic>
        <p:sp>
          <p:nvSpPr>
            <p:cNvPr id="14" name="5-конечная звезда 13"/>
            <p:cNvSpPr/>
            <p:nvPr/>
          </p:nvSpPr>
          <p:spPr>
            <a:xfrm>
              <a:off x="9416735" y="5516443"/>
              <a:ext cx="181154" cy="184666"/>
            </a:xfrm>
            <a:prstGeom prst="star5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877700" y="4407903"/>
              <a:ext cx="653941" cy="2401746"/>
            </a:xfrm>
            <a:prstGeom prst="rect">
              <a:avLst/>
            </a:prstGeom>
          </p:spPr>
        </p:pic>
      </p:grp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2D22C-AEE9-45C3-A0CC-F934139A7700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9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1583</Words>
  <Application>Microsoft Office PowerPoint</Application>
  <PresentationFormat>Widescreen</PresentationFormat>
  <Paragraphs>229</Paragraphs>
  <Slides>23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2" baseType="lpstr">
      <vt:lpstr>Arial</vt:lpstr>
      <vt:lpstr>Arial Unicode MS</vt:lpstr>
      <vt:lpstr>Book Antiqua</vt:lpstr>
      <vt:lpstr>Calibri</vt:lpstr>
      <vt:lpstr>Calibri Light</vt:lpstr>
      <vt:lpstr>Cambria Math</vt:lpstr>
      <vt:lpstr>Symbol</vt:lpstr>
      <vt:lpstr>Times New Roman</vt:lpstr>
      <vt:lpstr>Тема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levichev</dc:creator>
  <cp:lastModifiedBy>LEAN Philippa</cp:lastModifiedBy>
  <cp:revision>482</cp:revision>
  <dcterms:created xsi:type="dcterms:W3CDTF">2018-12-26T05:23:04Z</dcterms:created>
  <dcterms:modified xsi:type="dcterms:W3CDTF">2020-12-16T09:51:42Z</dcterms:modified>
</cp:coreProperties>
</file>