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8"/>
  </p:notesMasterIdLst>
  <p:handoutMasterIdLst>
    <p:handoutMasterId r:id="rId19"/>
  </p:handoutMasterIdLst>
  <p:sldIdLst>
    <p:sldId id="331" r:id="rId2"/>
    <p:sldId id="343" r:id="rId3"/>
    <p:sldId id="345" r:id="rId4"/>
    <p:sldId id="337" r:id="rId5"/>
    <p:sldId id="347" r:id="rId6"/>
    <p:sldId id="346" r:id="rId7"/>
    <p:sldId id="338" r:id="rId8"/>
    <p:sldId id="336" r:id="rId9"/>
    <p:sldId id="333" r:id="rId10"/>
    <p:sldId id="335" r:id="rId11"/>
    <p:sldId id="309" r:id="rId12"/>
    <p:sldId id="332" r:id="rId13"/>
    <p:sldId id="339" r:id="rId14"/>
    <p:sldId id="340" r:id="rId15"/>
    <p:sldId id="341" r:id="rId16"/>
    <p:sldId id="342" r:id="rId1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43"/>
            <p14:sldId id="345"/>
            <p14:sldId id="337"/>
            <p14:sldId id="347"/>
            <p14:sldId id="346"/>
            <p14:sldId id="338"/>
            <p14:sldId id="336"/>
            <p14:sldId id="333"/>
            <p14:sldId id="335"/>
            <p14:sldId id="309"/>
            <p14:sldId id="332"/>
            <p14:sldId id="339"/>
            <p14:sldId id="340"/>
            <p14:sldId id="341"/>
            <p14:sldId id="3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908" autoAdjust="0"/>
  </p:normalViewPr>
  <p:slideViewPr>
    <p:cSldViewPr snapToObjects="1">
      <p:cViewPr varScale="1">
        <p:scale>
          <a:sx n="73" d="100"/>
          <a:sy n="73" d="100"/>
        </p:scale>
        <p:origin x="1320" y="7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6.xml"/><Relationship Id="rId2" Type="http://schemas.openxmlformats.org/officeDocument/2006/relationships/slide" Target="slides/slide15.xml"/><Relationship Id="rId1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2353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5983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140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47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355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03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014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3236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7056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2004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0778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6708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9833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1377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0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862069" cy="1090800"/>
          </a:xfrm>
        </p:spPr>
        <p:txBody>
          <a:bodyPr/>
          <a:lstStyle/>
          <a:p>
            <a:r>
              <a:rPr lang="en-GB" sz="2800" noProof="0" dirty="0" smtClean="0"/>
              <a:t>Emittance exchange in electron booster synchrotron by coupling resonance crossing</a:t>
            </a:r>
            <a:endParaRPr lang="en-GB" sz="2800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Jonas Kallestrup ::  </a:t>
            </a:r>
            <a:r>
              <a:rPr lang="en-GB" noProof="0" dirty="0"/>
              <a:t>Paul Scherrer </a:t>
            </a:r>
            <a:r>
              <a:rPr lang="en-GB" noProof="0" dirty="0" smtClean="0"/>
              <a:t>Institute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969696"/>
                </a:solidFill>
                <a:latin typeface="+mn-lt"/>
                <a:cs typeface="Franklin Gothic Book"/>
              </a:rPr>
              <a:t>European Synchrotron Light Source workshop 2020</a:t>
            </a: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b="1" dirty="0" smtClean="0">
                <a:solidFill>
                  <a:schemeClr val="accent6"/>
                </a:solidFill>
              </a:rPr>
              <a:t>Advantages</a:t>
            </a:r>
            <a:endParaRPr lang="en-GB" sz="2000" b="1" dirty="0">
              <a:solidFill>
                <a:schemeClr val="accent6"/>
              </a:solidFill>
            </a:endParaRPr>
          </a:p>
          <a:p>
            <a:r>
              <a:rPr lang="en-GB" sz="2000" dirty="0" smtClean="0"/>
              <a:t>Emittance exchange (in general) for horizontal kicker-bump injection has several advantages</a:t>
            </a:r>
          </a:p>
          <a:p>
            <a:pPr lvl="1"/>
            <a:r>
              <a:rPr lang="en-GB" sz="2000" dirty="0" smtClean="0"/>
              <a:t>Less horizontal dynamic aperture required</a:t>
            </a:r>
          </a:p>
          <a:p>
            <a:pPr lvl="1"/>
            <a:r>
              <a:rPr lang="en-GB" sz="2000" dirty="0" smtClean="0"/>
              <a:t>Relaxation of e.g. septum blade thickness</a:t>
            </a:r>
          </a:p>
          <a:p>
            <a:pPr lvl="1"/>
            <a:r>
              <a:rPr lang="en-GB" sz="2000" dirty="0" smtClean="0"/>
              <a:t>Small bump amplitude needed</a:t>
            </a:r>
          </a:p>
          <a:p>
            <a:endParaRPr lang="en-GB" sz="2000" dirty="0" smtClean="0"/>
          </a:p>
          <a:p>
            <a:r>
              <a:rPr lang="en-GB" sz="2000" dirty="0" smtClean="0"/>
              <a:t>Coupling resonance crossing is a simple option</a:t>
            </a:r>
          </a:p>
          <a:p>
            <a:pPr lvl="1"/>
            <a:r>
              <a:rPr lang="en-GB" sz="2000" dirty="0" smtClean="0"/>
              <a:t>Readily implementable in modern booster synchrotrons</a:t>
            </a:r>
          </a:p>
          <a:p>
            <a:pPr lvl="1"/>
            <a:r>
              <a:rPr lang="en-GB" sz="2000" noProof="0" dirty="0" smtClean="0"/>
              <a:t>“Free”: no extra magnets needed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accent3"/>
                </a:solidFill>
              </a:rPr>
              <a:t>Challenges</a:t>
            </a:r>
            <a:endParaRPr lang="en-GB" sz="2000" b="1" dirty="0">
              <a:solidFill>
                <a:schemeClr val="accent3"/>
              </a:solidFill>
            </a:endParaRPr>
          </a:p>
          <a:p>
            <a:r>
              <a:rPr lang="en-GB" sz="2000" noProof="0" dirty="0" smtClean="0"/>
              <a:t>Difficult in high-energy machines with short damping times</a:t>
            </a:r>
          </a:p>
          <a:p>
            <a:r>
              <a:rPr lang="en-GB" sz="2000" noProof="0" dirty="0" smtClean="0"/>
              <a:t>Can be harmful with very small vertical apertures in storage ring</a:t>
            </a:r>
          </a:p>
          <a:p>
            <a:endParaRPr lang="en-GB" sz="2000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Outlook &amp; summary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6318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Thank for your attention!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4437112"/>
            <a:ext cx="8425432" cy="2160537"/>
          </a:xfrm>
        </p:spPr>
        <p:txBody>
          <a:bodyPr tIns="180000"/>
          <a:lstStyle/>
          <a:p>
            <a:pPr marL="0" indent="0">
              <a:buNone/>
            </a:pPr>
            <a:r>
              <a:rPr lang="en-GB" sz="1600" b="1" noProof="0" dirty="0" smtClean="0"/>
              <a:t>Additional material on emittance exchange by coupling resonance</a:t>
            </a:r>
            <a:r>
              <a:rPr lang="en-GB" sz="1600" b="1" dirty="0" smtClean="0"/>
              <a:t> crossing (chronological)</a:t>
            </a:r>
          </a:p>
          <a:p>
            <a:pPr marL="0" indent="0">
              <a:buNone/>
            </a:pPr>
            <a:r>
              <a:rPr lang="en-GB" sz="1400" noProof="0" dirty="0" smtClean="0"/>
              <a:t>C. Carli and C. </a:t>
            </a:r>
            <a:r>
              <a:rPr lang="en-GB" sz="1400" noProof="0" dirty="0" err="1" smtClean="0"/>
              <a:t>Cyvoct</a:t>
            </a:r>
            <a:r>
              <a:rPr lang="en-GB" sz="1400" noProof="0" dirty="0" smtClean="0"/>
              <a:t>, CERN-PS-2001-018, 2001</a:t>
            </a:r>
          </a:p>
          <a:p>
            <a:pPr marL="0" indent="0">
              <a:buNone/>
            </a:pPr>
            <a:r>
              <a:rPr lang="en-GB" sz="1400" noProof="0" dirty="0" smtClean="0"/>
              <a:t>E. Metral, CERN-PS-2001-066</a:t>
            </a:r>
          </a:p>
          <a:p>
            <a:pPr marL="0" indent="0">
              <a:buNone/>
            </a:pPr>
            <a:r>
              <a:rPr lang="en-GB" sz="1400" dirty="0" smtClean="0"/>
              <a:t>A. </a:t>
            </a:r>
            <a:r>
              <a:rPr lang="en-GB" sz="1400" noProof="0" dirty="0" smtClean="0"/>
              <a:t>Franchi, E. Metral and R. Tomas, Phys. Rev. </a:t>
            </a:r>
            <a:r>
              <a:rPr lang="en-GB" sz="1400" noProof="0" dirty="0" err="1" smtClean="0"/>
              <a:t>Accel</a:t>
            </a:r>
            <a:r>
              <a:rPr lang="en-GB" sz="1400" noProof="0" dirty="0" smtClean="0"/>
              <a:t>. ST </a:t>
            </a:r>
            <a:r>
              <a:rPr lang="en-GB" sz="1400" noProof="0" dirty="0" err="1" smtClean="0"/>
              <a:t>Acce</a:t>
            </a:r>
            <a:r>
              <a:rPr lang="en-GB" sz="1400" dirty="0" smtClean="0"/>
              <a:t>l. Beams 10, 064003, 2007</a:t>
            </a:r>
            <a:endParaRPr lang="en-GB" sz="1400" noProof="0" dirty="0" smtClean="0"/>
          </a:p>
          <a:p>
            <a:pPr marL="0" indent="0">
              <a:buNone/>
            </a:pPr>
            <a:r>
              <a:rPr lang="en-GB" sz="1400" noProof="0" dirty="0" smtClean="0"/>
              <a:t>P. Kuske and F. Kramer, IPAC’16 proceedings, pp. 2028-2031</a:t>
            </a:r>
          </a:p>
          <a:p>
            <a:pPr marL="0" indent="0">
              <a:buNone/>
            </a:pPr>
            <a:r>
              <a:rPr lang="en-GB" sz="1400" dirty="0" smtClean="0"/>
              <a:t>J. Kallestrup and M. Aiba, Phys. Rev. </a:t>
            </a:r>
            <a:r>
              <a:rPr lang="en-GB" sz="1400" dirty="0" err="1" smtClean="0"/>
              <a:t>Accel</a:t>
            </a:r>
            <a:r>
              <a:rPr lang="en-GB" sz="1400" dirty="0" smtClean="0"/>
              <a:t>. Beams 23, 020701, 2020</a:t>
            </a:r>
          </a:p>
          <a:p>
            <a:pPr marL="0" indent="0">
              <a:buNone/>
            </a:pPr>
            <a:r>
              <a:rPr lang="en-GB" sz="1400" dirty="0" smtClean="0"/>
              <a:t>M. Aiba and J. Kallestrup, Phys. Rev. </a:t>
            </a:r>
            <a:r>
              <a:rPr lang="en-GB" sz="1400" dirty="0" err="1" smtClean="0"/>
              <a:t>Accel</a:t>
            </a:r>
            <a:r>
              <a:rPr lang="en-GB" sz="1400" dirty="0" smtClean="0"/>
              <a:t>. Beams 23, 044003, 2020</a:t>
            </a:r>
          </a:p>
          <a:p>
            <a:pPr marL="0" indent="0">
              <a:buNone/>
            </a:pP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403648" y="3284984"/>
            <a:ext cx="6708025" cy="508500"/>
          </a:xfrm>
        </p:spPr>
        <p:txBody>
          <a:bodyPr/>
          <a:lstStyle/>
          <a:p>
            <a:pPr algn="ctr"/>
            <a:r>
              <a:rPr lang="en-GB" sz="3500" noProof="0" dirty="0" smtClean="0"/>
              <a:t>Extra slides</a:t>
            </a:r>
            <a:endParaRPr lang="en-GB" sz="3500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3874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on n</a:t>
            </a:r>
            <a:r>
              <a:rPr lang="en-GB" noProof="0" dirty="0" smtClean="0"/>
              <a:t>on-adiabatic crossing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sz="2000" dirty="0">
                    <a:sym typeface="Wingdings" panose="05000000000000000000" pitchFamily="2" charset="2"/>
                  </a:rPr>
                  <a:t>Crossing the coupling resonance too quickly will lead to ‘non-adiabatic’ emittance exchange, deteriorating the quality</a:t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endParaRPr lang="en-US" sz="2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 	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𝑅</m:t>
                    </m:r>
                    <m:r>
                      <a:rPr lang="en-US" sz="25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sz="25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𝑥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𝑒𝑛𝑑</m:t>
                            </m:r>
                          </m:sub>
                        </m:sSub>
                        <m:r>
                          <a:rPr lang="en-US" sz="25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𝑥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,0</m:t>
                            </m:r>
                          </m:sub>
                        </m:sSub>
                        <m:r>
                          <a:rPr lang="en-US" sz="25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500" dirty="0">
                    <a:sym typeface="Wingdings" panose="05000000000000000000" pitchFamily="2" charset="2"/>
                  </a:rPr>
                  <a:t>        	</a:t>
                </a:r>
                <a14:m>
                  <m:oMath xmlns:m="http://schemas.openxmlformats.org/officeDocument/2006/math">
                    <m:r>
                      <a:rPr lang="en-US" sz="2500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𝒮</m:t>
                    </m:r>
                    <m:r>
                      <a:rPr lang="en-US" sz="2500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sz="2500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500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500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Δ</m:t>
                            </m:r>
                          </m:e>
                        </m:acc>
                      </m:num>
                      <m:den>
                        <m:sSup>
                          <m:sSupPr>
                            <m:ctrlPr>
                              <a:rPr lang="en-US" sz="2500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500" i="1" dirty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r>
                                  <a:rPr lang="en-US" sz="2500" i="1" dirty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𝐶</m:t>
                                </m:r>
                              </m:e>
                            </m:d>
                          </m:e>
                          <m:sup>
                            <m:r>
                              <a:rPr lang="en-US" sz="2500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500" dirty="0">
                  <a:sym typeface="Wingdings" panose="05000000000000000000" pitchFamily="2" charset="2"/>
                </a:endParaRPr>
              </a:p>
              <a:p>
                <a:pPr lvl="1"/>
                <a:endParaRPr lang="en-US" sz="2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dirty="0">
                  <a:sym typeface="Wingdings" panose="05000000000000000000" pitchFamily="2" charset="2"/>
                </a:endParaRPr>
              </a:p>
              <a:p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b="1" dirty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1890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AEE31E90-3C6D-4D77-B6B4-78E5D2E35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42" y="3407660"/>
            <a:ext cx="4426465" cy="2964390"/>
          </a:xfrm>
          <a:prstGeom prst="rect">
            <a:avLst/>
          </a:prstGeom>
        </p:spPr>
      </p:pic>
      <p:sp>
        <p:nvSpPr>
          <p:cNvPr id="17" name="Right Brace 16">
            <a:extLst>
              <a:ext uri="{FF2B5EF4-FFF2-40B4-BE49-F238E27FC236}">
                <a16:creationId xmlns:a16="http://schemas.microsoft.com/office/drawing/2014/main" id="{26D337A3-3777-47D6-88E8-658FCCA06449}"/>
              </a:ext>
            </a:extLst>
          </p:cNvPr>
          <p:cNvSpPr/>
          <p:nvPr/>
        </p:nvSpPr>
        <p:spPr bwMode="auto">
          <a:xfrm rot="5400000">
            <a:off x="3330014" y="5585852"/>
            <a:ext cx="288032" cy="1404460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49C89A-9DAC-4D58-9323-73533141B306}"/>
              </a:ext>
            </a:extLst>
          </p:cNvPr>
          <p:cNvSpPr txBox="1"/>
          <p:nvPr/>
        </p:nvSpPr>
        <p:spPr>
          <a:xfrm>
            <a:off x="2771800" y="641075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Non-adiabatic region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1F1C30C-89A4-4A2C-8302-065C8229FB78}"/>
              </a:ext>
            </a:extLst>
          </p:cNvPr>
          <p:cNvSpPr/>
          <p:nvPr/>
        </p:nvSpPr>
        <p:spPr bwMode="auto">
          <a:xfrm>
            <a:off x="1835696" y="2325430"/>
            <a:ext cx="2160240" cy="81553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B64FAB-C2AE-4B38-A546-AADADE8A41F4}"/>
              </a:ext>
            </a:extLst>
          </p:cNvPr>
          <p:cNvSpPr/>
          <p:nvPr/>
        </p:nvSpPr>
        <p:spPr bwMode="auto">
          <a:xfrm>
            <a:off x="4545592" y="2312996"/>
            <a:ext cx="1394560" cy="82797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Inhaltsplatzhalter 1">
                <a:extLst>
                  <a:ext uri="{FF2B5EF4-FFF2-40B4-BE49-F238E27FC236}">
                    <a16:creationId xmlns:a16="http://schemas.microsoft.com/office/drawing/2014/main" id="{D6B50B19-CC94-495F-9679-76DBD4A91C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62740" y="3461053"/>
                <a:ext cx="3719314" cy="55755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r>
                  <a:rPr lang="en-GB" sz="2000" dirty="0"/>
                  <a:t>If the coupling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/>
                  <a:t> is small, the crossing speed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̇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</m:acc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must be very small</a:t>
                </a:r>
              </a:p>
              <a:p>
                <a:endParaRPr lang="en-GB" sz="2000" dirty="0"/>
              </a:p>
              <a:p>
                <a:pPr lvl="1"/>
                <a:r>
                  <a:rPr lang="en-GB" sz="2000" dirty="0"/>
                  <a:t>Increase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n-GB" sz="2000" dirty="0"/>
                  <a:t> in a controlled fashion </a:t>
                </a:r>
              </a:p>
              <a:p>
                <a:pPr lvl="1"/>
                <a:r>
                  <a:rPr lang="en-GB" sz="2000" dirty="0"/>
                  <a:t>Decrease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</m:acc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Inhaltsplatzhalter 1">
                <a:extLst>
                  <a:ext uri="{FF2B5EF4-FFF2-40B4-BE49-F238E27FC236}">
                    <a16:creationId xmlns:a16="http://schemas.microsoft.com/office/drawing/2014/main" id="{D6B50B19-CC94-495F-9679-76DBD4A91C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2740" y="3461053"/>
                <a:ext cx="3719314" cy="557556"/>
              </a:xfrm>
              <a:prstGeom prst="rect">
                <a:avLst/>
              </a:prstGeom>
              <a:blipFill>
                <a:blip r:embed="rId5"/>
                <a:stretch>
                  <a:fillRect l="-3934" t="-12088" r="-492" b="-351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27209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71600" y="1196752"/>
                <a:ext cx="4897152" cy="2069723"/>
              </a:xfrm>
            </p:spPr>
            <p:txBody>
              <a:bodyPr/>
              <a:lstStyle/>
              <a:p>
                <a:r>
                  <a:rPr lang="en-US" sz="2000" dirty="0" smtClean="0">
                    <a:sym typeface="Wingdings" panose="05000000000000000000" pitchFamily="2" charset="2"/>
                  </a:rPr>
                  <a:t>Q.M. : avoided crossing of energy levels</a:t>
                </a:r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sz="2000" dirty="0">
                    <a:sym typeface="Wingdings" panose="05000000000000000000" pitchFamily="2" charset="2"/>
                  </a:rPr>
                  <a:t>We can use the same mathematics!</a:t>
                </a:r>
              </a:p>
              <a:p>
                <a:pPr lvl="1"/>
                <a:endParaRPr lang="en-US" sz="2000" dirty="0">
                  <a:sym typeface="Wingdings" panose="05000000000000000000" pitchFamily="2" charset="2"/>
                </a:endParaRP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The Landau-Zener formula for probability for non-adiabatic transition in two-level systems:</a:t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𝑛𝑎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2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  <a:sym typeface="Wingdings" panose="05000000000000000000" pitchFamily="2" charset="2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  <a:sym typeface="Wingdings" panose="05000000000000000000" pitchFamily="2" charset="2"/>
                                              </a:rPr>
                                              <m:t>𝐻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  <a:sym typeface="Wingdings" panose="05000000000000000000" pitchFamily="2" charset="2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ℏ</m:t>
                                </m:r>
                                <m:r>
                                  <m:rPr>
                                    <m:lit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|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𝛼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|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/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The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Accelerator Physics </a:t>
                </a:r>
                <a:r>
                  <a:rPr lang="en-US" sz="2000" dirty="0">
                    <a:sym typeface="Wingdings" panose="05000000000000000000" pitchFamily="2" charset="2"/>
                  </a:rPr>
                  <a:t>equivalent: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𝑛𝑎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𝐶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acc>
                                    <m:accPr>
                                      <m:chr m:val="̇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Δ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 </m:t>
                                      </m:r>
                                    </m:e>
                                  </m:acc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20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𝒮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r>
                  <a:rPr lang="en-US" sz="2000" dirty="0">
                    <a:sym typeface="Wingdings" panose="05000000000000000000" pitchFamily="2" charset="2"/>
                  </a:rPr>
                  <a:t/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r>
                  <a:rPr lang="en-US" sz="2000" dirty="0">
                    <a:sym typeface="Wingdings" panose="05000000000000000000" pitchFamily="2" charset="2"/>
                  </a:rPr>
                  <a:t>with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𝑛𝑎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+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𝑛𝑎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0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𝑛𝑎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𝑛𝑎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dirty="0">
                  <a:sym typeface="Wingdings" panose="05000000000000000000" pitchFamily="2" charset="2"/>
                </a:endParaRPr>
              </a:p>
              <a:p>
                <a:endParaRPr lang="en-GB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2000" b="1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71600" y="1196752"/>
                <a:ext cx="4897152" cy="2069723"/>
              </a:xfrm>
              <a:blipFill>
                <a:blip r:embed="rId3"/>
                <a:stretch>
                  <a:fillRect l="-3109" t="-3235" r="-2363" b="-14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/>
            </a:r>
            <a:br>
              <a:rPr lang="en-GB" sz="2000" dirty="0"/>
            </a:br>
            <a:r>
              <a:rPr lang="en-GB" sz="1400" dirty="0"/>
              <a:t>and its relation to quantum mechanics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C6B22C-071F-420B-A3DA-F5A57209C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1788" y="890817"/>
            <a:ext cx="2172904" cy="19345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BAC42D-66DD-413E-9DAB-5C491B376F82}"/>
              </a:ext>
            </a:extLst>
          </p:cNvPr>
          <p:cNvSpPr txBox="1"/>
          <p:nvPr/>
        </p:nvSpPr>
        <p:spPr>
          <a:xfrm>
            <a:off x="6903342" y="2907906"/>
            <a:ext cx="1600568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>
                <a:solidFill>
                  <a:srgbClr val="000000"/>
                </a:solidFill>
                <a:latin typeface="Calibri"/>
              </a:rPr>
              <a:t>Illu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. avoided crossing,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C. </a:t>
            </a:r>
            <a:r>
              <a:rPr lang="en-US" sz="1200" dirty="0" err="1">
                <a:solidFill>
                  <a:srgbClr val="000000"/>
                </a:solidFill>
                <a:latin typeface="Calibri"/>
              </a:rPr>
              <a:t>Zener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, 1932</a:t>
            </a:r>
          </a:p>
        </p:txBody>
      </p:sp>
      <p:sp>
        <p:nvSpPr>
          <p:cNvPr id="10" name="Titel 5"/>
          <p:cNvSpPr txBox="1">
            <a:spLocks/>
          </p:cNvSpPr>
          <p:nvPr/>
        </p:nvSpPr>
        <p:spPr bwMode="auto">
          <a:xfrm>
            <a:off x="2077200" y="25167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mtClean="0"/>
              <a:t>More on non-adiabatic crossing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8243" y="3822306"/>
            <a:ext cx="3240360" cy="271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442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99592" y="980728"/>
                <a:ext cx="7935192" cy="5184576"/>
              </a:xfrm>
            </p:spPr>
            <p:txBody>
              <a:bodyPr/>
              <a:lstStyle/>
              <a:p>
                <a:r>
                  <a:rPr lang="en-US" sz="2000" dirty="0">
                    <a:sym typeface="Wingdings" panose="05000000000000000000" pitchFamily="2" charset="2"/>
                  </a:rPr>
                  <a:t>When emittances are out equilibrium, the synchrotron radiation will attempt to restore </a:t>
                </a:r>
              </a:p>
              <a:p>
                <a:pPr lvl="1"/>
                <a:r>
                  <a:rPr lang="en-US" sz="2000" dirty="0">
                    <a:sym typeface="Wingdings" panose="05000000000000000000" pitchFamily="2" charset="2"/>
                  </a:rPr>
                  <a:t>Starts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Δ</m:t>
                    </m:r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𝑝</m:t>
                    </m:r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&gt;0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</a:t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r>
                  <a:rPr lang="en-US" sz="2000" dirty="0">
                    <a:sym typeface="Wingdings" panose="05000000000000000000" pitchFamily="2" charset="2"/>
                  </a:rPr>
                  <a:t>(for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Δ</m:t>
                    </m:r>
                    <m:r>
                      <a:rPr lang="en-US" sz="20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&lt;0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from the beginning)</a:t>
                </a:r>
              </a:p>
              <a:p>
                <a:pPr marL="177790" lvl="1" indent="0">
                  <a:buNone/>
                </a:pPr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Beam must be extracted shortly after the exchange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At the same time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≫0 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required for good exchange</a:t>
                </a: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US" sz="1400" dirty="0">
                  <a:sym typeface="Wingdings" panose="05000000000000000000" pitchFamily="2" charset="2"/>
                </a:endParaRPr>
              </a:p>
              <a:p>
                <a:endParaRPr lang="en-GB" sz="14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14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14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1400" dirty="0">
                  <a:sym typeface="Wingdings" panose="05000000000000000000" pitchFamily="2" charset="2"/>
                </a:endParaRPr>
              </a:p>
              <a:p>
                <a:endParaRPr lang="en-GB" sz="1400" dirty="0">
                  <a:sym typeface="Wingdings" panose="05000000000000000000" pitchFamily="2" charset="2"/>
                </a:endParaRPr>
              </a:p>
              <a:p>
                <a:pPr marL="177790" lvl="1" indent="0">
                  <a:buNone/>
                </a:pPr>
                <a:endParaRPr lang="en-GB" sz="1400" b="1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99592" y="980728"/>
                <a:ext cx="7935192" cy="5184576"/>
              </a:xfrm>
              <a:blipFill>
                <a:blip r:embed="rId3"/>
                <a:stretch>
                  <a:fillRect l="-1845" t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Synchrotron radiation damping</a:t>
            </a:r>
            <a:endParaRPr lang="en-GB" sz="1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44DAF0-A6DC-4AA1-82D2-F29EED3B10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1484784"/>
            <a:ext cx="4138046" cy="286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19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Synchrotron radiation damping</a:t>
            </a:r>
            <a:endParaRPr lang="en-GB" sz="1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D6EDDD-CAC6-4EF0-8F27-02342BFD8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180" y="1820033"/>
            <a:ext cx="3621836" cy="2343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E31E90-3C6D-4D77-B6B4-78E5D2E35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506" y="1825372"/>
            <a:ext cx="3516786" cy="2355181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 bwMode="auto">
          <a:xfrm>
            <a:off x="4095335" y="1515471"/>
            <a:ext cx="1295330" cy="197516"/>
          </a:xfrm>
          <a:prstGeom prst="rightArrow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41986" y="1147962"/>
            <a:ext cx="3373054" cy="7153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>
                <a:solidFill>
                  <a:srgbClr val="000000"/>
                </a:solidFill>
                <a:latin typeface="Calibri"/>
              </a:rPr>
              <a:t>Damping added, fixed extraction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5461949"/>
            <a:ext cx="7200800" cy="7153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/>
              </a:rPr>
              <a:t>Extraction-point must be optimized to decrease radiative impact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915816" y="4204415"/>
                <a:ext cx="3786614" cy="606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𝑅</m:t>
                    </m:r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𝑒𝑛𝑑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,0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 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     </a:t>
                </a:r>
                <a:r>
                  <a:rPr lang="en-US" sz="2000" dirty="0"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𝒮</m:t>
                    </m:r>
                    <m:r>
                      <a:rPr lang="en-US" sz="2000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000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Δ</m:t>
                            </m:r>
                          </m:e>
                        </m:acc>
                      </m:num>
                      <m:den>
                        <m:sSup>
                          <m:sSup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𝐶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4204415"/>
                <a:ext cx="3786614" cy="606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D1F1C30C-89A4-4A2C-8302-065C8229FB78}"/>
              </a:ext>
            </a:extLst>
          </p:cNvPr>
          <p:cNvSpPr/>
          <p:nvPr/>
        </p:nvSpPr>
        <p:spPr bwMode="auto">
          <a:xfrm>
            <a:off x="2843808" y="4155346"/>
            <a:ext cx="1812945" cy="70922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B64FAB-C2AE-4B38-A546-AADADE8A41F4}"/>
              </a:ext>
            </a:extLst>
          </p:cNvPr>
          <p:cNvSpPr/>
          <p:nvPr/>
        </p:nvSpPr>
        <p:spPr bwMode="auto">
          <a:xfrm>
            <a:off x="5531641" y="4207192"/>
            <a:ext cx="1261336" cy="65738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7681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2988" y="1341439"/>
                <a:ext cx="7742237" cy="1439490"/>
              </a:xfrm>
            </p:spPr>
            <p:txBody>
              <a:bodyPr/>
              <a:lstStyle/>
              <a:p>
                <a:r>
                  <a:rPr lang="en-GB" sz="2000" noProof="0" dirty="0" smtClean="0"/>
                  <a:t>SLS 2.0 plans for injection procedure in three stages:</a:t>
                </a:r>
              </a:p>
              <a:p>
                <a:pPr marL="520700" lvl="1" indent="-342900">
                  <a:buFont typeface="+mj-lt"/>
                  <a:buAutoNum type="arabicPeriod"/>
                </a:pPr>
                <a:r>
                  <a:rPr lang="en-GB" sz="2000" b="1" dirty="0" smtClean="0"/>
                  <a:t>Horizontal off-axis injection with k</a:t>
                </a:r>
                <a:r>
                  <a:rPr lang="en-GB" sz="2000" b="1" noProof="0" dirty="0" err="1" smtClean="0"/>
                  <a:t>icker</a:t>
                </a:r>
                <a:r>
                  <a:rPr lang="en-GB" sz="2000" b="1" noProof="0" dirty="0" smtClean="0"/>
                  <a:t>-bump</a:t>
                </a:r>
              </a:p>
              <a:p>
                <a:pPr marL="520700" lvl="1" indent="-342900">
                  <a:buFont typeface="+mj-lt"/>
                  <a:buAutoNum type="arabicPeriod"/>
                </a:pPr>
                <a:r>
                  <a:rPr lang="en-GB" sz="2000" dirty="0" smtClean="0"/>
                  <a:t>Aperture-sharing with short-pulse kicker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2000" noProof="0" dirty="0" smtClean="0"/>
                  <a:t>10 ns pulse length)</a:t>
                </a:r>
              </a:p>
              <a:p>
                <a:pPr marL="520700" lvl="1" indent="-342900">
                  <a:buFont typeface="+mj-lt"/>
                  <a:buAutoNum type="arabicPeriod"/>
                </a:pPr>
                <a:r>
                  <a:rPr lang="en-GB" sz="2000" noProof="0" dirty="0" smtClean="0"/>
                  <a:t>Longitudinal on-axis injection with ultra short-pulse (</a:t>
                </a:r>
                <a14:m>
                  <m:oMath xmlns:m="http://schemas.openxmlformats.org/officeDocument/2006/math">
                    <m:r>
                      <a:rPr lang="en-US" sz="2000" b="0" i="1" noProof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2000" noProof="0" dirty="0" smtClean="0"/>
                  <a:t> 2 ns)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2988" y="1341439"/>
                <a:ext cx="7742237" cy="1439490"/>
              </a:xfrm>
              <a:blipFill>
                <a:blip r:embed="rId3"/>
                <a:stretch>
                  <a:fillRect l="-1890" t="-4661" b="-2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Why emittance exchange?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539" y="2864886"/>
            <a:ext cx="3316445" cy="31431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1"/>
              <p:cNvSpPr txBox="1">
                <a:spLocks/>
              </p:cNvSpPr>
              <p:nvPr/>
            </p:nvSpPr>
            <p:spPr>
              <a:xfrm>
                <a:off x="1042989" y="2996952"/>
                <a:ext cx="4897164" cy="143949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80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60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50" marR="0" indent="-18415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5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5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738" indent="-179388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300" indent="-182563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88" indent="-179388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88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r>
                  <a:rPr lang="en-GB" sz="2000" dirty="0" smtClean="0"/>
                  <a:t>Dynamic aperture needed for horizontal</a:t>
                </a:r>
                <a:br>
                  <a:rPr lang="en-GB" sz="2000" dirty="0" smtClean="0"/>
                </a:br>
                <a:r>
                  <a:rPr lang="en-GB" sz="2000" dirty="0" smtClean="0"/>
                  <a:t>kicker-bump injection:</a:t>
                </a:r>
                <a:r>
                  <a:rPr lang="en-GB" sz="2000" dirty="0"/>
                  <a:t/>
                </a:r>
                <a:br>
                  <a:rPr lang="en-GB" sz="2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GB" sz="2000" dirty="0" smtClean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Booster synchrotrons: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pPr>
                  <a:buFont typeface="Wingdings" panose="05000000000000000000" pitchFamily="2" charset="2"/>
                  <a:buChar char="ð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  Decrease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by exchanging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000" b="0" dirty="0" smtClean="0"/>
              </a:p>
              <a:p>
                <a:endParaRPr lang="en-GB" sz="2000" dirty="0" smtClean="0"/>
              </a:p>
              <a:p>
                <a:r>
                  <a:rPr lang="en-GB" sz="2000" dirty="0" smtClean="0">
                    <a:solidFill>
                      <a:schemeClr val="accent6"/>
                    </a:solidFill>
                  </a:rPr>
                  <a:t>Several benefits:</a:t>
                </a:r>
              </a:p>
              <a:p>
                <a:pPr lvl="1"/>
                <a:r>
                  <a:rPr lang="en-GB" sz="2000" dirty="0" smtClean="0"/>
                  <a:t>relaxed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000" dirty="0" smtClean="0"/>
                  <a:t> requirement</a:t>
                </a:r>
              </a:p>
              <a:p>
                <a:pPr lvl="1"/>
                <a:r>
                  <a:rPr lang="en-GB" sz="2000" dirty="0" smtClean="0"/>
                  <a:t>relaxed septum blade thickness</a:t>
                </a:r>
              </a:p>
              <a:p>
                <a:pPr lvl="1"/>
                <a:r>
                  <a:rPr lang="en-GB" sz="2000" dirty="0" smtClean="0"/>
                  <a:t>relaxed bump amplitude</a:t>
                </a:r>
              </a:p>
              <a:p>
                <a:pPr lvl="1"/>
                <a:endParaRPr lang="en-GB" sz="2000" dirty="0" smtClean="0"/>
              </a:p>
              <a:p>
                <a:pPr lvl="1"/>
                <a:endParaRPr lang="en-GB" sz="2000" dirty="0" smtClean="0"/>
              </a:p>
            </p:txBody>
          </p:sp>
        </mc:Choice>
        <mc:Fallback xmlns="">
          <p:sp>
            <p:nvSpPr>
              <p:cNvPr id="8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989" y="2996952"/>
                <a:ext cx="4897164" cy="1439490"/>
              </a:xfrm>
              <a:prstGeom prst="rect">
                <a:avLst/>
              </a:prstGeom>
              <a:blipFill>
                <a:blip r:embed="rId5"/>
                <a:stretch>
                  <a:fillRect l="-2989" t="-4661" b="-170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4728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2988" y="1341439"/>
                <a:ext cx="7742237" cy="1439490"/>
              </a:xfrm>
            </p:spPr>
            <p:txBody>
              <a:bodyPr/>
              <a:lstStyle/>
              <a:p>
                <a:r>
                  <a:rPr lang="en-US" sz="2000" noProof="0" dirty="0" smtClean="0"/>
                  <a:t>Arrangement of skew quadrupoles in transfer line </a:t>
                </a:r>
              </a:p>
              <a:p>
                <a:pPr lvl="1"/>
                <a:r>
                  <a:rPr lang="en-GB" sz="2000" noProof="0" dirty="0" smtClean="0"/>
                  <a:t>requires </a:t>
                </a:r>
                <a14:m>
                  <m:oMath xmlns:m="http://schemas.openxmlformats.org/officeDocument/2006/math">
                    <m:r>
                      <a:rPr lang="en-US" sz="2000" b="0" i="1" noProof="0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GB" sz="2000" noProof="0" dirty="0" smtClean="0"/>
                  <a:t>5 skew quads + dispersion-free transfer line</a:t>
                </a:r>
              </a:p>
              <a:p>
                <a:pPr lvl="1"/>
                <a:endParaRPr lang="en-GB" sz="2000" noProof="0" dirty="0" smtClean="0"/>
              </a:p>
              <a:p>
                <a:r>
                  <a:rPr lang="en-GB" sz="2000" noProof="0" dirty="0" smtClean="0"/>
                  <a:t>Linear difference resonance crossing in booster synchrotron</a:t>
                </a:r>
              </a:p>
              <a:p>
                <a:pPr lvl="1"/>
                <a:r>
                  <a:rPr lang="en-GB" sz="2000" dirty="0"/>
                  <a:t>n</a:t>
                </a:r>
                <a:r>
                  <a:rPr lang="en-GB" sz="2000" dirty="0" smtClean="0"/>
                  <a:t>o additional magnets needed</a:t>
                </a:r>
              </a:p>
              <a:p>
                <a:pPr lvl="1"/>
                <a:r>
                  <a:rPr lang="en-GB" sz="2000" noProof="0" dirty="0" smtClean="0"/>
                  <a:t>requires good flexibility to modify booster-ramps</a:t>
                </a:r>
              </a:p>
              <a:p>
                <a:pPr lvl="1"/>
                <a:endParaRPr lang="en-GB" sz="2000" dirty="0"/>
              </a:p>
              <a:p>
                <a:r>
                  <a:rPr lang="en-GB" sz="2000" noProof="0" dirty="0" smtClean="0"/>
                  <a:t>Pulsed- or AC-skew quadrupole</a:t>
                </a:r>
              </a:p>
              <a:p>
                <a:pPr lvl="1"/>
                <a:endParaRPr lang="en-GB" sz="2000" noProof="0" dirty="0" smtClean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2988" y="1341439"/>
                <a:ext cx="7742237" cy="1439490"/>
              </a:xfrm>
              <a:blipFill>
                <a:blip r:embed="rId3"/>
                <a:stretch>
                  <a:fillRect l="-1890" t="-4661" b="-96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Ways to  emittance exchange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793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2988" y="1341438"/>
                <a:ext cx="4961635" cy="4967881"/>
              </a:xfrm>
            </p:spPr>
            <p:txBody>
              <a:bodyPr/>
              <a:lstStyle/>
              <a:p>
                <a:r>
                  <a:rPr lang="en-GB" sz="2000" noProof="0" dirty="0" smtClean="0"/>
                  <a:t> Emittance exchange by crossing linear difference resonance: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𝑝</m:t>
                    </m:r>
                  </m:oMath>
                </a14:m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lvl="1"/>
                <a:r>
                  <a:rPr lang="en-US" sz="2000" dirty="0" smtClean="0">
                    <a:sym typeface="Wingdings" panose="05000000000000000000" pitchFamily="2" charset="2"/>
                  </a:rPr>
                  <a:t>Only small tune changes required</a:t>
                </a:r>
                <a:br>
                  <a:rPr lang="en-US" sz="2000" dirty="0" smtClean="0">
                    <a:sym typeface="Wingdings" panose="05000000000000000000" pitchFamily="2" charset="2"/>
                  </a:rPr>
                </a:br>
                <a:r>
                  <a:rPr lang="en-US" sz="2000" dirty="0" smtClean="0">
                    <a:sym typeface="Wingdings" panose="05000000000000000000" pitchFamily="2" charset="2"/>
                  </a:rPr>
                  <a:t> No change to the linear optics</a:t>
                </a:r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sz="2000" b="1" dirty="0" smtClean="0">
                    <a:sym typeface="Wingdings" panose="05000000000000000000" pitchFamily="2" charset="2"/>
                  </a:rPr>
                  <a:t>Things to consider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:</a:t>
                </a:r>
              </a:p>
              <a:p>
                <a:r>
                  <a:rPr lang="en-US" sz="2000" dirty="0" smtClean="0">
                    <a:sym typeface="Wingdings" panose="05000000000000000000" pitchFamily="2" charset="2"/>
                  </a:rPr>
                  <a:t>Damping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Do exchange shortly before extraction</a:t>
                </a:r>
                <a:endParaRPr lang="en-US" sz="2000" dirty="0">
                  <a:sym typeface="Wingdings" panose="05000000000000000000" pitchFamily="2" charset="2"/>
                </a:endParaRPr>
              </a:p>
              <a:p>
                <a:r>
                  <a:rPr lang="en-US" sz="2000" dirty="0" smtClean="0">
                    <a:sym typeface="Wingdings" panose="05000000000000000000" pitchFamily="2" charset="2"/>
                  </a:rPr>
                  <a:t>Transverse coupling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Small coupling requires slow crossing</a:t>
                </a:r>
              </a:p>
              <a:p>
                <a:pPr marL="355600" lvl="2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i.e. more damping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For details, see: </a:t>
                </a:r>
              </a:p>
              <a:p>
                <a:pPr marL="355600" lvl="2" indent="0">
                  <a:buNone/>
                </a:pPr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lvl="1"/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lvl="1"/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/>
                  <a:t/>
                </a:r>
                <a:br>
                  <a:rPr lang="en-GB" sz="2000" dirty="0"/>
                </a:br>
                <a:endParaRPr lang="en-GB" sz="2000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2988" y="1341438"/>
                <a:ext cx="4961635" cy="4967881"/>
              </a:xfrm>
              <a:blipFill>
                <a:blip r:embed="rId3"/>
                <a:stretch>
                  <a:fillRect l="-3071" t="-1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Why emittance exchange by coupling resonance crossing?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612746-BB73-4CC9-A0CC-1EE607BA6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9" y="941561"/>
            <a:ext cx="3057926" cy="2293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0E6ECA-7A63-402C-83B5-D98A1B8121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514" y="3263089"/>
            <a:ext cx="3267074" cy="2178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7540BA-B4AB-4929-92F3-339D2DE2124D}"/>
                  </a:ext>
                </a:extLst>
              </p:cNvPr>
              <p:cNvSpPr txBox="1"/>
              <p:nvPr/>
            </p:nvSpPr>
            <p:spPr>
              <a:xfrm>
                <a:off x="6588224" y="5520345"/>
                <a:ext cx="1021681" cy="106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7540BA-B4AB-4929-92F3-339D2DE21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520345"/>
                <a:ext cx="1021681" cy="1061599"/>
              </a:xfrm>
              <a:prstGeom prst="rect">
                <a:avLst/>
              </a:prstGeom>
              <a:blipFill>
                <a:blip r:embed="rId6"/>
                <a:stretch>
                  <a:fillRect l="-7186" r="-49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 bwMode="auto">
          <a:xfrm>
            <a:off x="6588224" y="3645024"/>
            <a:ext cx="1152128" cy="0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2BFCFC56-19C3-4685-8EB5-045C7C68A4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5" y="5621376"/>
            <a:ext cx="2929786" cy="10878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732477C-F58A-4840-B9EA-51C1535099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6458" y="5656488"/>
            <a:ext cx="3049966" cy="101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9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18580" y="1341438"/>
                <a:ext cx="4462683" cy="46799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de-DE" sz="1800" dirty="0" smtClean="0">
                    <a:solidFill>
                      <a:srgbClr val="010000"/>
                    </a:solidFill>
                  </a:rPr>
                  <a:t>Highlights</a:t>
                </a:r>
                <a:endParaRPr lang="de-DE" sz="1800" dirty="0">
                  <a:solidFill>
                    <a:schemeClr val="accent6"/>
                  </a:solidFill>
                </a:endParaRPr>
              </a:p>
              <a:p>
                <a:r>
                  <a:rPr lang="de-DE" sz="1800" dirty="0">
                    <a:solidFill>
                      <a:srgbClr val="7030A0"/>
                    </a:solidFill>
                  </a:rPr>
                  <a:t>First </a:t>
                </a:r>
                <a:r>
                  <a:rPr lang="de-DE" sz="1800" dirty="0" err="1">
                    <a:solidFill>
                      <a:srgbClr val="7030A0"/>
                    </a:solidFill>
                  </a:rPr>
                  <a:t>booster</a:t>
                </a:r>
                <a:r>
                  <a:rPr lang="de-DE" sz="1800" dirty="0">
                    <a:solidFill>
                      <a:srgbClr val="7030A0"/>
                    </a:solidFill>
                  </a:rPr>
                  <a:t> </a:t>
                </a:r>
                <a:r>
                  <a:rPr lang="de-DE" sz="1800" dirty="0" err="1">
                    <a:solidFill>
                      <a:srgbClr val="7030A0"/>
                    </a:solidFill>
                  </a:rPr>
                  <a:t>built</a:t>
                </a:r>
                <a:r>
                  <a:rPr lang="de-DE" sz="1800" dirty="0">
                    <a:solidFill>
                      <a:srgbClr val="7030A0"/>
                    </a:solidFill>
                  </a:rPr>
                  <a:t> </a:t>
                </a:r>
                <a:r>
                  <a:rPr lang="de-DE" sz="1800" dirty="0" err="1">
                    <a:solidFill>
                      <a:srgbClr val="7030A0"/>
                    </a:solidFill>
                  </a:rPr>
                  <a:t>specifically</a:t>
                </a:r>
                <a:r>
                  <a:rPr lang="de-DE" sz="1800" dirty="0">
                    <a:solidFill>
                      <a:srgbClr val="7030A0"/>
                    </a:solidFill>
                  </a:rPr>
                  <a:t> </a:t>
                </a:r>
                <a:r>
                  <a:rPr lang="de-DE" sz="1800" dirty="0" err="1">
                    <a:solidFill>
                      <a:srgbClr val="7030A0"/>
                    </a:solidFill>
                  </a:rPr>
                  <a:t>for</a:t>
                </a:r>
                <a:r>
                  <a:rPr lang="de-DE" sz="1800" dirty="0">
                    <a:solidFill>
                      <a:srgbClr val="7030A0"/>
                    </a:solidFill>
                  </a:rPr>
                  <a:t> top-</a:t>
                </a:r>
                <a:r>
                  <a:rPr lang="de-DE" sz="1800" dirty="0" err="1">
                    <a:solidFill>
                      <a:srgbClr val="7030A0"/>
                    </a:solidFill>
                  </a:rPr>
                  <a:t>up</a:t>
                </a:r>
                <a:r>
                  <a:rPr lang="de-DE" sz="1800" dirty="0">
                    <a:solidFill>
                      <a:srgbClr val="7030A0"/>
                    </a:solidFill>
                  </a:rPr>
                  <a:t> </a:t>
                </a:r>
                <a:r>
                  <a:rPr lang="de-DE" sz="1800" dirty="0" err="1">
                    <a:solidFill>
                      <a:srgbClr val="7030A0"/>
                    </a:solidFill>
                  </a:rPr>
                  <a:t>operation</a:t>
                </a:r>
                <a:endParaRPr lang="de-DE" sz="1800" dirty="0">
                  <a:solidFill>
                    <a:srgbClr val="010000"/>
                  </a:solidFill>
                </a:endParaRPr>
              </a:p>
              <a:p>
                <a:r>
                  <a:rPr lang="de-DE" sz="18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Mounted</a:t>
                </a:r>
                <a:r>
                  <a:rPr lang="de-DE" sz="1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on </a:t>
                </a:r>
                <a:r>
                  <a:rPr lang="de-DE" sz="18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inner</a:t>
                </a:r>
                <a:r>
                  <a:rPr lang="de-DE" sz="1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wall </a:t>
                </a:r>
                <a:r>
                  <a:rPr lang="de-DE" sz="18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of</a:t>
                </a:r>
                <a:r>
                  <a:rPr lang="de-DE" sz="1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Storage Ring </a:t>
                </a:r>
                <a:r>
                  <a:rPr lang="de-DE" sz="18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tunnel</a:t>
                </a:r>
                <a:endParaRPr lang="de-DE" sz="18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  <a:p>
                <a:pPr marL="177790" lvl="1" indent="0">
                  <a:buNone/>
                </a:pPr>
                <a:r>
                  <a:rPr lang="de-DE" sz="1800" dirty="0" smtClean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   ≈ </a:t>
                </a:r>
                <a:r>
                  <a:rPr lang="de-DE" sz="1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same </a:t>
                </a:r>
                <a:r>
                  <a:rPr lang="de-DE" sz="18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circumference</a:t>
                </a:r>
                <a:r>
                  <a:rPr lang="de-DE" sz="1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as</a:t>
                </a:r>
                <a:r>
                  <a:rPr lang="de-DE" sz="1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SR</a:t>
                </a:r>
              </a:p>
              <a:p>
                <a:r>
                  <a:rPr lang="de-DE" sz="1800" dirty="0">
                    <a:solidFill>
                      <a:schemeClr val="accent6"/>
                    </a:solidFill>
                  </a:rPr>
                  <a:t>Low horizontal </a:t>
                </a:r>
                <a:r>
                  <a:rPr lang="de-DE" sz="1800" dirty="0" err="1" smtClean="0">
                    <a:solidFill>
                      <a:schemeClr val="accent6"/>
                    </a:solidFill>
                  </a:rPr>
                  <a:t>emittance</a:t>
                </a:r>
                <a:r>
                  <a:rPr lang="de-DE" sz="1800" dirty="0" smtClean="0">
                    <a:solidFill>
                      <a:schemeClr val="accent6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≈10</m:t>
                    </m:r>
                  </m:oMath>
                </a14:m>
                <a:r>
                  <a:rPr lang="de-DE" sz="1800" dirty="0" smtClean="0">
                    <a:solidFill>
                      <a:schemeClr val="accent6"/>
                    </a:solidFill>
                  </a:rPr>
                  <a:t> nm</a:t>
                </a:r>
                <a:endParaRPr lang="de-DE" sz="1800" dirty="0">
                  <a:solidFill>
                    <a:schemeClr val="accent6"/>
                  </a:solidFill>
                </a:endParaRPr>
              </a:p>
              <a:p>
                <a:pPr lvl="1"/>
                <a:r>
                  <a:rPr lang="de-DE" sz="1800" dirty="0" err="1">
                    <a:solidFill>
                      <a:schemeClr val="accent6"/>
                    </a:solidFill>
                  </a:rPr>
                  <a:t>Vertical</a:t>
                </a:r>
                <a:r>
                  <a:rPr lang="de-DE" sz="1800" dirty="0">
                    <a:solidFill>
                      <a:schemeClr val="accent6"/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accent6"/>
                    </a:solidFill>
                  </a:rPr>
                  <a:t>emittance</a:t>
                </a:r>
                <a:r>
                  <a:rPr lang="de-DE" sz="1800" dirty="0">
                    <a:solidFill>
                      <a:schemeClr val="accent6"/>
                    </a:solidFill>
                  </a:rPr>
                  <a:t> </a:t>
                </a:r>
                <a:r>
                  <a:rPr lang="de-DE" sz="1800" dirty="0" smtClean="0">
                    <a:solidFill>
                      <a:schemeClr val="accent6"/>
                    </a:solidFill>
                  </a:rPr>
                  <a:t>~</a:t>
                </a:r>
                <a:r>
                  <a:rPr lang="de-DE" sz="1800" dirty="0">
                    <a:solidFill>
                      <a:schemeClr val="accent6"/>
                    </a:solidFill>
                  </a:rPr>
                  <a:t>2-3 </a:t>
                </a:r>
                <a:r>
                  <a:rPr lang="de-DE" sz="1800" dirty="0" err="1" smtClean="0">
                    <a:solidFill>
                      <a:schemeClr val="accent6"/>
                    </a:solidFill>
                  </a:rPr>
                  <a:t>nm</a:t>
                </a:r>
                <a:r>
                  <a:rPr lang="de-DE" sz="1800" dirty="0" smtClean="0">
                    <a:solidFill>
                      <a:schemeClr val="accent6"/>
                    </a:solidFill>
                  </a:rPr>
                  <a:t> </a:t>
                </a:r>
                <a:br>
                  <a:rPr lang="de-DE" sz="1800" dirty="0" smtClean="0">
                    <a:solidFill>
                      <a:schemeClr val="accent6"/>
                    </a:solidFill>
                  </a:rPr>
                </a:br>
                <a:r>
                  <a:rPr lang="de-DE" sz="1400" dirty="0" smtClean="0">
                    <a:solidFill>
                      <a:schemeClr val="accent6"/>
                    </a:solidFill>
                  </a:rPr>
                  <a:t>(</a:t>
                </a:r>
                <a:r>
                  <a:rPr lang="de-DE" sz="1400" dirty="0" err="1" smtClean="0">
                    <a:solidFill>
                      <a:schemeClr val="accent6"/>
                    </a:solidFill>
                  </a:rPr>
                  <a:t>theoretical</a:t>
                </a:r>
                <a:r>
                  <a:rPr lang="de-DE" sz="1400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chemeClr val="accent6"/>
                    </a:solidFill>
                  </a:rPr>
                  <a:t>minimum</a:t>
                </a:r>
                <a:r>
                  <a:rPr lang="de-DE" sz="1400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chemeClr val="accent6"/>
                    </a:solidFill>
                  </a:rPr>
                  <a:t>of</a:t>
                </a:r>
                <a:r>
                  <a:rPr lang="de-DE" sz="1400" dirty="0" smtClean="0">
                    <a:solidFill>
                      <a:schemeClr val="accent6"/>
                    </a:solidFill>
                  </a:rPr>
                  <a:t> 0.05 </a:t>
                </a:r>
                <a:r>
                  <a:rPr lang="de-DE" sz="1400" dirty="0" err="1" smtClean="0">
                    <a:solidFill>
                      <a:schemeClr val="accent6"/>
                    </a:solidFill>
                  </a:rPr>
                  <a:t>nm</a:t>
                </a:r>
                <a:r>
                  <a:rPr lang="de-DE" sz="1400" dirty="0" smtClean="0">
                    <a:solidFill>
                      <a:schemeClr val="accent6"/>
                    </a:solidFill>
                  </a:rPr>
                  <a:t>)</a:t>
                </a:r>
                <a:r>
                  <a:rPr lang="de-DE" sz="1800" dirty="0" smtClean="0">
                    <a:solidFill>
                      <a:schemeClr val="accent6"/>
                    </a:solidFill>
                  </a:rPr>
                  <a:t/>
                </a:r>
                <a:br>
                  <a:rPr lang="de-DE" sz="1800" dirty="0" smtClean="0">
                    <a:solidFill>
                      <a:schemeClr val="accent6"/>
                    </a:solidFill>
                  </a:rPr>
                </a:br>
                <a:endParaRPr lang="de-DE" sz="1800" dirty="0">
                  <a:solidFill>
                    <a:srgbClr val="010000"/>
                  </a:solidFill>
                </a:endParaRPr>
              </a:p>
              <a:p>
                <a:r>
                  <a:rPr lang="de-DE" sz="1800" dirty="0">
                    <a:solidFill>
                      <a:srgbClr val="010000"/>
                    </a:solidFill>
                  </a:rPr>
                  <a:t>Digital </a:t>
                </a:r>
                <a:r>
                  <a:rPr lang="de-DE" sz="1800" dirty="0" err="1">
                    <a:solidFill>
                      <a:srgbClr val="010000"/>
                    </a:solidFill>
                  </a:rPr>
                  <a:t>magnet</a:t>
                </a:r>
                <a:r>
                  <a:rPr lang="de-DE" sz="1800" dirty="0">
                    <a:solidFill>
                      <a:srgbClr val="010000"/>
                    </a:solidFill>
                  </a:rPr>
                  <a:t> power </a:t>
                </a:r>
                <a:r>
                  <a:rPr lang="de-DE" sz="1800" dirty="0" err="1">
                    <a:solidFill>
                      <a:srgbClr val="010000"/>
                    </a:solidFill>
                  </a:rPr>
                  <a:t>supply</a:t>
                </a:r>
                <a:r>
                  <a:rPr lang="de-DE" sz="1800" dirty="0">
                    <a:solidFill>
                      <a:srgbClr val="010000"/>
                    </a:solidFill>
                  </a:rPr>
                  <a:t> </a:t>
                </a:r>
                <a:r>
                  <a:rPr lang="de-DE" sz="1800" dirty="0" err="1">
                    <a:solidFill>
                      <a:srgbClr val="010000"/>
                    </a:solidFill>
                  </a:rPr>
                  <a:t>control</a:t>
                </a:r>
                <a:r>
                  <a:rPr lang="de-DE" sz="1800" dirty="0">
                    <a:solidFill>
                      <a:srgbClr val="010000"/>
                    </a:solidFill>
                  </a:rPr>
                  <a:t> </a:t>
                </a:r>
              </a:p>
              <a:p>
                <a:pPr lvl="1"/>
                <a:r>
                  <a:rPr lang="de-DE" sz="1800" b="1" dirty="0" smtClean="0">
                    <a:solidFill>
                      <a:srgbClr val="010000"/>
                    </a:solidFill>
                  </a:rPr>
                  <a:t>Flexible </a:t>
                </a:r>
                <a:r>
                  <a:rPr lang="de-DE" sz="1800" b="1" dirty="0" err="1">
                    <a:solidFill>
                      <a:srgbClr val="010000"/>
                    </a:solidFill>
                  </a:rPr>
                  <a:t>and</a:t>
                </a:r>
                <a:r>
                  <a:rPr lang="de-DE" sz="1800" b="1" dirty="0">
                    <a:solidFill>
                      <a:srgbClr val="010000"/>
                    </a:solidFill>
                  </a:rPr>
                  <a:t> </a:t>
                </a:r>
                <a:r>
                  <a:rPr lang="de-DE" sz="1800" b="1" dirty="0" err="1">
                    <a:solidFill>
                      <a:srgbClr val="010000"/>
                    </a:solidFill>
                  </a:rPr>
                  <a:t>easily</a:t>
                </a:r>
                <a:r>
                  <a:rPr lang="de-DE" sz="1800" b="1" dirty="0">
                    <a:solidFill>
                      <a:srgbClr val="010000"/>
                    </a:solidFill>
                  </a:rPr>
                  <a:t> </a:t>
                </a:r>
                <a:r>
                  <a:rPr lang="en-US" sz="1800" b="1" dirty="0">
                    <a:solidFill>
                      <a:srgbClr val="010000"/>
                    </a:solidFill>
                  </a:rPr>
                  <a:t>controllable</a:t>
                </a:r>
                <a:r>
                  <a:rPr lang="de-DE" sz="1800" b="1" dirty="0">
                    <a:solidFill>
                      <a:srgbClr val="010000"/>
                    </a:solidFill>
                  </a:rPr>
                  <a:t>!</a:t>
                </a:r>
              </a:p>
              <a:p>
                <a:endParaRPr lang="de-DE" sz="1800" dirty="0">
                  <a:solidFill>
                    <a:srgbClr val="010000"/>
                  </a:solidFill>
                </a:endParaRPr>
              </a:p>
              <a:p>
                <a:endParaRPr lang="de-DE" sz="1800" dirty="0">
                  <a:solidFill>
                    <a:srgbClr val="010000"/>
                  </a:solidFill>
                </a:endParaRPr>
              </a:p>
              <a:p>
                <a:endParaRPr lang="de-DE" sz="1800" dirty="0">
                  <a:solidFill>
                    <a:srgbClr val="010000"/>
                  </a:solidFill>
                </a:endParaRPr>
              </a:p>
              <a:p>
                <a:endParaRPr lang="de-DE" sz="18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18580" y="1341438"/>
                <a:ext cx="4462683" cy="4679951"/>
              </a:xfrm>
              <a:blipFill>
                <a:blip r:embed="rId2"/>
                <a:stretch>
                  <a:fillRect l="-3142" t="-1432" r="-2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in SLS booster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012" y="1550744"/>
            <a:ext cx="3644355" cy="21461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505671" y="2060848"/>
            <a:ext cx="3456384" cy="162000"/>
          </a:xfrm>
          <a:prstGeom prst="rect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05671" y="2258364"/>
            <a:ext cx="3456384" cy="162000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505671" y="1877681"/>
            <a:ext cx="3456384" cy="162000"/>
          </a:xfrm>
          <a:prstGeom prst="rect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66" y="3735933"/>
            <a:ext cx="3905563" cy="173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112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354538"/>
            <a:ext cx="3521618" cy="2469233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000" noProof="0" dirty="0" smtClean="0"/>
              <a:t>Implementation at the end of ramp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Measurements in SLS booster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558466-8568-4CC2-8BD0-2626C96606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212" y="2420888"/>
            <a:ext cx="3556460" cy="240288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>
            <a:off x="3851920" y="2779604"/>
            <a:ext cx="0" cy="9227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707904" y="2779604"/>
            <a:ext cx="0" cy="90180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410595" y="2231251"/>
            <a:ext cx="914400" cy="2465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chemeClr val="accent3"/>
                </a:solidFill>
                <a:latin typeface="+mn-lt"/>
                <a:cs typeface="Franklin Gothic Book"/>
              </a:rPr>
              <a:t>Extraction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2231252"/>
            <a:ext cx="914400" cy="2465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chemeClr val="accent3"/>
                </a:solidFill>
                <a:latin typeface="+mn-lt"/>
                <a:cs typeface="Franklin Gothic Book"/>
              </a:rPr>
              <a:t>Injection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17442" y="2174317"/>
            <a:ext cx="914400" cy="2465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chemeClr val="accent3"/>
                </a:solidFill>
                <a:latin typeface="+mn-lt"/>
                <a:cs typeface="Franklin Gothic Book"/>
              </a:rPr>
              <a:t>Extraction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30565" y="2153602"/>
            <a:ext cx="914400" cy="2465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chemeClr val="accent3"/>
                </a:solidFill>
                <a:latin typeface="+mn-lt"/>
                <a:cs typeface="Franklin Gothic Book"/>
              </a:rPr>
              <a:t>Injection</a:t>
            </a:r>
          </a:p>
        </p:txBody>
      </p:sp>
      <p:sp>
        <p:nvSpPr>
          <p:cNvPr id="22" name="5-Point Star 21"/>
          <p:cNvSpPr/>
          <p:nvPr/>
        </p:nvSpPr>
        <p:spPr bwMode="auto">
          <a:xfrm>
            <a:off x="8206312" y="3119825"/>
            <a:ext cx="203371" cy="163390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8494183" y="3212976"/>
            <a:ext cx="254281" cy="0"/>
          </a:xfrm>
          <a:prstGeom prst="straightConnector1">
            <a:avLst/>
          </a:prstGeom>
          <a:ln w="9525"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947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sz="2000" dirty="0" smtClean="0"/>
                  <a:t>Beam sizes measured in transfer line</a:t>
                </a:r>
              </a:p>
              <a:p>
                <a:r>
                  <a:rPr lang="en-GB" sz="2000" dirty="0" smtClean="0"/>
                  <a:t>Factor ≈4 decrease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000" noProof="0" dirty="0" smtClean="0"/>
                  <a:t> </a:t>
                </a:r>
              </a:p>
              <a:p>
                <a:pPr lvl="1"/>
                <a:r>
                  <a:rPr lang="en-GB" sz="2000" noProof="0" dirty="0" smtClean="0"/>
                  <a:t>Limited by vertical emittance (≈2-3 </a:t>
                </a:r>
                <a:r>
                  <a:rPr lang="en-GB" sz="2000" noProof="0" dirty="0" err="1" smtClean="0"/>
                  <a:t>nmrad</a:t>
                </a:r>
                <a:r>
                  <a:rPr lang="en-GB" sz="2000" noProof="0" dirty="0" smtClean="0"/>
                  <a:t>)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1890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Measurements in SLS booster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2B6E0D-7BFB-495C-B8C2-80E1B68CE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92" y="2492896"/>
            <a:ext cx="4524220" cy="30267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BD6826-9ACB-460E-A09C-9EBC233535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92" y="1449381"/>
            <a:ext cx="2381250" cy="381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6ADCE5-EDB5-4CDB-8B9F-A0A42A237F4E}"/>
              </a:ext>
            </a:extLst>
          </p:cNvPr>
          <p:cNvSpPr txBox="1"/>
          <p:nvPr/>
        </p:nvSpPr>
        <p:spPr>
          <a:xfrm>
            <a:off x="6690873" y="526898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(different optics for visualization)</a:t>
            </a:r>
          </a:p>
        </p:txBody>
      </p:sp>
    </p:spTree>
    <p:extLst>
      <p:ext uri="{BB962C8B-B14F-4D97-AF65-F5344CB8AC3E}">
        <p14:creationId xmlns:p14="http://schemas.microsoft.com/office/powerpoint/2010/main" val="3865081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39817" y="1341438"/>
                <a:ext cx="7742237" cy="4679951"/>
              </a:xfrm>
            </p:spPr>
            <p:txBody>
              <a:bodyPr/>
              <a:lstStyle/>
              <a:p>
                <a:r>
                  <a:rPr lang="en-GB" sz="2000" dirty="0" smtClean="0"/>
                  <a:t>Improvement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n-GB" sz="2000" dirty="0" smtClean="0"/>
                  <a:t>         </a:t>
                </a:r>
                <a:r>
                  <a:rPr lang="en-GB" sz="1500" dirty="0" smtClean="0"/>
                  <a:t>(see SLS status talk from yesterday)</a:t>
                </a:r>
              </a:p>
              <a:p>
                <a:endParaRPr lang="en-GB" sz="1500" dirty="0" smtClean="0"/>
              </a:p>
              <a:p>
                <a:pPr lvl="1"/>
                <a:r>
                  <a:rPr lang="en-GB" sz="2000" dirty="0" smtClean="0"/>
                  <a:t>Factor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GB" sz="2000" dirty="0" smtClean="0"/>
                  <a:t> decrease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pPr lvl="1"/>
                <a:r>
                  <a:rPr lang="en-GB" sz="2000" dirty="0" smtClean="0"/>
                  <a:t>Very valuable improvement for SLS 2.0!</a:t>
                </a:r>
              </a:p>
              <a:p>
                <a:pPr lvl="1"/>
                <a:endParaRPr lang="en-GB" sz="2000" dirty="0" smtClean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 smtClean="0"/>
              </a:p>
              <a:p>
                <a:pPr lvl="1"/>
                <a:endParaRPr lang="en-GB" sz="2000" dirty="0" smtClean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 smtClean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 smtClean="0"/>
              </a:p>
              <a:p>
                <a:pPr marL="177800" lvl="1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noProof="0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39817" y="1341438"/>
                <a:ext cx="7742237" cy="4679951"/>
              </a:xfrm>
              <a:blipFill>
                <a:blip r:embed="rId3"/>
                <a:stretch>
                  <a:fillRect l="-1890" t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Measurements in SLS booster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3081377"/>
            <a:ext cx="4428874" cy="34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718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Non-adiabatic crossing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921500" cy="4679951"/>
          </a:xfrm>
        </p:spPr>
        <p:txBody>
          <a:bodyPr/>
          <a:lstStyle/>
          <a:p>
            <a:endParaRPr lang="en-GB" sz="2000" dirty="0"/>
          </a:p>
          <a:p>
            <a:r>
              <a:rPr lang="en-GB" sz="2000" dirty="0" smtClean="0"/>
              <a:t>Mismatch between |C| and crossing speed </a:t>
            </a:r>
            <a:r>
              <a:rPr lang="en-GB" sz="2000" dirty="0" smtClean="0">
                <a:sym typeface="Wingdings" panose="05000000000000000000" pitchFamily="2" charset="2"/>
              </a:rPr>
              <a:t> </a:t>
            </a:r>
            <a:r>
              <a:rPr lang="en-GB" sz="2000" dirty="0" smtClean="0"/>
              <a:t>“Non-adiabatic exchange”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994" y="2980488"/>
            <a:ext cx="3838961" cy="28574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0" y="2637611"/>
            <a:ext cx="4500687" cy="30004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0" y="2637611"/>
            <a:ext cx="4500687" cy="30004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36463" y="564832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Simulation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565593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1287694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ESLS2020_EmittanceExchange</Template>
  <TotalTime>0</TotalTime>
  <Words>1167</Words>
  <Application>Microsoft Office PowerPoint</Application>
  <PresentationFormat>On-screen Show (4:3)</PresentationFormat>
  <Paragraphs>221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ＭＳ Ｐゴシック</vt:lpstr>
      <vt:lpstr>Arial</vt:lpstr>
      <vt:lpstr>Arial Narrow</vt:lpstr>
      <vt:lpstr>Calibri</vt:lpstr>
      <vt:lpstr>Cambria Math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Emittance exchange in electron booster synchrotron by coupling resonance crossing</vt:lpstr>
      <vt:lpstr>Why emittance exchange?</vt:lpstr>
      <vt:lpstr>Ways to  emittance exchange</vt:lpstr>
      <vt:lpstr>Why emittance exchange by coupling resonance crossing?</vt:lpstr>
      <vt:lpstr>Measurements in SLS booster</vt:lpstr>
      <vt:lpstr>Measurements in SLS booster</vt:lpstr>
      <vt:lpstr>Measurements in SLS booster</vt:lpstr>
      <vt:lpstr>Measurements in SLS booster</vt:lpstr>
      <vt:lpstr>Non-adiabatic crossing</vt:lpstr>
      <vt:lpstr>Outlook &amp; summary</vt:lpstr>
      <vt:lpstr>Thank for your attention!</vt:lpstr>
      <vt:lpstr>Extra slides</vt:lpstr>
      <vt:lpstr>More on non-adiabatic crossing</vt:lpstr>
      <vt:lpstr> and its relation to quantum mechanics</vt:lpstr>
      <vt:lpstr>Synchrotron radiation damping</vt:lpstr>
      <vt:lpstr>Synchrotron radiation damping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Emittance exchange in electron booster synchrotron by coupling resonance crossing</dc:title>
  <dc:creator>Kallestrup Jonas</dc:creator>
  <cp:lastModifiedBy>LEAN Philippa</cp:lastModifiedBy>
  <cp:revision>37</cp:revision>
  <cp:lastPrinted>2015-07-23T13:50:07Z</cp:lastPrinted>
  <dcterms:created xsi:type="dcterms:W3CDTF">2020-12-07T07:27:07Z</dcterms:created>
  <dcterms:modified xsi:type="dcterms:W3CDTF">2020-12-15T16:50:37Z</dcterms:modified>
</cp:coreProperties>
</file>