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63" r:id="rId9"/>
    <p:sldId id="265" r:id="rId10"/>
    <p:sldId id="277" r:id="rId11"/>
    <p:sldId id="278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9" r:id="rId23"/>
    <p:sldId id="280" r:id="rId24"/>
    <p:sldId id="282" r:id="rId25"/>
    <p:sldId id="283" r:id="rId2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venir Book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venir Book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venir Book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venir Book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venir Book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venir Book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venir Book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venir Book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venir Book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7BC42-C5AB-4C19-BE60-B74A80675CCD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897E5-EA91-4E16-96C3-9315F326D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10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4827B-E802-4CD3-8A40-106AF49DCF0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412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4827B-E802-4CD3-8A40-106AF49DCF0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309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4827B-E802-4CD3-8A40-106AF49DCF0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988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4827B-E802-4CD3-8A40-106AF49DCF0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228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800"/>
          </a:p>
        </p:txBody>
      </p:sp>
      <p:pic>
        <p:nvPicPr>
          <p:cNvPr id="13" name="image2.jpeg" descr="MAX logga15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19070" y="1988840"/>
            <a:ext cx="8753860" cy="2109218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8494589" y="6233243"/>
            <a:ext cx="243011" cy="246217"/>
          </a:xfrm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3946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32085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/>
          </p:cNvSpPr>
          <p:nvPr>
            <p:ph type="title"/>
          </p:nvPr>
        </p:nvSpPr>
        <p:spPr>
          <a:xfrm>
            <a:off x="609601" y="0"/>
            <a:ext cx="4011087" cy="14351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5" name="Shape 115"/>
          <p:cNvSpPr>
            <a:spLocks noGrp="1"/>
          </p:cNvSpPr>
          <p:nvPr>
            <p:ph type="body" idx="1"/>
          </p:nvPr>
        </p:nvSpPr>
        <p:spPr>
          <a:xfrm>
            <a:off x="4766733" y="273050"/>
            <a:ext cx="6815667" cy="65849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83771" indent="-326571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64762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3" cy="56673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4" name="Shape 124"/>
          <p:cNvSpPr>
            <a:spLocks noGrp="1"/>
          </p:cNvSpPr>
          <p:nvPr>
            <p:ph type="body" sz="quarter" idx="1"/>
          </p:nvPr>
        </p:nvSpPr>
        <p:spPr>
          <a:xfrm>
            <a:off x="2389717" y="5367337"/>
            <a:ext cx="7315203" cy="804864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400"/>
            </a:lvl1pPr>
            <a:lvl2pPr marL="0" indent="0">
              <a:buSzTx/>
              <a:buFontTx/>
              <a:buNone/>
              <a:defRPr sz="1400"/>
            </a:lvl2pPr>
            <a:lvl3pPr marL="0" indent="0">
              <a:buSzTx/>
              <a:buFontTx/>
              <a:buNone/>
              <a:defRPr sz="1400"/>
            </a:lvl3pPr>
            <a:lvl4pPr marL="0" indent="0">
              <a:buSzTx/>
              <a:buFontTx/>
              <a:buNone/>
              <a:defRPr sz="1400"/>
            </a:lvl4pPr>
            <a:lvl5pPr marL="0" indent="0">
              <a:buSzTx/>
              <a:buFontTx/>
              <a:buNone/>
              <a:defRPr sz="1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19876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33" name="Shape 13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4" name="Shape 1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02688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/>
          </p:cNvSpPr>
          <p:nvPr>
            <p:ph type="title"/>
          </p:nvPr>
        </p:nvSpPr>
        <p:spPr>
          <a:xfrm>
            <a:off x="8839200" y="1"/>
            <a:ext cx="2743200" cy="61261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body" idx="1"/>
          </p:nvPr>
        </p:nvSpPr>
        <p:spPr>
          <a:xfrm>
            <a:off x="609600" y="274638"/>
            <a:ext cx="8026400" cy="65833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19888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44715" y="6375401"/>
            <a:ext cx="1242485" cy="288925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1007534" y="1"/>
            <a:ext cx="10121900" cy="1317625"/>
          </a:xfrm>
          <a:prstGeom prst="rect">
            <a:avLst/>
          </a:prstGeom>
        </p:spPr>
        <p:txBody>
          <a:bodyPr lIns="50800" tIns="50800" rIns="50800" bIns="50800"/>
          <a:lstStyle>
            <a:lvl1pPr marR="40639" indent="40639" algn="ctr" defTabSz="457200">
              <a:lnSpc>
                <a:spcPct val="93000"/>
              </a:lnSpc>
              <a:defRPr>
                <a:solidFill>
                  <a:srgbClr val="807F84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body" idx="1"/>
          </p:nvPr>
        </p:nvSpPr>
        <p:spPr>
          <a:xfrm>
            <a:off x="1007534" y="1600200"/>
            <a:ext cx="10121900" cy="5257800"/>
          </a:xfrm>
          <a:prstGeom prst="rect">
            <a:avLst/>
          </a:prstGeom>
        </p:spPr>
        <p:txBody>
          <a:bodyPr lIns="50800" tIns="50800" rIns="50800" bIns="50800"/>
          <a:lstStyle>
            <a:lvl1pPr marL="342900" marR="40639" indent="-302259" defTabSz="457200">
              <a:lnSpc>
                <a:spcPct val="93000"/>
              </a:lnSpc>
              <a:spcBef>
                <a:spcPts val="1400"/>
              </a:spcBef>
              <a:buSzTx/>
              <a:buFontTx/>
              <a:buNone/>
              <a:defRPr>
                <a:solidFill>
                  <a:srgbClr val="807F84"/>
                </a:solidFill>
                <a:uFill>
                  <a:solidFill>
                    <a:srgbClr val="98989B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42900" marR="40639" indent="-302259" defTabSz="457200">
              <a:lnSpc>
                <a:spcPct val="93000"/>
              </a:lnSpc>
              <a:spcBef>
                <a:spcPts val="1400"/>
              </a:spcBef>
              <a:buSzTx/>
              <a:buFontTx/>
              <a:buNone/>
              <a:defRPr>
                <a:solidFill>
                  <a:srgbClr val="807F84"/>
                </a:solidFill>
                <a:uFill>
                  <a:solidFill>
                    <a:srgbClr val="98989B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342900" marR="40639" indent="-302259" defTabSz="457200">
              <a:lnSpc>
                <a:spcPct val="93000"/>
              </a:lnSpc>
              <a:spcBef>
                <a:spcPts val="1400"/>
              </a:spcBef>
              <a:buSzTx/>
              <a:buFontTx/>
              <a:buNone/>
              <a:defRPr>
                <a:solidFill>
                  <a:srgbClr val="807F84"/>
                </a:solidFill>
                <a:uFill>
                  <a:solidFill>
                    <a:srgbClr val="98989B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342900" marR="40639" indent="-302259" defTabSz="457200">
              <a:lnSpc>
                <a:spcPct val="93000"/>
              </a:lnSpc>
              <a:spcBef>
                <a:spcPts val="1400"/>
              </a:spcBef>
              <a:buSzTx/>
              <a:buFontTx/>
              <a:buNone/>
              <a:defRPr>
                <a:solidFill>
                  <a:srgbClr val="807F84"/>
                </a:solidFill>
                <a:uFill>
                  <a:solidFill>
                    <a:srgbClr val="98989B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342900" marR="40639" indent="-302259" defTabSz="457200">
              <a:lnSpc>
                <a:spcPct val="93000"/>
              </a:lnSpc>
              <a:spcBef>
                <a:spcPts val="1400"/>
              </a:spcBef>
              <a:buSzTx/>
              <a:buFontTx/>
              <a:buNone/>
              <a:defRPr>
                <a:solidFill>
                  <a:srgbClr val="807F84"/>
                </a:solidFill>
                <a:uFill>
                  <a:solidFill>
                    <a:srgbClr val="98989B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3" name="Shape 153"/>
          <p:cNvSpPr>
            <a:spLocks noGrp="1"/>
          </p:cNvSpPr>
          <p:nvPr>
            <p:ph type="sldNum" sz="quarter" idx="2"/>
          </p:nvPr>
        </p:nvSpPr>
        <p:spPr>
          <a:xfrm>
            <a:off x="8494589" y="6233243"/>
            <a:ext cx="243011" cy="246217"/>
          </a:xfrm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63691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title"/>
          </p:nvPr>
        </p:nvSpPr>
        <p:spPr>
          <a:xfrm>
            <a:off x="1007434" y="-2"/>
            <a:ext cx="10124393" cy="1319667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 sz="3400">
                <a:uFill>
                  <a:solidFill>
                    <a:schemeClr val="accent4"/>
                  </a:solidFill>
                </a:u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61" name="Shape 161"/>
          <p:cNvSpPr>
            <a:spLocks noGrp="1"/>
          </p:cNvSpPr>
          <p:nvPr>
            <p:ph type="sldNum" sz="quarter" idx="2"/>
          </p:nvPr>
        </p:nvSpPr>
        <p:spPr>
          <a:xfrm>
            <a:off x="8494589" y="6233243"/>
            <a:ext cx="243011" cy="246217"/>
          </a:xfrm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7647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image1.png" descr="logo RGB15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44475" y="6375980"/>
            <a:ext cx="1243207" cy="289407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xfrm>
            <a:off x="1007434" y="-2"/>
            <a:ext cx="10124393" cy="1319669"/>
          </a:xfrm>
          <a:prstGeom prst="rect">
            <a:avLst/>
          </a:prstGeom>
        </p:spPr>
        <p:txBody>
          <a:bodyPr lIns="0" tIns="0" rIns="0" bIns="0"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body" idx="1"/>
          </p:nvPr>
        </p:nvSpPr>
        <p:spPr>
          <a:xfrm>
            <a:off x="1007434" y="1600200"/>
            <a:ext cx="10124393" cy="5257800"/>
          </a:xfrm>
          <a:prstGeom prst="rect">
            <a:avLst/>
          </a:prstGeom>
        </p:spPr>
        <p:txBody>
          <a:bodyPr lIns="0" tIns="0" rIns="0" bIns="0"/>
          <a:lstStyle>
            <a:lvl1pPr marL="230908" indent="-230908">
              <a:defRPr sz="2000"/>
            </a:lvl1pPr>
            <a:lvl2pPr marL="742950" indent="-285750">
              <a:defRPr sz="2000"/>
            </a:lvl2pPr>
            <a:lvl3pPr marL="1168400" indent="-254000">
              <a:defRPr sz="2000"/>
            </a:lvl3pPr>
            <a:lvl4pPr marL="1657350" indent="-285750">
              <a:defRPr sz="2000"/>
            </a:lvl4pPr>
            <a:lvl5pPr marL="2057400" indent="-228600">
              <a:defRPr sz="20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xfrm>
            <a:off x="1169363" y="6533272"/>
            <a:ext cx="134652" cy="138499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/>
            </a:lvl1pPr>
          </a:lstStyle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55391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image1.png" descr="logo RGB15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44475" y="6375980"/>
            <a:ext cx="1243207" cy="2894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image6.jpeg" descr="orange bkg ny15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52" y="-2"/>
            <a:ext cx="12200131" cy="6864099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Shape 180"/>
          <p:cNvSpPr>
            <a:spLocks noGrp="1"/>
          </p:cNvSpPr>
          <p:nvPr>
            <p:ph type="title"/>
          </p:nvPr>
        </p:nvSpPr>
        <p:spPr>
          <a:xfrm>
            <a:off x="1007434" y="-2"/>
            <a:ext cx="10124393" cy="1319669"/>
          </a:xfrm>
          <a:prstGeom prst="rect">
            <a:avLst/>
          </a:prstGeom>
        </p:spPr>
        <p:txBody>
          <a:bodyPr lIns="0" tIns="0" rIns="0" bIns="0"/>
          <a:lstStyle>
            <a:lvl1pPr>
              <a:defRPr sz="3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body" idx="1"/>
          </p:nvPr>
        </p:nvSpPr>
        <p:spPr>
          <a:xfrm>
            <a:off x="1007434" y="1600200"/>
            <a:ext cx="10124393" cy="5257800"/>
          </a:xfrm>
          <a:prstGeom prst="rect">
            <a:avLst/>
          </a:prstGeom>
        </p:spPr>
        <p:txBody>
          <a:bodyPr lIns="0" tIns="0" rIns="0" bIns="0"/>
          <a:lstStyle>
            <a:lvl1pPr marL="230908" indent="-230908">
              <a:defRPr sz="2000">
                <a:solidFill>
                  <a:srgbClr val="FFFFFF"/>
                </a:solidFill>
              </a:defRPr>
            </a:lvl1pPr>
            <a:lvl2pPr marL="742950" indent="-285750">
              <a:defRPr sz="2000">
                <a:solidFill>
                  <a:srgbClr val="FFFFFF"/>
                </a:solidFill>
              </a:defRPr>
            </a:lvl2pPr>
            <a:lvl3pPr marL="1168400" indent="-254000">
              <a:defRPr sz="2000">
                <a:solidFill>
                  <a:srgbClr val="FFFFFF"/>
                </a:solidFill>
              </a:defRPr>
            </a:lvl3pPr>
            <a:lvl4pPr marL="1657350" indent="-285750">
              <a:defRPr sz="2000">
                <a:solidFill>
                  <a:srgbClr val="FFFFFF"/>
                </a:solidFill>
              </a:defRPr>
            </a:lvl4pPr>
            <a:lvl5pPr marL="2057400" indent="-228600"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pic>
        <p:nvPicPr>
          <p:cNvPr id="182" name="image4.png" descr="logoneg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47525" y="6375528"/>
            <a:ext cx="1240643" cy="288811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hape 183"/>
          <p:cNvSpPr>
            <a:spLocks noGrp="1"/>
          </p:cNvSpPr>
          <p:nvPr>
            <p:ph type="sldNum" sz="quarter" idx="2"/>
          </p:nvPr>
        </p:nvSpPr>
        <p:spPr>
          <a:xfrm>
            <a:off x="1169363" y="6533272"/>
            <a:ext cx="134652" cy="138499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</a:defRPr>
            </a:lvl1pPr>
          </a:lstStyle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87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image1.png" descr="logo RGB15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44475" y="6375980"/>
            <a:ext cx="1243207" cy="289407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hape 191"/>
          <p:cNvSpPr>
            <a:spLocks noGrp="1"/>
          </p:cNvSpPr>
          <p:nvPr>
            <p:ph type="title"/>
          </p:nvPr>
        </p:nvSpPr>
        <p:spPr>
          <a:xfrm>
            <a:off x="1007434" y="-2"/>
            <a:ext cx="10124393" cy="1319669"/>
          </a:xfrm>
          <a:prstGeom prst="rect">
            <a:avLst/>
          </a:prstGeom>
        </p:spPr>
        <p:txBody>
          <a:bodyPr lIns="0" tIns="0" rIns="0" bIns="0"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92" name="Shape 192"/>
          <p:cNvSpPr>
            <a:spLocks noGrp="1"/>
          </p:cNvSpPr>
          <p:nvPr>
            <p:ph type="body" idx="1"/>
          </p:nvPr>
        </p:nvSpPr>
        <p:spPr>
          <a:xfrm>
            <a:off x="1007434" y="1600200"/>
            <a:ext cx="10124393" cy="5257800"/>
          </a:xfrm>
          <a:prstGeom prst="rect">
            <a:avLst/>
          </a:prstGeom>
        </p:spPr>
        <p:txBody>
          <a:bodyPr lIns="0" tIns="0" rIns="0" bIns="0"/>
          <a:lstStyle>
            <a:lvl1pPr marL="230908" indent="-230908">
              <a:defRPr sz="2000"/>
            </a:lvl1pPr>
            <a:lvl2pPr marL="742950" indent="-285750">
              <a:defRPr sz="2000"/>
            </a:lvl2pPr>
            <a:lvl3pPr marL="1168400" indent="-254000">
              <a:defRPr sz="2000"/>
            </a:lvl3pPr>
            <a:lvl4pPr marL="1657350" indent="-285750">
              <a:defRPr sz="2000"/>
            </a:lvl4pPr>
            <a:lvl5pPr marL="2057400" indent="-228600">
              <a:defRPr sz="20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93" name="Shape 193"/>
          <p:cNvSpPr>
            <a:spLocks noGrp="1"/>
          </p:cNvSpPr>
          <p:nvPr>
            <p:ph type="sldNum" sz="quarter" idx="2"/>
          </p:nvPr>
        </p:nvSpPr>
        <p:spPr>
          <a:xfrm>
            <a:off x="1169363" y="6533272"/>
            <a:ext cx="134652" cy="138499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/>
            </a:lvl1pPr>
          </a:lstStyle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50362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3.jpeg" descr="Inledningsida 15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3" y="0"/>
            <a:ext cx="12200128" cy="6864096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1950718" y="2371940"/>
            <a:ext cx="8290565" cy="318452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body" sz="quarter" idx="1"/>
          </p:nvPr>
        </p:nvSpPr>
        <p:spPr>
          <a:xfrm>
            <a:off x="3085107" y="5597191"/>
            <a:ext cx="6021787" cy="126081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2400"/>
              </a:lnSpc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indent="0" algn="ctr">
              <a:lnSpc>
                <a:spcPts val="2400"/>
              </a:lnSpc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indent="0" algn="ctr">
              <a:lnSpc>
                <a:spcPts val="2400"/>
              </a:lnSpc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indent="0" algn="ctr">
              <a:lnSpc>
                <a:spcPts val="2400"/>
              </a:lnSpc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indent="0" algn="ctr">
              <a:lnSpc>
                <a:spcPts val="2400"/>
              </a:lnSpc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pic>
        <p:nvPicPr>
          <p:cNvPr id="24" name="image4.png" descr="logone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47526" y="6375527"/>
            <a:ext cx="1240639" cy="288808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xfrm>
            <a:off x="8494589" y="6233243"/>
            <a:ext cx="243011" cy="246217"/>
          </a:xfrm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9906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image1.png" descr="logo RGB15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44475" y="6375980"/>
            <a:ext cx="1243204" cy="289405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Shape 201"/>
          <p:cNvSpPr>
            <a:spLocks noGrp="1"/>
          </p:cNvSpPr>
          <p:nvPr>
            <p:ph type="title"/>
          </p:nvPr>
        </p:nvSpPr>
        <p:spPr>
          <a:xfrm>
            <a:off x="1007434" y="-2"/>
            <a:ext cx="10124393" cy="1319669"/>
          </a:xfrm>
          <a:prstGeom prst="rect">
            <a:avLst/>
          </a:prstGeom>
        </p:spPr>
        <p:txBody>
          <a:bodyPr lIns="0" tIns="0" rIns="0" bIns="0"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body" idx="1"/>
          </p:nvPr>
        </p:nvSpPr>
        <p:spPr>
          <a:xfrm>
            <a:off x="1007434" y="1600200"/>
            <a:ext cx="10124393" cy="5257800"/>
          </a:xfrm>
          <a:prstGeom prst="rect">
            <a:avLst/>
          </a:prstGeom>
        </p:spPr>
        <p:txBody>
          <a:bodyPr lIns="0" tIns="0" rIns="0" bIns="0"/>
          <a:lstStyle>
            <a:lvl1pPr marL="230908" indent="-230908">
              <a:defRPr sz="2000"/>
            </a:lvl1pPr>
            <a:lvl2pPr marL="742950" indent="-285750">
              <a:defRPr sz="2000"/>
            </a:lvl2pPr>
            <a:lvl3pPr marL="1168400" indent="-254000">
              <a:defRPr sz="2000"/>
            </a:lvl3pPr>
            <a:lvl4pPr marL="1657350" indent="-285750">
              <a:defRPr sz="2000"/>
            </a:lvl4pPr>
            <a:lvl5pPr marL="2057400" indent="-228600">
              <a:defRPr sz="20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sldNum" sz="quarter" idx="2"/>
          </p:nvPr>
        </p:nvSpPr>
        <p:spPr>
          <a:xfrm>
            <a:off x="1169363" y="6533273"/>
            <a:ext cx="134652" cy="138499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/>
            </a:lvl1pPr>
          </a:lstStyle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91363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4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17439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5.jpeg" descr="green bkg 15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3" y="0"/>
            <a:ext cx="12200128" cy="6864096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pic>
        <p:nvPicPr>
          <p:cNvPr id="44" name="image4.png" descr="logone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47526" y="6375527"/>
            <a:ext cx="1240639" cy="288808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31805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6.jpeg" descr="orange bkg ny15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3" y="0"/>
            <a:ext cx="12200128" cy="6864096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pic>
        <p:nvPicPr>
          <p:cNvPr id="55" name="image4.png" descr="logone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47526" y="6375527"/>
            <a:ext cx="1240639" cy="288808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97765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64" name="image7.jpeg" descr="Max IV-3 bild 15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548517"/>
            <a:ext cx="12192000" cy="4572002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91232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  <a:prstGeom prst="rect">
            <a:avLst/>
          </a:prstGeom>
        </p:spPr>
        <p:txBody>
          <a:bodyPr anchor="t"/>
          <a:lstStyle>
            <a:lvl1pPr>
              <a:defRPr sz="400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body" sz="quarter" idx="1"/>
          </p:nvPr>
        </p:nvSpPr>
        <p:spPr>
          <a:xfrm>
            <a:off x="963084" y="2906714"/>
            <a:ext cx="10363201" cy="1500189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46276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5257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790575" indent="-333375">
              <a:defRPr sz="2800"/>
            </a:lvl2pPr>
            <a:lvl3pPr marL="1234438" indent="-320038">
              <a:defRPr sz="2800"/>
            </a:lvl3pPr>
            <a:lvl4pPr marL="1727200" indent="-355600">
              <a:defRPr sz="2800"/>
            </a:lvl4pPr>
            <a:lvl5pPr marL="2184400" indent="-355600">
              <a:defRPr sz="28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78438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body" sz="quarter" idx="1"/>
          </p:nvPr>
        </p:nvSpPr>
        <p:spPr>
          <a:xfrm>
            <a:off x="609600" y="1319665"/>
            <a:ext cx="5386917" cy="855211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3559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png" descr="logo RGB150.png"/>
          <p:cNvPicPr>
            <a:picLocks noChangeAspect="1"/>
          </p:cNvPicPr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10644475" y="6375979"/>
            <a:ext cx="1243203" cy="289404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1007435" y="1"/>
            <a:ext cx="10124392" cy="1319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007435" y="1600200"/>
            <a:ext cx="10124392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061003" y="6479414"/>
            <a:ext cx="243011" cy="24621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E182FE55-EA76-4840-AA2D-AA70B006479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10332088" y="1"/>
            <a:ext cx="1867976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Avenir Book"/>
              </a:rPr>
              <a:t>ESLS20, 16-17/12-20, ESRF, Grenoble (Online)</a:t>
            </a:r>
          </a:p>
        </p:txBody>
      </p:sp>
    </p:spTree>
    <p:extLst>
      <p:ext uri="{BB962C8B-B14F-4D97-AF65-F5344CB8AC3E}">
        <p14:creationId xmlns:p14="http://schemas.microsoft.com/office/powerpoint/2010/main" val="24873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chemeClr val="accent4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chemeClr val="accent4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chemeClr val="accent4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chemeClr val="accent4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chemeClr val="accent4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chemeClr val="accent4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chemeClr val="accent4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chemeClr val="accent4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chemeClr val="accent4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254000" marR="0" indent="-25400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●"/>
        <a:tabLst/>
        <a:defRPr sz="2200" b="0" i="0" u="none" strike="noStrike" cap="none" spc="0" baseline="0">
          <a:ln>
            <a:noFill/>
          </a:ln>
          <a:solidFill>
            <a:schemeClr val="accent1"/>
          </a:solidFill>
          <a:uFillTx/>
          <a:latin typeface="Calibri"/>
          <a:ea typeface="Calibri"/>
          <a:cs typeface="Calibri"/>
          <a:sym typeface="Calibri"/>
        </a:defRPr>
      </a:lvl1pPr>
      <a:lvl2pPr marL="771525" marR="0" indent="-314325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–"/>
        <a:tabLst/>
        <a:defRPr sz="2200" b="0" i="0" u="none" strike="noStrike" cap="none" spc="0" baseline="0">
          <a:ln>
            <a:noFill/>
          </a:ln>
          <a:solidFill>
            <a:schemeClr val="accent1"/>
          </a:solidFill>
          <a:uFillTx/>
          <a:latin typeface="Calibri"/>
          <a:ea typeface="Calibri"/>
          <a:cs typeface="Calibri"/>
          <a:sym typeface="Calibri"/>
        </a:defRPr>
      </a:lvl2pPr>
      <a:lvl3pPr marL="1193800" marR="0" indent="-27940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chemeClr val="accent1"/>
          </a:solidFill>
          <a:uFillTx/>
          <a:latin typeface="Calibri"/>
          <a:ea typeface="Calibri"/>
          <a:cs typeface="Calibri"/>
          <a:sym typeface="Calibri"/>
        </a:defRPr>
      </a:lvl3pPr>
      <a:lvl4pPr marL="1685925" marR="0" indent="-314325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–"/>
        <a:tabLst/>
        <a:defRPr sz="2200" b="0" i="0" u="none" strike="noStrike" cap="none" spc="0" baseline="0">
          <a:ln>
            <a:noFill/>
          </a:ln>
          <a:solidFill>
            <a:schemeClr val="accent1"/>
          </a:solidFill>
          <a:uFillTx/>
          <a:latin typeface="Calibri"/>
          <a:ea typeface="Calibri"/>
          <a:cs typeface="Calibri"/>
          <a:sym typeface="Calibri"/>
        </a:defRPr>
      </a:lvl4pPr>
      <a:lvl5pPr marL="2080260" marR="0" indent="-25146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»"/>
        <a:tabLst/>
        <a:defRPr sz="2200" b="0" i="0" u="none" strike="noStrike" cap="none" spc="0" baseline="0">
          <a:ln>
            <a:noFill/>
          </a:ln>
          <a:solidFill>
            <a:schemeClr val="accent1"/>
          </a:solidFill>
          <a:uFillTx/>
          <a:latin typeface="Calibri"/>
          <a:ea typeface="Calibri"/>
          <a:cs typeface="Calibri"/>
          <a:sym typeface="Calibri"/>
        </a:defRPr>
      </a:lvl5pPr>
      <a:lvl6pPr marL="2537460" marR="0" indent="-25146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chemeClr val="accent1"/>
          </a:solidFill>
          <a:uFillTx/>
          <a:latin typeface="Calibri"/>
          <a:ea typeface="Calibri"/>
          <a:cs typeface="Calibri"/>
          <a:sym typeface="Calibri"/>
        </a:defRPr>
      </a:lvl6pPr>
      <a:lvl7pPr marL="2994660" marR="0" indent="-25146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chemeClr val="accent1"/>
          </a:solidFill>
          <a:uFillTx/>
          <a:latin typeface="Calibri"/>
          <a:ea typeface="Calibri"/>
          <a:cs typeface="Calibri"/>
          <a:sym typeface="Calibri"/>
        </a:defRPr>
      </a:lvl7pPr>
      <a:lvl8pPr marL="3451859" marR="0" indent="-251459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chemeClr val="accent1"/>
          </a:solidFill>
          <a:uFillTx/>
          <a:latin typeface="Calibri"/>
          <a:ea typeface="Calibri"/>
          <a:cs typeface="Calibri"/>
          <a:sym typeface="Calibri"/>
        </a:defRPr>
      </a:lvl8pPr>
      <a:lvl9pPr marL="3909059" marR="0" indent="-251459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chemeClr val="accent1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Non-linear optics from Off-Energy Closed Orbits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GB" dirty="0" smtClean="0"/>
              <a:t>David K. Olsson, </a:t>
            </a:r>
            <a:r>
              <a:rPr lang="en-GB" dirty="0" err="1" smtClean="0"/>
              <a:t>Åke</a:t>
            </a:r>
            <a:r>
              <a:rPr lang="en-GB" dirty="0" smtClean="0"/>
              <a:t> </a:t>
            </a:r>
            <a:r>
              <a:rPr lang="en-GB" dirty="0" err="1" smtClean="0"/>
              <a:t>Andersson</a:t>
            </a:r>
            <a:r>
              <a:rPr lang="en-GB" dirty="0" smtClean="0"/>
              <a:t>, Magnus </a:t>
            </a:r>
            <a:r>
              <a:rPr lang="en-GB" dirty="0" err="1" smtClean="0"/>
              <a:t>Sjöström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ESLS20, 16-17/12-20, </a:t>
            </a:r>
            <a:r>
              <a:rPr lang="en-GB" dirty="0"/>
              <a:t>ESRF, Grenoble (Online)</a:t>
            </a:r>
          </a:p>
        </p:txBody>
      </p:sp>
    </p:spTree>
    <p:extLst>
      <p:ext uri="{BB962C8B-B14F-4D97-AF65-F5344CB8AC3E}">
        <p14:creationId xmlns:p14="http://schemas.microsoft.com/office/powerpoint/2010/main" val="17522576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Drifts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E182FE55-EA76-4840-AA2D-AA70B0064799}" type="slidenum">
              <a:rPr lang="en-GB" smtClean="0"/>
              <a:t>10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916" y="659833"/>
            <a:ext cx="7362879" cy="573885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435" y="1600200"/>
            <a:ext cx="4100024" cy="5257800"/>
          </a:xfrm>
        </p:spPr>
        <p:txBody>
          <a:bodyPr/>
          <a:lstStyle/>
          <a:p>
            <a:r>
              <a:rPr lang="en-GB" dirty="0" smtClean="0"/>
              <a:t>Fit results affected by the thermal drift of the beam position after magnet cycling. </a:t>
            </a:r>
          </a:p>
          <a:p>
            <a:r>
              <a:rPr lang="en-GB" dirty="0" smtClean="0"/>
              <a:t>Sufficient equilibrium took hours to achieve.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02884" y="6075523"/>
            <a:ext cx="5122781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Found </a:t>
            </a:r>
            <a:r>
              <a:rPr lang="en-GB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settings when measuring directly after, or 2 h after magnet cycling.</a:t>
            </a: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8282942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Drifts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E182FE55-EA76-4840-AA2D-AA70B0064799}" type="slidenum">
              <a:rPr lang="en-GB" smtClean="0"/>
              <a:t>11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678" y="659833"/>
            <a:ext cx="7353354" cy="57388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4"/>
          <a:stretch/>
        </p:blipFill>
        <p:spPr>
          <a:xfrm>
            <a:off x="793376" y="4327203"/>
            <a:ext cx="4347035" cy="16430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07435" y="5873057"/>
            <a:ext cx="4380111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RMS difference vs. shift in measurement momentum.</a:t>
            </a: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01605" y="6064194"/>
            <a:ext cx="5122781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Found </a:t>
            </a:r>
            <a:r>
              <a:rPr lang="en-GB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settings when measuring with different shifts in momentum.</a:t>
            </a: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435" y="1410732"/>
            <a:ext cx="4215354" cy="5257800"/>
          </a:xfrm>
        </p:spPr>
        <p:txBody>
          <a:bodyPr/>
          <a:lstStyle/>
          <a:p>
            <a:r>
              <a:rPr lang="en-GB" dirty="0" smtClean="0"/>
              <a:t>Added orbit feedback to measurement procedure.</a:t>
            </a:r>
          </a:p>
          <a:p>
            <a:r>
              <a:rPr lang="en-GB" dirty="0" smtClean="0"/>
              <a:t>Thermal signal was drowned out by increasing the measurement signal.</a:t>
            </a:r>
          </a:p>
          <a:p>
            <a:r>
              <a:rPr lang="en-GB" dirty="0" smtClean="0"/>
              <a:t>Measuring at increasing energies showed convergence towards results from thermal equilibrium.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9722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Proof of Concept Measurements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Detection of intentional </a:t>
            </a:r>
            <a:r>
              <a:rPr lang="en-GB" dirty="0" err="1" smtClean="0"/>
              <a:t>sextupole</a:t>
            </a:r>
            <a:r>
              <a:rPr lang="en-GB" dirty="0" smtClean="0"/>
              <a:t> errors: </a:t>
            </a:r>
            <a:br>
              <a:rPr lang="en-GB" dirty="0" smtClean="0"/>
            </a:br>
            <a:r>
              <a:rPr lang="en-GB" dirty="0" smtClean="0"/>
              <a:t>		       -2% SD, -5% SDE, -10% SFI, -15% SFO, -20% SFM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5798"/>
            <a:ext cx="6977449" cy="334113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0967809"/>
                  </p:ext>
                </p:extLst>
              </p:nvPr>
            </p:nvGraphicFramePr>
            <p:xfrm>
              <a:off x="6763263" y="2538555"/>
              <a:ext cx="4802661" cy="2353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00887">
                      <a:extLst>
                        <a:ext uri="{9D8B030D-6E8A-4147-A177-3AD203B41FA5}">
                          <a16:colId xmlns:a16="http://schemas.microsoft.com/office/drawing/2014/main" val="221003893"/>
                        </a:ext>
                      </a:extLst>
                    </a:gridCol>
                    <a:gridCol w="1600887">
                      <a:extLst>
                        <a:ext uri="{9D8B030D-6E8A-4147-A177-3AD203B41FA5}">
                          <a16:colId xmlns:a16="http://schemas.microsoft.com/office/drawing/2014/main" val="269361475"/>
                        </a:ext>
                      </a:extLst>
                    </a:gridCol>
                    <a:gridCol w="1600887">
                      <a:extLst>
                        <a:ext uri="{9D8B030D-6E8A-4147-A177-3AD203B41FA5}">
                          <a16:colId xmlns:a16="http://schemas.microsoft.com/office/drawing/2014/main" val="525741612"/>
                        </a:ext>
                      </a:extLst>
                    </a:gridCol>
                  </a:tblGrid>
                  <a:tr h="784360">
                    <a:tc>
                      <a:txBody>
                        <a:bodyPr/>
                        <a:lstStyle/>
                        <a:p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Measured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  <m:t>𝝃</m:t>
                                  </m:r>
                                </m:e>
                                <m:sub>
                                  <m: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  <m:r>
                                <a:rPr lang="sv-SE" sz="1800" b="1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  <m:t>𝝃</m:t>
                                  </m:r>
                                </m:e>
                                <m:sub>
                                  <m: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Fitted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  <m:t>𝝃</m:t>
                                  </m:r>
                                </m:e>
                                <m:sub>
                                  <m: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  <m:r>
                                <a:rPr lang="sv-SE" sz="1800" b="1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  <m:t>𝝃</m:t>
                                  </m:r>
                                </m:e>
                                <m:sub>
                                  <m:r>
                                    <a:rPr lang="sv-SE" sz="1800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39162362"/>
                      </a:ext>
                    </a:extLst>
                  </a:tr>
                  <a:tr h="784360"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Before errors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+1.1200 / +0.8531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+1.0169 / +0.9889</a:t>
                          </a:r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2314365"/>
                      </a:ext>
                    </a:extLst>
                  </a:tr>
                  <a:tr h="784360"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After errors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+0.5342</a:t>
                          </a:r>
                          <a:r>
                            <a:rPr lang="en-GB" sz="1800" baseline="0" dirty="0" smtClean="0"/>
                            <a:t> / +1.3590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+0.5047 / +1.6117</a:t>
                          </a:r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97027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0967809"/>
                  </p:ext>
                </p:extLst>
              </p:nvPr>
            </p:nvGraphicFramePr>
            <p:xfrm>
              <a:off x="6763263" y="2538555"/>
              <a:ext cx="4802661" cy="2353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00887">
                      <a:extLst>
                        <a:ext uri="{9D8B030D-6E8A-4147-A177-3AD203B41FA5}">
                          <a16:colId xmlns:a16="http://schemas.microsoft.com/office/drawing/2014/main" val="221003893"/>
                        </a:ext>
                      </a:extLst>
                    </a:gridCol>
                    <a:gridCol w="1600887">
                      <a:extLst>
                        <a:ext uri="{9D8B030D-6E8A-4147-A177-3AD203B41FA5}">
                          <a16:colId xmlns:a16="http://schemas.microsoft.com/office/drawing/2014/main" val="269361475"/>
                        </a:ext>
                      </a:extLst>
                    </a:gridCol>
                    <a:gridCol w="1600887">
                      <a:extLst>
                        <a:ext uri="{9D8B030D-6E8A-4147-A177-3AD203B41FA5}">
                          <a16:colId xmlns:a16="http://schemas.microsoft.com/office/drawing/2014/main" val="525741612"/>
                        </a:ext>
                      </a:extLst>
                    </a:gridCol>
                  </a:tblGrid>
                  <a:tr h="784360">
                    <a:tc>
                      <a:txBody>
                        <a:bodyPr/>
                        <a:lstStyle/>
                        <a:p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380" t="-3876" r="-101521" b="-2015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380" t="-3876" r="-1521" b="-2015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39162362"/>
                      </a:ext>
                    </a:extLst>
                  </a:tr>
                  <a:tr h="784360"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Before errors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+1.1200 / +0.8531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+1.0169 / +0.9889</a:t>
                          </a:r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2314365"/>
                      </a:ext>
                    </a:extLst>
                  </a:tr>
                  <a:tr h="784360"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After errors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+0.5342</a:t>
                          </a:r>
                          <a:r>
                            <a:rPr lang="en-GB" sz="1800" baseline="0" dirty="0" smtClean="0"/>
                            <a:t> / +1.3590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+0.5047 / +1.6117</a:t>
                          </a:r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970276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47407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06744" y="2887101"/>
            <a:ext cx="10058400" cy="3970899"/>
            <a:chOff x="906744" y="2887101"/>
            <a:chExt cx="10058400" cy="397089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6744" y="2887101"/>
              <a:ext cx="10058400" cy="210386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51" y="4728794"/>
              <a:ext cx="9559785" cy="212920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773520" y="5516043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BPM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59395" y="5265303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BPM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84267" y="5202786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BPM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05312" y="5108674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BPM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30662" y="5202785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BPM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27544" y="5197593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BPM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540526" y="5265303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BPM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921864" y="5510850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BPM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cxnSp>
          <p:nvCxnSpPr>
            <p:cNvPr id="18" name="Straight Connector 17"/>
            <p:cNvCxnSpPr>
              <a:stCxn id="10" idx="2"/>
            </p:cNvCxnSpPr>
            <p:nvPr/>
          </p:nvCxnSpPr>
          <p:spPr>
            <a:xfrm>
              <a:off x="2034523" y="5829300"/>
              <a:ext cx="192998" cy="13024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3154858" y="5578560"/>
              <a:ext cx="165540" cy="21483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320398" y="5578560"/>
              <a:ext cx="167081" cy="17365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2" idx="2"/>
            </p:cNvCxnSpPr>
            <p:nvPr/>
          </p:nvCxnSpPr>
          <p:spPr>
            <a:xfrm>
              <a:off x="4345270" y="5516043"/>
              <a:ext cx="142435" cy="14342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3" idx="2"/>
            </p:cNvCxnSpPr>
            <p:nvPr/>
          </p:nvCxnSpPr>
          <p:spPr>
            <a:xfrm>
              <a:off x="5366315" y="5421931"/>
              <a:ext cx="136034" cy="15662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15" idx="2"/>
            </p:cNvCxnSpPr>
            <p:nvPr/>
          </p:nvCxnSpPr>
          <p:spPr>
            <a:xfrm flipH="1">
              <a:off x="6671330" y="5510850"/>
              <a:ext cx="217217" cy="6771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4" idx="2"/>
            </p:cNvCxnSpPr>
            <p:nvPr/>
          </p:nvCxnSpPr>
          <p:spPr>
            <a:xfrm flipH="1">
              <a:off x="7603498" y="5516042"/>
              <a:ext cx="188167" cy="11464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6" idx="2"/>
            </p:cNvCxnSpPr>
            <p:nvPr/>
          </p:nvCxnSpPr>
          <p:spPr>
            <a:xfrm flipH="1">
              <a:off x="8535666" y="5578560"/>
              <a:ext cx="265863" cy="149303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8801529" y="5573363"/>
              <a:ext cx="95463" cy="22003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7" idx="2"/>
            </p:cNvCxnSpPr>
            <p:nvPr/>
          </p:nvCxnSpPr>
          <p:spPr>
            <a:xfrm flipH="1">
              <a:off x="9841452" y="5824107"/>
              <a:ext cx="341415" cy="13544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423962" y="4952045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CM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87437" y="4831348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CM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832013" y="4831348"/>
              <a:ext cx="430365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CM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740099" y="4814876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CM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269013" y="4995469"/>
              <a:ext cx="522006" cy="313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Avenir Book"/>
                </a:rPr>
                <a:t>CM</a:t>
              </a:r>
              <a:endParaRPr kumimoji="0" lang="en-GB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venir Book"/>
              </a:endParaRPr>
            </a:p>
          </p:txBody>
        </p:sp>
        <p:cxnSp>
          <p:nvCxnSpPr>
            <p:cNvPr id="33" name="Straight Connector 32"/>
            <p:cNvCxnSpPr>
              <a:stCxn id="28" idx="2"/>
            </p:cNvCxnSpPr>
            <p:nvPr/>
          </p:nvCxnSpPr>
          <p:spPr>
            <a:xfrm flipH="1">
              <a:off x="2423962" y="5265302"/>
              <a:ext cx="261003" cy="41807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683874" y="5265302"/>
              <a:ext cx="256953" cy="30806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29" idx="2"/>
            </p:cNvCxnSpPr>
            <p:nvPr/>
          </p:nvCxnSpPr>
          <p:spPr>
            <a:xfrm flipH="1">
              <a:off x="3810160" y="5144605"/>
              <a:ext cx="438280" cy="32973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4241120" y="5144605"/>
              <a:ext cx="448201" cy="20961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0" idx="2"/>
            </p:cNvCxnSpPr>
            <p:nvPr/>
          </p:nvCxnSpPr>
          <p:spPr>
            <a:xfrm flipH="1">
              <a:off x="5742594" y="5144605"/>
              <a:ext cx="304602" cy="16412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043309" y="5144605"/>
              <a:ext cx="252410" cy="18087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31" idx="2"/>
            </p:cNvCxnSpPr>
            <p:nvPr/>
          </p:nvCxnSpPr>
          <p:spPr>
            <a:xfrm flipH="1">
              <a:off x="7387573" y="5128133"/>
              <a:ext cx="613529" cy="22608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7996238" y="5128133"/>
              <a:ext cx="278507" cy="34620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32" idx="2"/>
            </p:cNvCxnSpPr>
            <p:nvPr/>
          </p:nvCxnSpPr>
          <p:spPr>
            <a:xfrm flipH="1">
              <a:off x="9126297" y="5308726"/>
              <a:ext cx="403719" cy="26463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9535892" y="5308726"/>
              <a:ext cx="136664" cy="35074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Singularity Issues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SDend</a:t>
            </a:r>
            <a:r>
              <a:rPr lang="en-GB" dirty="0" smtClean="0"/>
              <a:t> and </a:t>
            </a:r>
            <a:r>
              <a:rPr lang="en-GB" dirty="0" err="1" smtClean="0"/>
              <a:t>SFm</a:t>
            </a:r>
            <a:r>
              <a:rPr lang="en-GB" dirty="0" smtClean="0"/>
              <a:t> </a:t>
            </a:r>
            <a:r>
              <a:rPr lang="en-GB" dirty="0" err="1" smtClean="0"/>
              <a:t>sextupoles</a:t>
            </a:r>
            <a:r>
              <a:rPr lang="en-GB" dirty="0" smtClean="0"/>
              <a:t> of R3 are flanking the short straight section.</a:t>
            </a:r>
          </a:p>
          <a:p>
            <a:r>
              <a:rPr lang="en-GB" dirty="0" smtClean="0"/>
              <a:t>No BPMs or dipole correctors between the two.</a:t>
            </a:r>
          </a:p>
          <a:p>
            <a:r>
              <a:rPr lang="en-GB" dirty="0" smtClean="0"/>
              <a:t>No measurement points -&gt; singularity in the fitting procedure.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358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Singularity Issues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1226838"/>
            <a:ext cx="7186665" cy="5738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38684" y="1436455"/>
            <a:ext cx="2902941" cy="21236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Found </a:t>
            </a:r>
            <a:r>
              <a:rPr lang="en-GB" sz="2200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settings when fitting each circuit individually or when combining the neighbouring SDE and SFM circuits.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416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Iterative Correction of 2</a:t>
            </a:r>
            <a:r>
              <a:rPr lang="en-GB" baseline="30000" dirty="0" smtClean="0"/>
              <a:t>nd</a:t>
            </a:r>
            <a:r>
              <a:rPr lang="en-GB" dirty="0" smtClean="0"/>
              <a:t> Order Optics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435" y="1600200"/>
            <a:ext cx="4248306" cy="5257800"/>
          </a:xfrm>
        </p:spPr>
        <p:txBody>
          <a:bodyPr/>
          <a:lstStyle/>
          <a:p>
            <a:r>
              <a:rPr lang="en-GB" dirty="0" smtClean="0"/>
              <a:t>Corrections applied iteratively.</a:t>
            </a:r>
          </a:p>
          <a:p>
            <a:r>
              <a:rPr lang="en-GB" dirty="0" err="1" smtClean="0"/>
              <a:t>Sextupole</a:t>
            </a:r>
            <a:r>
              <a:rPr lang="en-GB" dirty="0" smtClean="0"/>
              <a:t> errors from non-</a:t>
            </a:r>
            <a:r>
              <a:rPr lang="en-GB" dirty="0" err="1" smtClean="0"/>
              <a:t>sextupole</a:t>
            </a:r>
            <a:r>
              <a:rPr lang="en-GB" dirty="0" smtClean="0"/>
              <a:t> magnets.</a:t>
            </a:r>
          </a:p>
          <a:p>
            <a:pPr lvl="1"/>
            <a:r>
              <a:rPr lang="en-GB" dirty="0" err="1" smtClean="0"/>
              <a:t>Sextupole</a:t>
            </a:r>
            <a:r>
              <a:rPr lang="en-GB" dirty="0" smtClean="0"/>
              <a:t> fields in other magnets.</a:t>
            </a:r>
          </a:p>
          <a:p>
            <a:pPr lvl="1"/>
            <a:r>
              <a:rPr lang="en-GB" dirty="0" smtClean="0"/>
              <a:t>Alignment errors.</a:t>
            </a:r>
          </a:p>
          <a:p>
            <a:pPr lvl="1"/>
            <a:r>
              <a:rPr lang="en-GB" dirty="0" smtClean="0"/>
              <a:t>Etc.</a:t>
            </a:r>
            <a:endParaRPr lang="en-GB" dirty="0"/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31" y="1319666"/>
            <a:ext cx="6357365" cy="50766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65463" y="4411205"/>
            <a:ext cx="2902941" cy="17851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Found </a:t>
            </a:r>
            <a:r>
              <a:rPr lang="en-GB" sz="2200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settings after each iteration of corrections were applied to the machine.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238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Chromaticity Convergence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2579" t="32361" r="9922" b="33472"/>
          <a:stretch/>
        </p:blipFill>
        <p:spPr>
          <a:xfrm>
            <a:off x="442562" y="1604953"/>
            <a:ext cx="11254138" cy="27908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2259" y="4395797"/>
            <a:ext cx="11218265" cy="769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200" b="0" i="0" u="none" strike="noStrike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venir Book"/>
              </a:rPr>
              <a:t>Measured chromaticity</a:t>
            </a:r>
            <a:r>
              <a:rPr kumimoji="0" lang="en-GB" sz="2200" b="0" i="0" u="none" strike="noStrike" cap="none" spc="0" normalizeH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venir Book"/>
              </a:rPr>
              <a:t> and chromaticity from the NOECO fit with each iteration of applying correction to the </a:t>
            </a:r>
            <a:r>
              <a:rPr kumimoji="0" lang="en-GB" sz="2200" b="0" i="0" u="none" strike="noStrike" cap="none" spc="0" normalizeH="0" dirty="0" err="1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venir Book"/>
              </a:rPr>
              <a:t>sextupole</a:t>
            </a:r>
            <a:r>
              <a:rPr kumimoji="0" lang="en-GB" sz="2200" b="0" i="0" u="none" strike="noStrike" cap="none" spc="0" normalizeH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venir Book"/>
              </a:rPr>
              <a:t> circuits.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3171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535587" y="1238250"/>
            <a:ext cx="11068087" cy="3082052"/>
            <a:chOff x="466726" y="1683197"/>
            <a:chExt cx="11068087" cy="308205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26" y="1683198"/>
              <a:ext cx="5734048" cy="30820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0765" y="1683197"/>
              <a:ext cx="5734048" cy="308205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on Dynamic Aperture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87" y="4308403"/>
            <a:ext cx="5672488" cy="25019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69635" y="4308403"/>
            <a:ext cx="4369790" cy="14465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200" b="0" i="0" u="none" strike="noStrike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venir Book"/>
              </a:rPr>
              <a:t>Top: Dynamic aperture as measured by scrapers.</a:t>
            </a:r>
            <a:r>
              <a:rPr kumimoji="0" lang="en-GB" sz="2200" b="0" i="0" u="none" strike="noStrike" cap="none" spc="0" normalizeH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venir Book"/>
              </a:rPr>
              <a:t>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baseline="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Bottom: Measured </a:t>
            </a:r>
            <a:r>
              <a:rPr lang="en-GB" sz="2200" baseline="0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Touschek</a:t>
            </a: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lifetime relative to theoretical value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881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200" y="1252991"/>
            <a:ext cx="9930167" cy="49295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on Dynamic Aperture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54450" y="6182495"/>
            <a:ext cx="9377377" cy="430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Delivery conditions autumn 2019 using the previous optics. Lifetime around 10 h.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44343" y="5072738"/>
            <a:ext cx="1380047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from: 6/11-19</a:t>
            </a: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9377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68" y="1252991"/>
            <a:ext cx="9917229" cy="49295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on Dynamic Aperture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54450" y="6182495"/>
            <a:ext cx="9377377" cy="430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Delivery conditions spring 2020 using the NOECO optics. Lifetime around 20 h.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44343" y="5072738"/>
            <a:ext cx="1380047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from: 15/2-20</a:t>
            </a: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0503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</a:p>
          <a:p>
            <a:r>
              <a:rPr lang="en-GB" dirty="0" smtClean="0"/>
              <a:t>Description of scheme</a:t>
            </a:r>
          </a:p>
          <a:p>
            <a:r>
              <a:rPr lang="en-GB" dirty="0" smtClean="0"/>
              <a:t>Application to the MAX IV 3 GeV ring</a:t>
            </a:r>
          </a:p>
          <a:p>
            <a:pPr lvl="1"/>
            <a:r>
              <a:rPr lang="en-GB" dirty="0" smtClean="0"/>
              <a:t>Thermal drift</a:t>
            </a:r>
          </a:p>
          <a:p>
            <a:pPr lvl="1"/>
            <a:r>
              <a:rPr lang="en-GB" dirty="0" smtClean="0"/>
              <a:t>Singularity issue</a:t>
            </a:r>
          </a:p>
          <a:p>
            <a:r>
              <a:rPr lang="en-GB" dirty="0" smtClean="0"/>
              <a:t>Effect on performance</a:t>
            </a:r>
          </a:p>
          <a:p>
            <a:r>
              <a:rPr lang="en-GB" dirty="0" smtClean="0"/>
              <a:t>Summary and Future Work</a:t>
            </a: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E182FE55-EA76-4840-AA2D-AA70B006479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9383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Future Work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 numCol="1">
                <a:normAutofit/>
              </a:bodyPr>
              <a:lstStyle/>
              <a:p>
                <a:r>
                  <a:rPr lang="en-GB" dirty="0" smtClean="0"/>
                  <a:t>Characterisation and correction towards model values.</a:t>
                </a:r>
              </a:p>
              <a:p>
                <a:r>
                  <a:rPr lang="en-GB" dirty="0" smtClean="0"/>
                  <a:t>Peak </a:t>
                </a:r>
                <a:r>
                  <a:rPr lang="en-GB" dirty="0" err="1" smtClean="0"/>
                  <a:t>sextupole</a:t>
                </a:r>
                <a:r>
                  <a:rPr lang="en-GB" dirty="0" smtClean="0"/>
                  <a:t> corrections </a:t>
                </a:r>
                <a14:m>
                  <m:oMath xmlns:m="http://schemas.openxmlformats.org/officeDocument/2006/math">
                    <m:r>
                      <a:rPr lang="sv-SE" b="0" i="1" smtClean="0">
                        <a:latin typeface="Cambria Math" panose="02040503050406030204" pitchFamily="18" charset="0"/>
                      </a:rPr>
                      <m:t>~8%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r>
                  <a:rPr lang="en-GB" dirty="0" smtClean="0"/>
                  <a:t>Machine performance approaches model. </a:t>
                </a:r>
              </a:p>
              <a:p>
                <a:r>
                  <a:rPr lang="en-GB" dirty="0" smtClean="0"/>
                  <a:t>Can be applied to most lattices.</a:t>
                </a:r>
              </a:p>
              <a:p>
                <a:r>
                  <a:rPr lang="en-GB" dirty="0"/>
                  <a:t>Can only characterise chromatic </a:t>
                </a:r>
                <a:r>
                  <a:rPr lang="en-GB" dirty="0" err="1"/>
                  <a:t>sextupoles</a:t>
                </a:r>
                <a:r>
                  <a:rPr lang="en-GB" dirty="0"/>
                  <a:t>. </a:t>
                </a:r>
                <a:endParaRPr lang="en-GB" dirty="0" smtClean="0"/>
              </a:p>
              <a:p>
                <a:r>
                  <a:rPr lang="en-GB" dirty="0" smtClean="0"/>
                  <a:t>Future work includes characterisation of </a:t>
                </a:r>
                <a:r>
                  <a:rPr lang="en-GB" dirty="0" err="1" smtClean="0"/>
                  <a:t>octupoles</a:t>
                </a:r>
                <a:r>
                  <a:rPr lang="en-GB" dirty="0" smtClean="0"/>
                  <a:t> via the amplitude dependent tune shift.</a:t>
                </a:r>
              </a:p>
              <a:p>
                <a:pPr lvl="1"/>
                <a:endParaRPr lang="en-GB" dirty="0" smtClean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144" t="-812" r="-10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806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435" y="1614613"/>
            <a:ext cx="10124392" cy="1319665"/>
          </a:xfrm>
        </p:spPr>
        <p:txBody>
          <a:bodyPr/>
          <a:lstStyle/>
          <a:p>
            <a:pPr algn="ctr"/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E182FE55-EA76-4840-AA2D-AA70B0064799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04495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NOECO and LOCO BPM Gains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22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088" y="1319665"/>
            <a:ext cx="5334039" cy="40005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49" y="1319665"/>
            <a:ext cx="5334039" cy="40005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31907" y="5228288"/>
            <a:ext cx="4734321" cy="1107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BPM gains relative to nominal as found by LOCO and NOECO respectively.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5947" y="5246133"/>
            <a:ext cx="4734321" cy="769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BPM gains relative to nominal as found by LOCO and NOECO respectively.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8182025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NOECO and LOCO CM Kicks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23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088" y="1319665"/>
            <a:ext cx="5334039" cy="40005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49" y="1319665"/>
            <a:ext cx="5334039" cy="40005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1908" y="5228287"/>
            <a:ext cx="4734321" cy="1107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CM kicks relative to magnetic measurements as found by LOCO and NOECO respectively.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65947" y="5246133"/>
            <a:ext cx="4734321" cy="1107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</a:t>
            </a:r>
            <a:r>
              <a:rPr lang="en-GB" sz="2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 kicks relative to magnetic measurements as found by LOCO and NOECO respectively.</a:t>
            </a:r>
          </a:p>
        </p:txBody>
      </p:sp>
    </p:spTree>
    <p:extLst>
      <p:ext uri="{BB962C8B-B14F-4D97-AF65-F5344CB8AC3E}">
        <p14:creationId xmlns:p14="http://schemas.microsoft.com/office/powerpoint/2010/main" val="13636877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54" y="1171382"/>
            <a:ext cx="11276346" cy="4801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Chromatic Function Convergence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58008" y="5934149"/>
            <a:ext cx="4800242" cy="769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chromatic functions with each iteration of the NOECO procedure.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54299" y="5934148"/>
            <a:ext cx="4800242" cy="769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chromatic function error with each iteration of the NOECO procedure.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648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41" y="1171382"/>
            <a:ext cx="11253171" cy="4801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Chromatic Function Convergence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58008" y="5934149"/>
            <a:ext cx="4800242" cy="769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chromatic functions with each iteration of the NOECO procedure.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54299" y="5934148"/>
            <a:ext cx="4800242" cy="769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chromatic function error with each iteration of the NOECO procedure.</a:t>
            </a:r>
            <a:endParaRPr kumimoji="0" lang="en-GB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8872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Find a general method of characterising and correcting the non-linear optics.</a:t>
            </a:r>
          </a:p>
          <a:p>
            <a:pPr lvl="1"/>
            <a:r>
              <a:rPr lang="en-GB" dirty="0" smtClean="0"/>
              <a:t>Reliable</a:t>
            </a:r>
          </a:p>
          <a:p>
            <a:pPr lvl="1"/>
            <a:r>
              <a:rPr lang="en-GB" dirty="0" smtClean="0"/>
              <a:t>Not too time consuming</a:t>
            </a:r>
          </a:p>
          <a:p>
            <a:pPr lvl="1"/>
            <a:r>
              <a:rPr lang="en-GB" dirty="0" smtClean="0"/>
              <a:t>Simultaneous characterisation of all (dispersive) </a:t>
            </a:r>
            <a:r>
              <a:rPr lang="en-GB" dirty="0" err="1" smtClean="0"/>
              <a:t>sextupoles</a:t>
            </a:r>
            <a:endParaRPr lang="en-GB" dirty="0" smtClean="0"/>
          </a:p>
          <a:p>
            <a:r>
              <a:rPr lang="en-GB" dirty="0" smtClean="0"/>
              <a:t>Increase non-linear optics performance.</a:t>
            </a:r>
          </a:p>
          <a:p>
            <a:pPr lvl="1"/>
            <a:r>
              <a:rPr lang="en-GB" dirty="0" smtClean="0"/>
              <a:t>Lifetime</a:t>
            </a:r>
          </a:p>
          <a:p>
            <a:pPr lvl="1"/>
            <a:r>
              <a:rPr lang="en-GB" dirty="0" smtClean="0"/>
              <a:t>Injection</a:t>
            </a:r>
          </a:p>
          <a:p>
            <a:r>
              <a:rPr lang="en-GB" dirty="0" smtClean="0"/>
              <a:t>Inspired by work done at ESRF presented during ESLS 2017.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E182FE55-EA76-4840-AA2D-AA70B006479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2083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Description of Scheme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E182FE55-EA76-4840-AA2D-AA70B006479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7476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Off-Energy Orbit Response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SE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d>
                            <m:d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</m:e>
                      </m:rad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𝜃</m:t>
                      </m:r>
                      <m:func>
                        <m:func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v-SE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Inserting the expanded beta function and keeping only order </a:t>
                </a:r>
                <a14:m>
                  <m:oMath xmlns:m="http://schemas.openxmlformats.org/officeDocument/2006/math">
                    <m:r>
                      <a:rPr lang="sv-SE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dirty="0" smtClean="0"/>
                  <a:t> and lower: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d>
                        <m:d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SE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</m:e>
                      </m:rad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SE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S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sv-SE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sv-SE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sv-SE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  <m:r>
                            <a:rPr lang="sv-SE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SE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SE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sv-SE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b="0" i="1" dirty="0" smtClean="0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sv-SE" b="0" i="1" dirty="0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sv-SE" b="0" i="1" dirty="0" smtClean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sv-SE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b="0" i="1" dirty="0" smtClean="0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sv-SE" b="0" i="1" dirty="0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sv-SE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sv-SE" b="0" i="1" dirty="0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</m:den>
                              </m:f>
                            </m:e>
                          </m:rad>
                          <m:sSub>
                            <m:sSubPr>
                              <m:ctrlPr>
                                <a:rPr lang="sv-SE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dirty="0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v-SE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sv-SE" b="0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sv-SE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𝛿𝜃</m:t>
                      </m:r>
                      <m:func>
                        <m:func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v-SE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sv-SE" b="0" dirty="0" smtClean="0"/>
              </a:p>
              <a:p>
                <a:pPr marL="0" indent="0">
                  <a:buNone/>
                </a:pPr>
                <a:r>
                  <a:rPr lang="en-GB" b="0" dirty="0" smtClean="0"/>
                  <a:t>Taking the difference to get only the momentum dependent part: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sub>
                          </m:sSub>
                          <m:d>
                            <m:d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sub>
                          </m:s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den>
                      </m:f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v-S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sv-S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SE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S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sv-SE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sv-SE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sv-SE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  <m:r>
                            <a:rPr lang="sv-SE" i="1" dirty="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SE" i="1" dirty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SE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sv-SE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i="1" dirty="0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sv-SE" i="1" dirty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sv-SE" i="1" dirty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sv-SE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i="1" dirty="0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sv-SE" i="1" dirty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sv-SE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sv-SE" i="1" dirty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</m:den>
                              </m:f>
                            </m:e>
                          </m:rad>
                          <m:sSub>
                            <m:sSubPr>
                              <m:ctrlPr>
                                <a:rPr lang="sv-SE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 dirty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v-SE" i="1" dirty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sv-SE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sv-SE" i="1" dirty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sv-SE" i="1">
                          <a:latin typeface="Cambria Math" panose="02040503050406030204" pitchFamily="18" charset="0"/>
                        </a:rPr>
                        <m:t>𝜃</m:t>
                      </m:r>
                      <m:func>
                        <m:funcPr>
                          <m:ctrlPr>
                            <a:rPr lang="sv-SE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v-SE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sv-SE" b="0" dirty="0" smtClean="0"/>
              </a:p>
              <a:p>
                <a:pPr marL="0" indent="0">
                  <a:buNone/>
                </a:pPr>
                <a:r>
                  <a:rPr lang="en-GB" dirty="0" smtClean="0"/>
                  <a:t>The Off-Energy Orbit Response is approximately linear </a:t>
                </a:r>
                <a:r>
                  <a:rPr lang="en-GB" dirty="0"/>
                  <a:t>with chromatic </a:t>
                </a:r>
                <a:r>
                  <a:rPr lang="en-GB" dirty="0" err="1" smtClean="0"/>
                  <a:t>sextupole</a:t>
                </a:r>
                <a:r>
                  <a:rPr lang="en-GB" dirty="0" smtClean="0"/>
                  <a:t> strengths, </a:t>
                </a:r>
                <a:r>
                  <a:rPr lang="en-GB" i="1" dirty="0" smtClean="0"/>
                  <a:t>m</a:t>
                </a:r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2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2603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Off-Energy Orbit Response Matrix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Collecting the off-energy orbit response of all dipole correctors.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883" y="2024599"/>
            <a:ext cx="6069496" cy="455212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262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Non-linear optics from Off-Energy Closed Orbits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NOECO scheme minimises the difference between measured and model OEORM .</a:t>
            </a:r>
          </a:p>
          <a:p>
            <a:r>
              <a:rPr lang="en-GB" dirty="0" smtClean="0"/>
              <a:t>Data from each BPM is weighted by its noise level.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7171" t="39210" r="21415" b="29211"/>
          <a:stretch/>
        </p:blipFill>
        <p:spPr>
          <a:xfrm>
            <a:off x="3266273" y="2796865"/>
            <a:ext cx="5606716" cy="193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3193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Non-linear optics from Off-Energy Closed Orbits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Fitting parameters at the MAX IV 3 GeV ring:</a:t>
            </a:r>
          </a:p>
          <a:p>
            <a:pPr lvl="1"/>
            <a:r>
              <a:rPr lang="en-GB" dirty="0"/>
              <a:t>101 individually controlled </a:t>
            </a:r>
            <a:r>
              <a:rPr lang="en-GB" dirty="0" err="1"/>
              <a:t>sextupole</a:t>
            </a:r>
            <a:r>
              <a:rPr lang="en-GB" dirty="0"/>
              <a:t> circuits -&gt; 101 fitting parameters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Dipole corrector kick strengths -&gt; 380 fitting parameter.</a:t>
            </a:r>
          </a:p>
          <a:p>
            <a:pPr lvl="1"/>
            <a:r>
              <a:rPr lang="en-GB" dirty="0" smtClean="0"/>
              <a:t>200 BPMs with potential horizontal and vertical gain errors -&gt; 400 fitting parameters.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FB94903-8335-44C1-A3A8-B79688639BCF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508" y="3791792"/>
            <a:ext cx="6949424" cy="26876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38774" y="3911238"/>
            <a:ext cx="2359040" cy="9233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1</a:t>
            </a:r>
            <a:r>
              <a:rPr lang="en-GB" baseline="30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2</a:t>
            </a:r>
            <a:r>
              <a:rPr lang="en-GB" baseline="30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order dispersion of the MAX IV 3 GeV ring.</a:t>
            </a: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525005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Application to the MAX IV 3 GeV Ring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E182FE55-EA76-4840-AA2D-AA70B006479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1768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XIV_2018-10-30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868689"/>
      </a:accent1>
      <a:accent2>
        <a:srgbClr val="A5A4A6"/>
      </a:accent2>
      <a:accent3>
        <a:srgbClr val="E0E0E0"/>
      </a:accent3>
      <a:accent4>
        <a:srgbClr val="97BF0D"/>
      </a:accent4>
      <a:accent5>
        <a:srgbClr val="FFDB9D"/>
      </a:accent5>
      <a:accent6>
        <a:srgbClr val="8F8F8F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MAXIV_2018-10-30" id="{036BEAC3-840F-4BDD-830F-44F90A88748E}" vid="{1A9499AF-B1B5-4D21-98D6-B9D0607007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MAXIV_2018-10-30</Template>
  <TotalTime>0</TotalTime>
  <Words>1129</Words>
  <Application>Microsoft Office PowerPoint</Application>
  <PresentationFormat>Widescreen</PresentationFormat>
  <Paragraphs>147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Avenir Book</vt:lpstr>
      <vt:lpstr>Calibri</vt:lpstr>
      <vt:lpstr>Calibri Light</vt:lpstr>
      <vt:lpstr>Cambria Math</vt:lpstr>
      <vt:lpstr>Times New Roman</vt:lpstr>
      <vt:lpstr>MAXIV_2018-10-30</vt:lpstr>
      <vt:lpstr>Non-linear optics from Off-Energy Closed Orbits</vt:lpstr>
      <vt:lpstr>Outline</vt:lpstr>
      <vt:lpstr>Motivation</vt:lpstr>
      <vt:lpstr>Description of Scheme</vt:lpstr>
      <vt:lpstr>The Off-Energy Orbit Response</vt:lpstr>
      <vt:lpstr>The Off-Energy Orbit Response Matrix</vt:lpstr>
      <vt:lpstr>Non-linear optics from Off-Energy Closed Orbits</vt:lpstr>
      <vt:lpstr>Non-linear optics from Off-Energy Closed Orbits</vt:lpstr>
      <vt:lpstr>Application to the MAX IV 3 GeV Ring</vt:lpstr>
      <vt:lpstr>Thermal Drifts</vt:lpstr>
      <vt:lpstr>Thermal Drifts</vt:lpstr>
      <vt:lpstr>Proof of Concept Measurements</vt:lpstr>
      <vt:lpstr>Singularity Issues</vt:lpstr>
      <vt:lpstr>Singularity Issues</vt:lpstr>
      <vt:lpstr>Iterative Correction of 2nd Order Optics</vt:lpstr>
      <vt:lpstr>Chromaticity Convergence</vt:lpstr>
      <vt:lpstr>Effect on Dynamic Aperture</vt:lpstr>
      <vt:lpstr>Effect on Dynamic Aperture</vt:lpstr>
      <vt:lpstr>Effect on Dynamic Aperture</vt:lpstr>
      <vt:lpstr>Summary and Future Work</vt:lpstr>
      <vt:lpstr>Thank You</vt:lpstr>
      <vt:lpstr>NOECO and LOCO BPM Gains</vt:lpstr>
      <vt:lpstr>NOECO and LOCO CM Kicks</vt:lpstr>
      <vt:lpstr>Chromatic Function Convergence</vt:lpstr>
      <vt:lpstr>Chromatic Function Convergence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Non-linear optics from Off-Energy Closed Orbits</dc:title>
  <dc:creator>David K. Olsson</dc:creator>
  <cp:lastModifiedBy>LEAN Philippa</cp:lastModifiedBy>
  <cp:revision>45</cp:revision>
  <dcterms:created xsi:type="dcterms:W3CDTF">2020-12-03T11:01:28Z</dcterms:created>
  <dcterms:modified xsi:type="dcterms:W3CDTF">2020-12-15T16:54:33Z</dcterms:modified>
</cp:coreProperties>
</file>